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7" r:id="rId7"/>
  </p:sldMasterIdLst>
  <p:notesMasterIdLst>
    <p:notesMasterId r:id="rId57"/>
  </p:notesMasterIdLst>
  <p:handoutMasterIdLst>
    <p:handoutMasterId r:id="rId58"/>
  </p:handoutMasterIdLst>
  <p:sldIdLst>
    <p:sldId id="256" r:id="rId8"/>
    <p:sldId id="313" r:id="rId9"/>
    <p:sldId id="314" r:id="rId10"/>
    <p:sldId id="316" r:id="rId11"/>
    <p:sldId id="317" r:id="rId12"/>
    <p:sldId id="278" r:id="rId13"/>
    <p:sldId id="260" r:id="rId14"/>
    <p:sldId id="280" r:id="rId15"/>
    <p:sldId id="281" r:id="rId16"/>
    <p:sldId id="272" r:id="rId17"/>
    <p:sldId id="276" r:id="rId18"/>
    <p:sldId id="274" r:id="rId19"/>
    <p:sldId id="265" r:id="rId20"/>
    <p:sldId id="264" r:id="rId21"/>
    <p:sldId id="269" r:id="rId22"/>
    <p:sldId id="284" r:id="rId23"/>
    <p:sldId id="285" r:id="rId24"/>
    <p:sldId id="261" r:id="rId25"/>
    <p:sldId id="282" r:id="rId26"/>
    <p:sldId id="275" r:id="rId27"/>
    <p:sldId id="318" r:id="rId28"/>
    <p:sldId id="320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319" r:id="rId38"/>
    <p:sldId id="296" r:id="rId39"/>
    <p:sldId id="297" r:id="rId40"/>
    <p:sldId id="298" r:id="rId41"/>
    <p:sldId id="299" r:id="rId42"/>
    <p:sldId id="300" r:id="rId43"/>
    <p:sldId id="32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21" r:id="rId55"/>
    <p:sldId id="323" r:id="rId56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A52"/>
    <a:srgbClr val="EF6914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Arkusz_programu_Microsoft_Excel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2008srv11\wp\Spotkania%20i%20Prezentacje\2021-09-22-%20KONFERENCJA%20POWER\pomocnicze\PUP%20-%20wsparc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Arkusz_programu_Microsoft_Excel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Arkusz_programu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65241200745735"/>
          <c:y val="4.5709761013532968E-2"/>
          <c:w val="0.71782723381990887"/>
          <c:h val="0.90858047797293406"/>
        </c:manualLayout>
      </c:layout>
      <c:pieChart>
        <c:varyColors val="1"/>
        <c:ser>
          <c:idx val="0"/>
          <c:order val="0"/>
          <c:spPr>
            <a:effectLst>
              <a:outerShdw blurRad="50800" dist="50800" dir="5400000" algn="ctr" rotWithShape="0">
                <a:srgbClr val="000000"/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CFB-49B3-AB5D-52889B34D1A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50800" dist="38100" dir="5400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CFB-49B3-AB5D-52889B34D1A0}"/>
              </c:ext>
            </c:extLst>
          </c:dPt>
          <c:dLbls>
            <c:dLbl>
              <c:idx val="0"/>
              <c:layout>
                <c:manualLayout>
                  <c:x val="0.15771575609115507"/>
                  <c:y val="-0.14818895112949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chemeClr val="tx1"/>
                        </a:solidFill>
                      </a:rPr>
                      <a:t>31,7 </a:t>
                    </a:r>
                    <a:r>
                      <a:rPr lang="en-US" b="1" dirty="0" err="1">
                        <a:solidFill>
                          <a:schemeClr val="tx1"/>
                        </a:solidFill>
                      </a:rPr>
                      <a:t>tys</a:t>
                    </a:r>
                    <a:r>
                      <a:rPr lang="en-US" b="1" dirty="0">
                        <a:solidFill>
                          <a:schemeClr val="tx1"/>
                        </a:solidFill>
                      </a:rPr>
                      <a:t>.</a:t>
                    </a:r>
                  </a:p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chemeClr val="tx1"/>
                        </a:solidFill>
                      </a:rPr>
                      <a:t> 56%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66932961361764"/>
                      <c:h val="0.390132973850221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FB-49B3-AB5D-52889B34D1A0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chemeClr val="tx1"/>
                        </a:solidFill>
                      </a:rPr>
                      <a:t>25,1 </a:t>
                    </a:r>
                    <a:r>
                      <a:rPr lang="en-US" b="1" dirty="0" err="1">
                        <a:solidFill>
                          <a:schemeClr val="tx1"/>
                        </a:solidFill>
                      </a:rPr>
                      <a:t>tys</a:t>
                    </a:r>
                    <a:r>
                      <a:rPr lang="en-US" b="1" dirty="0">
                        <a:solidFill>
                          <a:schemeClr val="tx1"/>
                        </a:solidFill>
                      </a:rPr>
                      <a:t>. 44%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CFB-49B3-AB5D-52889B34D1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status!$C$96:$D$96</c:f>
              <c:numCache>
                <c:formatCode>General</c:formatCode>
                <c:ptCount val="2"/>
                <c:pt idx="0">
                  <c:v>20491</c:v>
                </c:pt>
                <c:pt idx="1">
                  <c:v>14431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FB-49B3-AB5D-52889B34D1A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4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65241200745735"/>
          <c:y val="4.5709761013532968E-2"/>
          <c:w val="0.71782723381990887"/>
          <c:h val="0.90858047797293406"/>
        </c:manualLayout>
      </c:layout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4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02247856715428"/>
          <c:y val="0.16098295755519182"/>
          <c:w val="0.89787620791193423"/>
          <c:h val="0.501099813206202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02247856715428"/>
          <c:y val="0.13704516847468987"/>
          <c:w val="0.89787620791193423"/>
          <c:h val="0.501099813206202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02247856715428"/>
          <c:y val="0.13704516847468987"/>
          <c:w val="0.89787620791193423"/>
          <c:h val="0.50109981320620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39-4DB6-8BF6-13483A3282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B39-4DB6-8BF6-13483A3282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B39-4DB6-8BF6-13483A3282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B39-4DB6-8BF6-13483A32826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B39-4DB6-8BF6-13483A3282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B39-4DB6-8BF6-13483A32826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B39-4DB6-8BF6-13483A32826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B39-4DB6-8BF6-13483A32826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B39-4DB6-8BF6-13483A32826E}"/>
              </c:ext>
            </c:extLst>
          </c:dPt>
          <c:dLbls>
            <c:dLbl>
              <c:idx val="0"/>
              <c:layout>
                <c:manualLayout>
                  <c:x val="3.3469166560253727E-2"/>
                  <c:y val="-0.14798623599826258"/>
                </c:manualLayout>
              </c:layout>
              <c:spPr>
                <a:solidFill>
                  <a:srgbClr val="EB641B">
                    <a:lumMod val="40000"/>
                    <a:lumOff val="6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CB39-4DB6-8BF6-13483A32826E}"/>
                </c:ext>
              </c:extLst>
            </c:dLbl>
            <c:dLbl>
              <c:idx val="1"/>
              <c:layout>
                <c:manualLayout>
                  <c:x val="0.20975500426330579"/>
                  <c:y val="-7.544584511531753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39-4DB6-8BF6-13483A32826E}"/>
                </c:ext>
              </c:extLst>
            </c:dLbl>
            <c:dLbl>
              <c:idx val="2"/>
              <c:layout>
                <c:manualLayout>
                  <c:x val="4.4522256995762455E-2"/>
                  <c:y val="0.1358561532188395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39-4DB6-8BF6-13483A32826E}"/>
                </c:ext>
              </c:extLst>
            </c:dLbl>
            <c:dLbl>
              <c:idx val="3"/>
              <c:layout>
                <c:manualLayout>
                  <c:x val="-0.10835214446952596"/>
                  <c:y val="7.6884167931208905E-2"/>
                </c:manualLayout>
              </c:layout>
              <c:spPr>
                <a:solidFill>
                  <a:srgbClr val="EB641B">
                    <a:lumMod val="40000"/>
                    <a:lumOff val="6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CB39-4DB6-8BF6-13483A32826E}"/>
                </c:ext>
              </c:extLst>
            </c:dLbl>
            <c:dLbl>
              <c:idx val="4"/>
              <c:layout>
                <c:manualLayout>
                  <c:x val="-5.5680963130173088E-2"/>
                  <c:y val="3.7130854336673437E-2"/>
                </c:manualLayout>
              </c:layout>
              <c:spPr>
                <a:solidFill>
                  <a:srgbClr val="EB641B">
                    <a:lumMod val="40000"/>
                    <a:lumOff val="6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CB39-4DB6-8BF6-13483A32826E}"/>
                </c:ext>
              </c:extLst>
            </c:dLbl>
            <c:dLbl>
              <c:idx val="5"/>
              <c:layout>
                <c:manualLayout>
                  <c:x val="-0.13568668451848603"/>
                  <c:y val="-2.45811450202233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B39-4DB6-8BF6-13483A32826E}"/>
                </c:ext>
              </c:extLst>
            </c:dLbl>
            <c:dLbl>
              <c:idx val="6"/>
              <c:layout>
                <c:manualLayout>
                  <c:x val="-8.7908191464715665E-2"/>
                  <c:y val="-4.1766992902271545E-2"/>
                </c:manualLayout>
              </c:layout>
              <c:spPr>
                <a:solidFill>
                  <a:srgbClr val="EB641B">
                    <a:lumMod val="40000"/>
                    <a:lumOff val="60000"/>
                  </a:srgbClr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CB39-4DB6-8BF6-13483A32826E}"/>
                </c:ext>
              </c:extLst>
            </c:dLbl>
            <c:dLbl>
              <c:idx val="7"/>
              <c:layout>
                <c:manualLayout>
                  <c:x val="-0.10082768999247554"/>
                  <c:y val="-9.7116843702579669E-2"/>
                </c:manualLayout>
              </c:layout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B39-4DB6-8BF6-13483A32826E}"/>
                </c:ext>
              </c:extLst>
            </c:dLbl>
            <c:dLbl>
              <c:idx val="8"/>
              <c:layout>
                <c:manualLayout>
                  <c:x val="0.14747930775018811"/>
                  <c:y val="-3.547688724713152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B39-4DB6-8BF6-13483A32826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Arkusz1!$D$30:$L$30</c:f>
              <c:strCache>
                <c:ptCount val="9"/>
                <c:pt idx="0">
                  <c:v>staże</c:v>
                </c:pt>
                <c:pt idx="1">
                  <c:v>bon stażowy</c:v>
                </c:pt>
                <c:pt idx="2">
                  <c:v>bon zatrudnieniowy</c:v>
                </c:pt>
                <c:pt idx="3">
                  <c:v>prace interwencyjne</c:v>
                </c:pt>
                <c:pt idx="4">
                  <c:v>bon na zasiedlenie</c:v>
                </c:pt>
                <c:pt idx="5">
                  <c:v>bon szkoleniowy</c:v>
                </c:pt>
                <c:pt idx="6">
                  <c:v>jednorazowe środki na podjęcie działalności gospodarczej</c:v>
                </c:pt>
                <c:pt idx="7">
                  <c:v>szkolenia</c:v>
                </c:pt>
                <c:pt idx="8">
                  <c:v>wyposażenie lub doposażenie stanowiska pracy</c:v>
                </c:pt>
              </c:strCache>
            </c:strRef>
          </c:cat>
          <c:val>
            <c:numRef>
              <c:f>Arkusz1!$D$31:$L$31</c:f>
              <c:numCache>
                <c:formatCode>General</c:formatCode>
                <c:ptCount val="9"/>
                <c:pt idx="0">
                  <c:v>2337</c:v>
                </c:pt>
                <c:pt idx="1">
                  <c:v>8</c:v>
                </c:pt>
                <c:pt idx="2">
                  <c:v>1</c:v>
                </c:pt>
                <c:pt idx="3">
                  <c:v>424</c:v>
                </c:pt>
                <c:pt idx="4">
                  <c:v>623</c:v>
                </c:pt>
                <c:pt idx="5">
                  <c:v>94</c:v>
                </c:pt>
                <c:pt idx="6">
                  <c:v>1067</c:v>
                </c:pt>
                <c:pt idx="7">
                  <c:v>338</c:v>
                </c:pt>
                <c:pt idx="8">
                  <c:v>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B39-4DB6-8BF6-13483A32826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02247856715428"/>
          <c:y val="0.1427735493609581"/>
          <c:w val="0.89787620791193423"/>
          <c:h val="0.501099813206202"/>
        </c:manualLayout>
      </c:layout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C7428B-93C4-4114-8005-A951E408C2F3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9797696-36A5-4E54-9BE4-524C71DCBFAC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dirty="0"/>
            <a:t>Oś priorytetowa I Rynek pracy otwarty dla wszystkich </a:t>
          </a:r>
        </a:p>
        <a:p>
          <a:pPr marL="0"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dirty="0"/>
        </a:p>
      </dgm:t>
    </dgm:pt>
    <dgm:pt modelId="{E044C6BA-3D31-4962-8129-03C63F4F15A8}" type="parTrans" cxnId="{B6E88260-8928-4D5D-9130-B6BFFE388AEC}">
      <dgm:prSet/>
      <dgm:spPr/>
      <dgm:t>
        <a:bodyPr/>
        <a:lstStyle/>
        <a:p>
          <a:endParaRPr lang="pl-PL"/>
        </a:p>
      </dgm:t>
    </dgm:pt>
    <dgm:pt modelId="{1667CF87-7D38-43ED-A0C8-B60941B6FC8D}" type="sibTrans" cxnId="{B6E88260-8928-4D5D-9130-B6BFFE388AEC}">
      <dgm:prSet/>
      <dgm:spPr/>
      <dgm:t>
        <a:bodyPr/>
        <a:lstStyle/>
        <a:p>
          <a:endParaRPr lang="pl-PL"/>
        </a:p>
      </dgm:t>
    </dgm:pt>
    <dgm:pt modelId="{73BDBA4C-DDE7-45C8-A7EB-F4AA1B8FB898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sz="2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sz="2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dirty="0"/>
            <a:t>Cel:  Zwiększenie możliwości zatrudnienia oraz jego utrzymania przez osoby młode do 29 r. ż. ,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dirty="0"/>
            <a:t>	w tym w szczególności osoby bez pracy, które nie uczestniczą w kształceniu i szkoleniu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dirty="0"/>
            <a:t>(tzw. młodzież NEET). </a:t>
          </a:r>
        </a:p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dirty="0"/>
        </a:p>
      </dgm:t>
    </dgm:pt>
    <dgm:pt modelId="{2DE23430-43F4-45F9-B7A4-2A5039629478}" type="parTrans" cxnId="{6C9B18B1-A85A-43DD-8A46-B7057ABF3F7F}">
      <dgm:prSet/>
      <dgm:spPr/>
      <dgm:t>
        <a:bodyPr/>
        <a:lstStyle/>
        <a:p>
          <a:endParaRPr lang="pl-PL"/>
        </a:p>
      </dgm:t>
    </dgm:pt>
    <dgm:pt modelId="{F1D1838B-B3C0-4891-A38D-9C8C899150F8}" type="sibTrans" cxnId="{6C9B18B1-A85A-43DD-8A46-B7057ABF3F7F}">
      <dgm:prSet/>
      <dgm:spPr/>
      <dgm:t>
        <a:bodyPr/>
        <a:lstStyle/>
        <a:p>
          <a:endParaRPr lang="pl-PL"/>
        </a:p>
      </dgm:t>
    </dgm:pt>
    <dgm:pt modelId="{698B933B-1F69-4699-88A2-49A04C669082}">
      <dgm:prSet custT="1"/>
      <dgm:spPr/>
      <dgm:t>
        <a:bodyPr/>
        <a:lstStyle/>
        <a:p>
          <a:r>
            <a:rPr lang="pl-PL" sz="1800" dirty="0"/>
            <a:t>Działania 1.2 </a:t>
          </a:r>
        </a:p>
        <a:p>
          <a:r>
            <a:rPr lang="pl-PL" sz="1800" dirty="0"/>
            <a:t>Wsparcie osób młodych na regionalnym rynku pracy </a:t>
          </a:r>
        </a:p>
        <a:p>
          <a:r>
            <a:rPr lang="pl-PL" sz="1800" dirty="0"/>
            <a:t>– projekty konkursowe</a:t>
          </a:r>
        </a:p>
      </dgm:t>
    </dgm:pt>
    <dgm:pt modelId="{10CD47C5-EA47-4CFD-B2D4-25D52F7D5F20}" type="parTrans" cxnId="{A4A02268-78B9-4572-B75B-3FE5CC904ED0}">
      <dgm:prSet/>
      <dgm:spPr/>
      <dgm:t>
        <a:bodyPr/>
        <a:lstStyle/>
        <a:p>
          <a:endParaRPr lang="pl-PL"/>
        </a:p>
      </dgm:t>
    </dgm:pt>
    <dgm:pt modelId="{099F9466-BDF9-4675-8908-2C28D544313D}" type="sibTrans" cxnId="{A4A02268-78B9-4572-B75B-3FE5CC904ED0}">
      <dgm:prSet/>
      <dgm:spPr/>
      <dgm:t>
        <a:bodyPr/>
        <a:lstStyle/>
        <a:p>
          <a:endParaRPr lang="pl-PL"/>
        </a:p>
      </dgm:t>
    </dgm:pt>
    <dgm:pt modelId="{70841793-C5E6-4AEC-AE05-295015A9A959}">
      <dgm:prSet custT="1"/>
      <dgm:spPr/>
      <dgm:t>
        <a:bodyPr/>
        <a:lstStyle/>
        <a:p>
          <a:r>
            <a:rPr lang="pl-PL" sz="1800" dirty="0"/>
            <a:t>Działania 1.1 </a:t>
          </a:r>
        </a:p>
        <a:p>
          <a:r>
            <a:rPr lang="pl-PL" sz="1800" dirty="0"/>
            <a:t>Wsparcie osób młodych na regionalnym  rynku pracy </a:t>
          </a:r>
        </a:p>
        <a:p>
          <a:r>
            <a:rPr lang="pl-PL" sz="1800" dirty="0"/>
            <a:t>- projekty pozakonkursowe</a:t>
          </a:r>
        </a:p>
      </dgm:t>
    </dgm:pt>
    <dgm:pt modelId="{3FE909A0-3413-4470-B761-39A9BFDFEA44}" type="parTrans" cxnId="{747778BE-4D1E-48CA-8680-055C1C8CE4C7}">
      <dgm:prSet/>
      <dgm:spPr/>
      <dgm:t>
        <a:bodyPr/>
        <a:lstStyle/>
        <a:p>
          <a:endParaRPr lang="pl-PL"/>
        </a:p>
      </dgm:t>
    </dgm:pt>
    <dgm:pt modelId="{A8626F28-AD30-4037-8C50-52D06CC6E8AE}" type="sibTrans" cxnId="{747778BE-4D1E-48CA-8680-055C1C8CE4C7}">
      <dgm:prSet/>
      <dgm:spPr/>
      <dgm:t>
        <a:bodyPr/>
        <a:lstStyle/>
        <a:p>
          <a:endParaRPr lang="pl-PL"/>
        </a:p>
      </dgm:t>
    </dgm:pt>
    <dgm:pt modelId="{B6F6B993-E883-44A3-A5A9-83DED76050DB}" type="pres">
      <dgm:prSet presAssocID="{0DC7428B-93C4-4114-8005-A951E408C2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43834A84-5DAB-470A-8AF7-C44EDADA06E3}" type="pres">
      <dgm:prSet presAssocID="{29797696-36A5-4E54-9BE4-524C71DCBFAC}" presName="vertOne" presStyleCnt="0"/>
      <dgm:spPr/>
    </dgm:pt>
    <dgm:pt modelId="{38277D31-B619-4F2C-88BF-A5B40C41B70A}" type="pres">
      <dgm:prSet presAssocID="{29797696-36A5-4E54-9BE4-524C71DCBFAC}" presName="txOne" presStyleLbl="node0" presStyleIdx="0" presStyleCnt="1" custLinFactNeighborX="-6" custLinFactNeighborY="3776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09E6A3F-FF70-4091-AB65-6AF2A4980223}" type="pres">
      <dgm:prSet presAssocID="{29797696-36A5-4E54-9BE4-524C71DCBFAC}" presName="parTransOne" presStyleCnt="0"/>
      <dgm:spPr/>
    </dgm:pt>
    <dgm:pt modelId="{837E0523-C204-41FA-BF76-8C0904564A8E}" type="pres">
      <dgm:prSet presAssocID="{29797696-36A5-4E54-9BE4-524C71DCBFAC}" presName="horzOne" presStyleCnt="0"/>
      <dgm:spPr/>
    </dgm:pt>
    <dgm:pt modelId="{DD572730-2CAF-4046-AB74-4A4982EF03AF}" type="pres">
      <dgm:prSet presAssocID="{73BDBA4C-DDE7-45C8-A7EB-F4AA1B8FB898}" presName="vertTwo" presStyleCnt="0"/>
      <dgm:spPr/>
    </dgm:pt>
    <dgm:pt modelId="{36181B1E-FD7D-4EA7-8643-2AB76EB7B36B}" type="pres">
      <dgm:prSet presAssocID="{73BDBA4C-DDE7-45C8-A7EB-F4AA1B8FB898}" presName="txTwo" presStyleLbl="node2" presStyleIdx="0" presStyleCnt="1" custScaleX="206795" custScaleY="171807" custLinFactNeighborX="214" custLinFactNeighborY="2950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09ACE0A-3B37-4A3F-BB0F-EFA7FF9E6B55}" type="pres">
      <dgm:prSet presAssocID="{73BDBA4C-DDE7-45C8-A7EB-F4AA1B8FB898}" presName="parTransTwo" presStyleCnt="0"/>
      <dgm:spPr/>
    </dgm:pt>
    <dgm:pt modelId="{4CDE0676-4AF9-4C11-A2A3-8A12E605D83F}" type="pres">
      <dgm:prSet presAssocID="{73BDBA4C-DDE7-45C8-A7EB-F4AA1B8FB898}" presName="horzTwo" presStyleCnt="0"/>
      <dgm:spPr/>
    </dgm:pt>
    <dgm:pt modelId="{C42B1F4C-21A0-4D6C-BD80-CACA153BC87F}" type="pres">
      <dgm:prSet presAssocID="{70841793-C5E6-4AEC-AE05-295015A9A959}" presName="vertThree" presStyleCnt="0"/>
      <dgm:spPr/>
    </dgm:pt>
    <dgm:pt modelId="{14D27062-3542-4616-B4CD-A2DEC2F07CF4}" type="pres">
      <dgm:prSet presAssocID="{70841793-C5E6-4AEC-AE05-295015A9A959}" presName="txThree" presStyleLbl="node3" presStyleIdx="0" presStyleCnt="2" custScaleX="2000000" custScaleY="326608" custLinFactX="-300000" custLinFactNeighborX="-346385" custLinFactNeighborY="453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9F9DB49-F860-4DB7-9B3B-B61CBD356E13}" type="pres">
      <dgm:prSet presAssocID="{70841793-C5E6-4AEC-AE05-295015A9A959}" presName="horzThree" presStyleCnt="0"/>
      <dgm:spPr/>
    </dgm:pt>
    <dgm:pt modelId="{3CC05876-1360-45B8-9EB5-662B1E7B5B19}" type="pres">
      <dgm:prSet presAssocID="{A8626F28-AD30-4037-8C50-52D06CC6E8AE}" presName="sibSpaceThree" presStyleCnt="0"/>
      <dgm:spPr/>
    </dgm:pt>
    <dgm:pt modelId="{5DF2733A-8381-4317-A4B7-B4FCE5A4ABEF}" type="pres">
      <dgm:prSet presAssocID="{698B933B-1F69-4699-88A2-49A04C669082}" presName="vertThree" presStyleCnt="0"/>
      <dgm:spPr/>
    </dgm:pt>
    <dgm:pt modelId="{15DC8473-BC5F-4A3D-957E-2017CA0B3B51}" type="pres">
      <dgm:prSet presAssocID="{698B933B-1F69-4699-88A2-49A04C669082}" presName="txThree" presStyleLbl="node3" presStyleIdx="1" presStyleCnt="2" custScaleX="2000000" custScaleY="322679" custLinFactX="200000" custLinFactNeighborX="285689" custLinFactNeighborY="2025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8C8B666-0FED-4B95-B86B-906BD1680C7D}" type="pres">
      <dgm:prSet presAssocID="{698B933B-1F69-4699-88A2-49A04C669082}" presName="horzThree" presStyleCnt="0"/>
      <dgm:spPr/>
    </dgm:pt>
  </dgm:ptLst>
  <dgm:cxnLst>
    <dgm:cxn modelId="{A4A02268-78B9-4572-B75B-3FE5CC904ED0}" srcId="{73BDBA4C-DDE7-45C8-A7EB-F4AA1B8FB898}" destId="{698B933B-1F69-4699-88A2-49A04C669082}" srcOrd="1" destOrd="0" parTransId="{10CD47C5-EA47-4CFD-B2D4-25D52F7D5F20}" sibTransId="{099F9466-BDF9-4675-8908-2C28D544313D}"/>
    <dgm:cxn modelId="{6C9B18B1-A85A-43DD-8A46-B7057ABF3F7F}" srcId="{29797696-36A5-4E54-9BE4-524C71DCBFAC}" destId="{73BDBA4C-DDE7-45C8-A7EB-F4AA1B8FB898}" srcOrd="0" destOrd="0" parTransId="{2DE23430-43F4-45F9-B7A4-2A5039629478}" sibTransId="{F1D1838B-B3C0-4891-A38D-9C8C899150F8}"/>
    <dgm:cxn modelId="{747778BE-4D1E-48CA-8680-055C1C8CE4C7}" srcId="{73BDBA4C-DDE7-45C8-A7EB-F4AA1B8FB898}" destId="{70841793-C5E6-4AEC-AE05-295015A9A959}" srcOrd="0" destOrd="0" parTransId="{3FE909A0-3413-4470-B761-39A9BFDFEA44}" sibTransId="{A8626F28-AD30-4037-8C50-52D06CC6E8AE}"/>
    <dgm:cxn modelId="{8D27D935-1110-491C-AF70-F5B008DE310F}" type="presOf" srcId="{73BDBA4C-DDE7-45C8-A7EB-F4AA1B8FB898}" destId="{36181B1E-FD7D-4EA7-8643-2AB76EB7B36B}" srcOrd="0" destOrd="0" presId="urn:microsoft.com/office/officeart/2005/8/layout/hierarchy4"/>
    <dgm:cxn modelId="{BB31AF03-A221-4E6A-BAC7-CA2B0A6D1FCD}" type="presOf" srcId="{0DC7428B-93C4-4114-8005-A951E408C2F3}" destId="{B6F6B993-E883-44A3-A5A9-83DED76050DB}" srcOrd="0" destOrd="0" presId="urn:microsoft.com/office/officeart/2005/8/layout/hierarchy4"/>
    <dgm:cxn modelId="{38C1D860-0FD6-441F-B398-852F22C3138A}" type="presOf" srcId="{70841793-C5E6-4AEC-AE05-295015A9A959}" destId="{14D27062-3542-4616-B4CD-A2DEC2F07CF4}" srcOrd="0" destOrd="0" presId="urn:microsoft.com/office/officeart/2005/8/layout/hierarchy4"/>
    <dgm:cxn modelId="{B6E88260-8928-4D5D-9130-B6BFFE388AEC}" srcId="{0DC7428B-93C4-4114-8005-A951E408C2F3}" destId="{29797696-36A5-4E54-9BE4-524C71DCBFAC}" srcOrd="0" destOrd="0" parTransId="{E044C6BA-3D31-4962-8129-03C63F4F15A8}" sibTransId="{1667CF87-7D38-43ED-A0C8-B60941B6FC8D}"/>
    <dgm:cxn modelId="{B1C284D4-AE2F-4CC1-94D4-7E5FF6F67476}" type="presOf" srcId="{29797696-36A5-4E54-9BE4-524C71DCBFAC}" destId="{38277D31-B619-4F2C-88BF-A5B40C41B70A}" srcOrd="0" destOrd="0" presId="urn:microsoft.com/office/officeart/2005/8/layout/hierarchy4"/>
    <dgm:cxn modelId="{7ADB227C-6C70-4F88-8288-916FBFA23D53}" type="presOf" srcId="{698B933B-1F69-4699-88A2-49A04C669082}" destId="{15DC8473-BC5F-4A3D-957E-2017CA0B3B51}" srcOrd="0" destOrd="0" presId="urn:microsoft.com/office/officeart/2005/8/layout/hierarchy4"/>
    <dgm:cxn modelId="{0CED0965-FCAC-4B89-9317-46721894A0C4}" type="presParOf" srcId="{B6F6B993-E883-44A3-A5A9-83DED76050DB}" destId="{43834A84-5DAB-470A-8AF7-C44EDADA06E3}" srcOrd="0" destOrd="0" presId="urn:microsoft.com/office/officeart/2005/8/layout/hierarchy4"/>
    <dgm:cxn modelId="{D0171666-74A9-4324-8A90-891290A193EB}" type="presParOf" srcId="{43834A84-5DAB-470A-8AF7-C44EDADA06E3}" destId="{38277D31-B619-4F2C-88BF-A5B40C41B70A}" srcOrd="0" destOrd="0" presId="urn:microsoft.com/office/officeart/2005/8/layout/hierarchy4"/>
    <dgm:cxn modelId="{3F00EE24-54BD-4D74-8E70-793C8E7D3A05}" type="presParOf" srcId="{43834A84-5DAB-470A-8AF7-C44EDADA06E3}" destId="{D09E6A3F-FF70-4091-AB65-6AF2A4980223}" srcOrd="1" destOrd="0" presId="urn:microsoft.com/office/officeart/2005/8/layout/hierarchy4"/>
    <dgm:cxn modelId="{E0FD3F14-F2CD-46BF-8E2B-BCDAD6EA2F75}" type="presParOf" srcId="{43834A84-5DAB-470A-8AF7-C44EDADA06E3}" destId="{837E0523-C204-41FA-BF76-8C0904564A8E}" srcOrd="2" destOrd="0" presId="urn:microsoft.com/office/officeart/2005/8/layout/hierarchy4"/>
    <dgm:cxn modelId="{C0A108EC-0E45-42C4-A617-20CB2B1F4B47}" type="presParOf" srcId="{837E0523-C204-41FA-BF76-8C0904564A8E}" destId="{DD572730-2CAF-4046-AB74-4A4982EF03AF}" srcOrd="0" destOrd="0" presId="urn:microsoft.com/office/officeart/2005/8/layout/hierarchy4"/>
    <dgm:cxn modelId="{A06152A6-2B80-479D-A111-7081F1C620BF}" type="presParOf" srcId="{DD572730-2CAF-4046-AB74-4A4982EF03AF}" destId="{36181B1E-FD7D-4EA7-8643-2AB76EB7B36B}" srcOrd="0" destOrd="0" presId="urn:microsoft.com/office/officeart/2005/8/layout/hierarchy4"/>
    <dgm:cxn modelId="{00A12551-CC95-4BEB-BBAD-E0398A9DE25A}" type="presParOf" srcId="{DD572730-2CAF-4046-AB74-4A4982EF03AF}" destId="{009ACE0A-3B37-4A3F-BB0F-EFA7FF9E6B55}" srcOrd="1" destOrd="0" presId="urn:microsoft.com/office/officeart/2005/8/layout/hierarchy4"/>
    <dgm:cxn modelId="{71662A60-2724-4496-96EB-23EE276BC448}" type="presParOf" srcId="{DD572730-2CAF-4046-AB74-4A4982EF03AF}" destId="{4CDE0676-4AF9-4C11-A2A3-8A12E605D83F}" srcOrd="2" destOrd="0" presId="urn:microsoft.com/office/officeart/2005/8/layout/hierarchy4"/>
    <dgm:cxn modelId="{290A4ACF-C687-4AB9-B21A-368D4C826204}" type="presParOf" srcId="{4CDE0676-4AF9-4C11-A2A3-8A12E605D83F}" destId="{C42B1F4C-21A0-4D6C-BD80-CACA153BC87F}" srcOrd="0" destOrd="0" presId="urn:microsoft.com/office/officeart/2005/8/layout/hierarchy4"/>
    <dgm:cxn modelId="{0A858AEF-6BCA-420C-A16B-9AC1AF46F142}" type="presParOf" srcId="{C42B1F4C-21A0-4D6C-BD80-CACA153BC87F}" destId="{14D27062-3542-4616-B4CD-A2DEC2F07CF4}" srcOrd="0" destOrd="0" presId="urn:microsoft.com/office/officeart/2005/8/layout/hierarchy4"/>
    <dgm:cxn modelId="{4A33A355-E1C3-4F30-A292-36CAED5CE87E}" type="presParOf" srcId="{C42B1F4C-21A0-4D6C-BD80-CACA153BC87F}" destId="{89F9DB49-F860-4DB7-9B3B-B61CBD356E13}" srcOrd="1" destOrd="0" presId="urn:microsoft.com/office/officeart/2005/8/layout/hierarchy4"/>
    <dgm:cxn modelId="{53551EDE-BFFD-4837-BC5D-7B28E4935DCF}" type="presParOf" srcId="{4CDE0676-4AF9-4C11-A2A3-8A12E605D83F}" destId="{3CC05876-1360-45B8-9EB5-662B1E7B5B19}" srcOrd="1" destOrd="0" presId="urn:microsoft.com/office/officeart/2005/8/layout/hierarchy4"/>
    <dgm:cxn modelId="{5341E78E-B2D4-4BAA-972B-38F4DE23E090}" type="presParOf" srcId="{4CDE0676-4AF9-4C11-A2A3-8A12E605D83F}" destId="{5DF2733A-8381-4317-A4B7-B4FCE5A4ABEF}" srcOrd="2" destOrd="0" presId="urn:microsoft.com/office/officeart/2005/8/layout/hierarchy4"/>
    <dgm:cxn modelId="{20AC868D-3FE4-41F9-ACC7-55DE7A6EB992}" type="presParOf" srcId="{5DF2733A-8381-4317-A4B7-B4FCE5A4ABEF}" destId="{15DC8473-BC5F-4A3D-957E-2017CA0B3B51}" srcOrd="0" destOrd="0" presId="urn:microsoft.com/office/officeart/2005/8/layout/hierarchy4"/>
    <dgm:cxn modelId="{F37680F5-AA46-48BF-8CF6-7F097D0B585D}" type="presParOf" srcId="{5DF2733A-8381-4317-A4B7-B4FCE5A4ABEF}" destId="{48C8B666-0FED-4B95-B86B-906BD1680C7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23A69A-61D2-432B-9E8A-8D64BBF78793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20A2D0-74FE-44A0-A8D2-E053BC02E4A7}">
      <dgm:prSet phldrT="[Teks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6848446" y="28136"/>
          <a:ext cx="2533237" cy="1013295"/>
        </a:xfrm>
        <a:ln/>
      </dgm:spPr>
      <dgm:t>
        <a:bodyPr/>
        <a:lstStyle/>
        <a:p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Certyfikowane do KE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69% kontraktacji 83% alokacji</a:t>
          </a:r>
        </a:p>
      </dgm:t>
    </dgm:pt>
    <dgm:pt modelId="{B893D273-0AB2-4063-A1FB-E36EAD889D9E}" type="parTrans" cxnId="{DE31CA6D-3BD5-463F-BA59-C35082F6963B}">
      <dgm:prSet/>
      <dgm:spPr/>
      <dgm:t>
        <a:bodyPr/>
        <a:lstStyle/>
        <a:p>
          <a:endParaRPr lang="pl-PL"/>
        </a:p>
      </dgm:t>
    </dgm:pt>
    <dgm:pt modelId="{3D94465B-1827-4BF9-90BD-5555B5E701C8}" type="sibTrans" cxnId="{DE31CA6D-3BD5-463F-BA59-C35082F6963B}">
      <dgm:prSet/>
      <dgm:spPr/>
      <dgm:t>
        <a:bodyPr/>
        <a:lstStyle/>
        <a:p>
          <a:endParaRPr lang="pl-PL"/>
        </a:p>
      </dgm:t>
    </dgm:pt>
    <dgm:pt modelId="{952A5F08-786D-4784-88AD-FA4679D9170F}">
      <dgm:prSet phldrT="[Teks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4351" y="21944"/>
          <a:ext cx="2533237" cy="1013295"/>
        </a:xfrm>
        <a:ln/>
      </dgm:spPr>
      <dgm:t>
        <a:bodyPr/>
        <a:lstStyle/>
        <a:p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Dolny Śląsk Działanie </a:t>
          </a:r>
        </a:p>
        <a:p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1.1 i 1.2</a:t>
          </a:r>
        </a:p>
        <a:p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 190 Projektów </a:t>
          </a:r>
        </a:p>
      </dgm:t>
    </dgm:pt>
    <dgm:pt modelId="{9CC04030-B7C1-4AAC-9EBE-D574FB48B94B}" type="sibTrans" cxnId="{3F6965A2-336E-4CA1-9DB7-C9E6D68E88AC}">
      <dgm:prSet/>
      <dgm:spPr/>
      <dgm:t>
        <a:bodyPr/>
        <a:lstStyle/>
        <a:p>
          <a:endParaRPr lang="pl-PL"/>
        </a:p>
      </dgm:t>
    </dgm:pt>
    <dgm:pt modelId="{A2EC8B8C-AA95-457C-87CD-3285CAD508F6}" type="parTrans" cxnId="{3F6965A2-336E-4CA1-9DB7-C9E6D68E88AC}">
      <dgm:prSet/>
      <dgm:spPr/>
      <dgm:t>
        <a:bodyPr/>
        <a:lstStyle/>
        <a:p>
          <a:endParaRPr lang="pl-PL"/>
        </a:p>
      </dgm:t>
    </dgm:pt>
    <dgm:pt modelId="{3E2D053E-0432-4E08-B625-C3563B42F2AC}">
      <dgm:prSet phldrT="[Teks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283936" y="19188"/>
          <a:ext cx="2533237" cy="1013295"/>
        </a:xfrm>
        <a:ln/>
      </dgm:spPr>
      <dgm:t>
        <a:bodyPr/>
        <a:lstStyle/>
        <a:p>
          <a:endParaRPr lang="pl-PL" sz="1400" b="1" dirty="0">
            <a:solidFill>
              <a:sysClr val="windowText" lastClr="000000"/>
            </a:solidFill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1 357 </a:t>
          </a:r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Zatwierdzonych wniosków </a:t>
          </a:r>
          <a:b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o płatność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459</a:t>
          </a:r>
          <a:r>
            <a:rPr lang="pl-PL" sz="1400" b="1" dirty="0">
              <a:solidFill>
                <a:srgbClr val="FF0000"/>
              </a:solidFill>
              <a:latin typeface="Calibri"/>
              <a:ea typeface="+mn-ea"/>
              <a:cs typeface="Arial" panose="020B0604020202020204" pitchFamily="34" charset="0"/>
            </a:rPr>
            <a:t> </a:t>
          </a:r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mln PLN</a:t>
          </a:r>
          <a:b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</a:br>
          <a:endParaRPr lang="pl-PL" sz="1400" b="1" dirty="0">
            <a:solidFill>
              <a:sysClr val="windowText" lastClr="000000"/>
            </a:solidFill>
            <a:latin typeface="Calibri"/>
            <a:ea typeface="+mn-ea"/>
            <a:cs typeface="Arial" panose="020B0604020202020204" pitchFamily="34" charset="0"/>
          </a:endParaRPr>
        </a:p>
      </dgm:t>
    </dgm:pt>
    <dgm:pt modelId="{F0EF9CF8-E304-4DE9-8C3E-B305D0FE5095}" type="parTrans" cxnId="{B9E625B5-38FD-4E1B-B973-7A78A99B3FFB}">
      <dgm:prSet/>
      <dgm:spPr/>
      <dgm:t>
        <a:bodyPr/>
        <a:lstStyle/>
        <a:p>
          <a:endParaRPr lang="pl-PL"/>
        </a:p>
      </dgm:t>
    </dgm:pt>
    <dgm:pt modelId="{2E215820-6B12-40CD-9321-49E8931EC55B}" type="sibTrans" cxnId="{B9E625B5-38FD-4E1B-B973-7A78A99B3FFB}">
      <dgm:prSet/>
      <dgm:spPr/>
      <dgm:t>
        <a:bodyPr/>
        <a:lstStyle/>
        <a:p>
          <a:endParaRPr lang="pl-PL"/>
        </a:p>
      </dgm:t>
    </dgm:pt>
    <dgm:pt modelId="{6D56B4DB-3968-4A11-9C95-5316A3D380DF}">
      <dgm:prSet phldrT="[Teks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4582824" y="0"/>
          <a:ext cx="2533237" cy="1013295"/>
        </a:xfrm>
        <a:ln/>
      </dgm:spPr>
      <dgm:t>
        <a:bodyPr/>
        <a:lstStyle/>
        <a:p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458,8</a:t>
          </a:r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 mln PLN</a:t>
          </a:r>
        </a:p>
      </dgm:t>
    </dgm:pt>
    <dgm:pt modelId="{827119EA-0DB9-4DF7-AF53-164D6C79E2F2}" type="sibTrans" cxnId="{4F5A7C97-446D-451D-9DBF-4B43DB4D683A}">
      <dgm:prSet/>
      <dgm:spPr/>
      <dgm:t>
        <a:bodyPr/>
        <a:lstStyle/>
        <a:p>
          <a:endParaRPr lang="pl-PL"/>
        </a:p>
      </dgm:t>
    </dgm:pt>
    <dgm:pt modelId="{ADEB84C7-DE90-4E75-AC86-05D34CCCB1E9}" type="parTrans" cxnId="{4F5A7C97-446D-451D-9DBF-4B43DB4D683A}">
      <dgm:prSet/>
      <dgm:spPr/>
      <dgm:t>
        <a:bodyPr/>
        <a:lstStyle/>
        <a:p>
          <a:endParaRPr lang="pl-PL"/>
        </a:p>
      </dgm:t>
    </dgm:pt>
    <dgm:pt modelId="{2F0F7A25-4D65-4891-83AC-8265D2C57773}" type="pres">
      <dgm:prSet presAssocID="{FA23A69A-61D2-432B-9E8A-8D64BBF78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C555B3D-A478-47BE-A2CD-287269ABA9ED}" type="pres">
      <dgm:prSet presAssocID="{952A5F08-786D-4784-88AD-FA4679D9170F}" presName="parTxOnly" presStyleLbl="node1" presStyleIdx="0" presStyleCnt="4" custScaleY="123348" custLinFactNeighborX="-13914" custLinFactNeighborY="-2877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62871C2F-9559-44D0-8DD0-C801A7B5C449}" type="pres">
      <dgm:prSet presAssocID="{9CC04030-B7C1-4AAC-9EBE-D574FB48B94B}" presName="parTxOnlySpace" presStyleCnt="0"/>
      <dgm:spPr/>
    </dgm:pt>
    <dgm:pt modelId="{BE448128-C370-4482-88F9-6E105E3A3003}" type="pres">
      <dgm:prSet presAssocID="{6D56B4DB-3968-4A11-9C95-5316A3D380DF}" presName="parTxOnly" presStyleLbl="node1" presStyleIdx="1" presStyleCnt="4" custScaleY="127434" custLinFactX="85714" custLinFactNeighborX="100000" custLinFactNeighborY="-5121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ABD6EE53-7675-46F4-A45D-621B4EFBB634}" type="pres">
      <dgm:prSet presAssocID="{827119EA-0DB9-4DF7-AF53-164D6C79E2F2}" presName="parTxOnlySpace" presStyleCnt="0"/>
      <dgm:spPr/>
    </dgm:pt>
    <dgm:pt modelId="{F9EC12D7-6520-4118-A8A2-45E50C3E9C2A}" type="pres">
      <dgm:prSet presAssocID="{F420A2D0-74FE-44A0-A8D2-E053BC02E4A7}" presName="parTxOnly" presStyleLbl="node1" presStyleIdx="2" presStyleCnt="4" custScaleX="114078" custScaleY="126212" custLinFactX="87605" custLinFactNeighborX="100000" custLinFactNeighborY="-1362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3ABDBB89-B26F-4AC4-91B8-CFED0A44423A}" type="pres">
      <dgm:prSet presAssocID="{3D94465B-1827-4BF9-90BD-5555B5E701C8}" presName="parTxOnlySpace" presStyleCnt="0"/>
      <dgm:spPr/>
    </dgm:pt>
    <dgm:pt modelId="{E19C059B-6A79-4071-84E5-0D47FEC0FDD5}" type="pres">
      <dgm:prSet presAssocID="{3E2D053E-0432-4E08-B625-C3563B42F2AC}" presName="parTxOnly" presStyleLbl="node1" presStyleIdx="3" presStyleCnt="4" custScaleX="108848" custScaleY="127434" custLinFactX="-174993" custLinFactNeighborX="-200000" custLinFactNeighborY="-2010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</dgm:ptLst>
  <dgm:cxnLst>
    <dgm:cxn modelId="{B363F518-5294-496D-8F84-611FFD08DC7F}" type="presOf" srcId="{6D56B4DB-3968-4A11-9C95-5316A3D380DF}" destId="{BE448128-C370-4482-88F9-6E105E3A3003}" srcOrd="0" destOrd="0" presId="urn:microsoft.com/office/officeart/2005/8/layout/chevron1"/>
    <dgm:cxn modelId="{3F6965A2-336E-4CA1-9DB7-C9E6D68E88AC}" srcId="{FA23A69A-61D2-432B-9E8A-8D64BBF78793}" destId="{952A5F08-786D-4784-88AD-FA4679D9170F}" srcOrd="0" destOrd="0" parTransId="{A2EC8B8C-AA95-457C-87CD-3285CAD508F6}" sibTransId="{9CC04030-B7C1-4AAC-9EBE-D574FB48B94B}"/>
    <dgm:cxn modelId="{DE31CA6D-3BD5-463F-BA59-C35082F6963B}" srcId="{FA23A69A-61D2-432B-9E8A-8D64BBF78793}" destId="{F420A2D0-74FE-44A0-A8D2-E053BC02E4A7}" srcOrd="2" destOrd="0" parTransId="{B893D273-0AB2-4063-A1FB-E36EAD889D9E}" sibTransId="{3D94465B-1827-4BF9-90BD-5555B5E701C8}"/>
    <dgm:cxn modelId="{4F5A7C97-446D-451D-9DBF-4B43DB4D683A}" srcId="{FA23A69A-61D2-432B-9E8A-8D64BBF78793}" destId="{6D56B4DB-3968-4A11-9C95-5316A3D380DF}" srcOrd="1" destOrd="0" parTransId="{ADEB84C7-DE90-4E75-AC86-05D34CCCB1E9}" sibTransId="{827119EA-0DB9-4DF7-AF53-164D6C79E2F2}"/>
    <dgm:cxn modelId="{B125B53A-3839-4B92-B1AE-9273B77A9FE9}" type="presOf" srcId="{952A5F08-786D-4784-88AD-FA4679D9170F}" destId="{6C555B3D-A478-47BE-A2CD-287269ABA9ED}" srcOrd="0" destOrd="0" presId="urn:microsoft.com/office/officeart/2005/8/layout/chevron1"/>
    <dgm:cxn modelId="{B9E625B5-38FD-4E1B-B973-7A78A99B3FFB}" srcId="{FA23A69A-61D2-432B-9E8A-8D64BBF78793}" destId="{3E2D053E-0432-4E08-B625-C3563B42F2AC}" srcOrd="3" destOrd="0" parTransId="{F0EF9CF8-E304-4DE9-8C3E-B305D0FE5095}" sibTransId="{2E215820-6B12-40CD-9321-49E8931EC55B}"/>
    <dgm:cxn modelId="{B9E9D63E-EC2A-4247-B77D-6D105561D517}" type="presOf" srcId="{F420A2D0-74FE-44A0-A8D2-E053BC02E4A7}" destId="{F9EC12D7-6520-4118-A8A2-45E50C3E9C2A}" srcOrd="0" destOrd="0" presId="urn:microsoft.com/office/officeart/2005/8/layout/chevron1"/>
    <dgm:cxn modelId="{5B3EB2B9-21C4-4E63-9158-DF5D5B403F6D}" type="presOf" srcId="{3E2D053E-0432-4E08-B625-C3563B42F2AC}" destId="{E19C059B-6A79-4071-84E5-0D47FEC0FDD5}" srcOrd="0" destOrd="0" presId="urn:microsoft.com/office/officeart/2005/8/layout/chevron1"/>
    <dgm:cxn modelId="{EBC46280-2B7F-4BBD-8683-63C8341EA951}" type="presOf" srcId="{FA23A69A-61D2-432B-9E8A-8D64BBF78793}" destId="{2F0F7A25-4D65-4891-83AC-8265D2C57773}" srcOrd="0" destOrd="0" presId="urn:microsoft.com/office/officeart/2005/8/layout/chevron1"/>
    <dgm:cxn modelId="{8FFAF6A5-85AA-408B-A600-DF19F440667F}" type="presParOf" srcId="{2F0F7A25-4D65-4891-83AC-8265D2C57773}" destId="{6C555B3D-A478-47BE-A2CD-287269ABA9ED}" srcOrd="0" destOrd="0" presId="urn:microsoft.com/office/officeart/2005/8/layout/chevron1"/>
    <dgm:cxn modelId="{F6B31896-B97E-4BF4-AFE6-833C4A49572A}" type="presParOf" srcId="{2F0F7A25-4D65-4891-83AC-8265D2C57773}" destId="{62871C2F-9559-44D0-8DD0-C801A7B5C449}" srcOrd="1" destOrd="0" presId="urn:microsoft.com/office/officeart/2005/8/layout/chevron1"/>
    <dgm:cxn modelId="{B201BB37-79B7-4CE0-BF1F-C319D8685B64}" type="presParOf" srcId="{2F0F7A25-4D65-4891-83AC-8265D2C57773}" destId="{BE448128-C370-4482-88F9-6E105E3A3003}" srcOrd="2" destOrd="0" presId="urn:microsoft.com/office/officeart/2005/8/layout/chevron1"/>
    <dgm:cxn modelId="{C80D53C8-F087-4FD5-9142-3EAF63EF802D}" type="presParOf" srcId="{2F0F7A25-4D65-4891-83AC-8265D2C57773}" destId="{ABD6EE53-7675-46F4-A45D-621B4EFBB634}" srcOrd="3" destOrd="0" presId="urn:microsoft.com/office/officeart/2005/8/layout/chevron1"/>
    <dgm:cxn modelId="{1C1FD38A-4E54-4038-9DE2-DF67EB6B8EF9}" type="presParOf" srcId="{2F0F7A25-4D65-4891-83AC-8265D2C57773}" destId="{F9EC12D7-6520-4118-A8A2-45E50C3E9C2A}" srcOrd="4" destOrd="0" presId="urn:microsoft.com/office/officeart/2005/8/layout/chevron1"/>
    <dgm:cxn modelId="{E2D95A32-4148-4EBD-B556-5878A6E75013}" type="presParOf" srcId="{2F0F7A25-4D65-4891-83AC-8265D2C57773}" destId="{3ABDBB89-B26F-4AC4-91B8-CFED0A44423A}" srcOrd="5" destOrd="0" presId="urn:microsoft.com/office/officeart/2005/8/layout/chevron1"/>
    <dgm:cxn modelId="{2616447D-7617-4C51-9218-512CA59E0C65}" type="presParOf" srcId="{2F0F7A25-4D65-4891-83AC-8265D2C57773}" destId="{E19C059B-6A79-4071-84E5-0D47FEC0FDD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5D15A7-B190-4251-8ACE-2647F32A13B0}" type="doc">
      <dgm:prSet loTypeId="urn:microsoft.com/office/officeart/2005/8/layout/lProcess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141FFDD-86B4-4865-8DE1-F45A4EBF8F21}">
      <dgm:prSet phldrT="[Tekst]"/>
      <dgm:spPr/>
      <dgm:t>
        <a:bodyPr/>
        <a:lstStyle/>
        <a:p>
          <a:r>
            <a:rPr lang="pl-PL" dirty="0"/>
            <a:t>PROJEKTY KONKURSOWE</a:t>
          </a:r>
        </a:p>
        <a:p>
          <a:r>
            <a:rPr lang="pl-PL" dirty="0"/>
            <a:t>Działanie 1.2 </a:t>
          </a:r>
        </a:p>
      </dgm:t>
    </dgm:pt>
    <dgm:pt modelId="{73BCED3A-4575-45C2-BCC8-D06AB493CCC9}" type="parTrans" cxnId="{B45335D3-7977-4414-9021-38F3F0A594A1}">
      <dgm:prSet/>
      <dgm:spPr/>
      <dgm:t>
        <a:bodyPr/>
        <a:lstStyle/>
        <a:p>
          <a:endParaRPr lang="pl-PL"/>
        </a:p>
      </dgm:t>
    </dgm:pt>
    <dgm:pt modelId="{B09089AF-A02A-4B99-8CEA-D7F59CE65D19}" type="sibTrans" cxnId="{B45335D3-7977-4414-9021-38F3F0A594A1}">
      <dgm:prSet/>
      <dgm:spPr/>
      <dgm:t>
        <a:bodyPr/>
        <a:lstStyle/>
        <a:p>
          <a:endParaRPr lang="pl-PL"/>
        </a:p>
      </dgm:t>
    </dgm:pt>
    <dgm:pt modelId="{7202942A-4594-42F9-9365-41DE94F9EC59}">
      <dgm:prSet phldrT="[Tekst]" custT="1"/>
      <dgm:spPr/>
      <dgm:t>
        <a:bodyPr/>
        <a:lstStyle/>
        <a:p>
          <a:r>
            <a:rPr lang="pl-PL" sz="2200" b="1" dirty="0"/>
            <a:t>13 Umów  </a:t>
          </a:r>
          <a:r>
            <a:rPr lang="pl-PL" sz="2200" dirty="0"/>
            <a:t>- 68,8 mln PLN  </a:t>
          </a:r>
        </a:p>
      </dgm:t>
    </dgm:pt>
    <dgm:pt modelId="{8EC37749-AA04-4E62-89F2-B14E728732EB}" type="parTrans" cxnId="{22444D98-44C5-45EE-8DC3-FD54F4B65181}">
      <dgm:prSet/>
      <dgm:spPr/>
      <dgm:t>
        <a:bodyPr/>
        <a:lstStyle/>
        <a:p>
          <a:endParaRPr lang="pl-PL"/>
        </a:p>
      </dgm:t>
    </dgm:pt>
    <dgm:pt modelId="{A2107484-4FBA-404C-B1BB-16A02445DF6C}" type="sibTrans" cxnId="{22444D98-44C5-45EE-8DC3-FD54F4B65181}">
      <dgm:prSet/>
      <dgm:spPr/>
      <dgm:t>
        <a:bodyPr/>
        <a:lstStyle/>
        <a:p>
          <a:endParaRPr lang="pl-PL"/>
        </a:p>
      </dgm:t>
    </dgm:pt>
    <dgm:pt modelId="{DFBE32D7-1155-4673-AA6E-CB2F424B348A}">
      <dgm:prSet phldrT="[Tekst]"/>
      <dgm:spPr/>
      <dgm:t>
        <a:bodyPr/>
        <a:lstStyle/>
        <a:p>
          <a:r>
            <a:rPr lang="pl-PL" dirty="0"/>
            <a:t>Okres realizacji </a:t>
          </a:r>
        </a:p>
        <a:p>
          <a:r>
            <a:rPr lang="pl-PL" b="1" dirty="0"/>
            <a:t>1 styczeń 2021 – 30 czerwca 2023</a:t>
          </a:r>
        </a:p>
      </dgm:t>
    </dgm:pt>
    <dgm:pt modelId="{48B2FA81-57D4-45BA-8B80-B6808D45589F}" type="parTrans" cxnId="{C794F9F0-62CE-489E-95CA-AB9C2E2E7E15}">
      <dgm:prSet/>
      <dgm:spPr/>
      <dgm:t>
        <a:bodyPr/>
        <a:lstStyle/>
        <a:p>
          <a:endParaRPr lang="pl-PL"/>
        </a:p>
      </dgm:t>
    </dgm:pt>
    <dgm:pt modelId="{6D9F541E-EC3E-46AD-B58D-93DEFF72C046}" type="sibTrans" cxnId="{C794F9F0-62CE-489E-95CA-AB9C2E2E7E15}">
      <dgm:prSet/>
      <dgm:spPr/>
      <dgm:t>
        <a:bodyPr/>
        <a:lstStyle/>
        <a:p>
          <a:endParaRPr lang="pl-PL"/>
        </a:p>
      </dgm:t>
    </dgm:pt>
    <dgm:pt modelId="{7E450B4B-6F37-4C18-B063-BCC08CC1598A}">
      <dgm:prSet phldrT="[Tekst]"/>
      <dgm:spPr/>
      <dgm:t>
        <a:bodyPr/>
        <a:lstStyle/>
        <a:p>
          <a:r>
            <a:rPr lang="pl-PL" dirty="0"/>
            <a:t>PROJEKTY POZAKONKURSOWE PUP </a:t>
          </a:r>
        </a:p>
        <a:p>
          <a:r>
            <a:rPr lang="pl-PL" dirty="0"/>
            <a:t>Działanie 1.1</a:t>
          </a:r>
        </a:p>
      </dgm:t>
    </dgm:pt>
    <dgm:pt modelId="{B921B964-7E07-44F0-B1B7-C3A98BAE72F5}" type="parTrans" cxnId="{B1E2DD17-D78C-4F67-A9D1-4C9A3A732D0D}">
      <dgm:prSet/>
      <dgm:spPr/>
      <dgm:t>
        <a:bodyPr/>
        <a:lstStyle/>
        <a:p>
          <a:endParaRPr lang="pl-PL"/>
        </a:p>
      </dgm:t>
    </dgm:pt>
    <dgm:pt modelId="{4604A033-BE85-4130-8346-BA62440F8272}" type="sibTrans" cxnId="{B1E2DD17-D78C-4F67-A9D1-4C9A3A732D0D}">
      <dgm:prSet/>
      <dgm:spPr/>
      <dgm:t>
        <a:bodyPr/>
        <a:lstStyle/>
        <a:p>
          <a:endParaRPr lang="pl-PL"/>
        </a:p>
      </dgm:t>
    </dgm:pt>
    <dgm:pt modelId="{99B5CE81-2F69-4234-B9CD-8884E80F646B}">
      <dgm:prSet phldrT="[Tekst]" custT="1"/>
      <dgm:spPr/>
      <dgm:t>
        <a:bodyPr/>
        <a:lstStyle/>
        <a:p>
          <a:r>
            <a:rPr lang="pl-PL" sz="2200" b="1" dirty="0"/>
            <a:t>26 Umów </a:t>
          </a:r>
          <a:r>
            <a:rPr lang="pl-PL" sz="2200" dirty="0"/>
            <a:t>– 64,6 mln PLN Projekt EFS</a:t>
          </a:r>
        </a:p>
        <a:p>
          <a:r>
            <a:rPr lang="pl-PL" sz="2200" dirty="0"/>
            <a:t>                     59 mln PLN Projekt PUP</a:t>
          </a:r>
        </a:p>
      </dgm:t>
    </dgm:pt>
    <dgm:pt modelId="{1133BC63-CD0D-4EE0-B861-5C344171CA7A}" type="parTrans" cxnId="{8A7647D3-4FFE-467C-8AB2-21D30C16F4EE}">
      <dgm:prSet/>
      <dgm:spPr/>
      <dgm:t>
        <a:bodyPr/>
        <a:lstStyle/>
        <a:p>
          <a:endParaRPr lang="pl-PL"/>
        </a:p>
      </dgm:t>
    </dgm:pt>
    <dgm:pt modelId="{1BFEC0F2-040B-4897-A760-5A16B3343DA0}" type="sibTrans" cxnId="{8A7647D3-4FFE-467C-8AB2-21D30C16F4EE}">
      <dgm:prSet/>
      <dgm:spPr/>
      <dgm:t>
        <a:bodyPr/>
        <a:lstStyle/>
        <a:p>
          <a:endParaRPr lang="pl-PL"/>
        </a:p>
      </dgm:t>
    </dgm:pt>
    <dgm:pt modelId="{57F2AD06-8041-41D5-9715-813EA81896D8}">
      <dgm:prSet phldrT="[Tekst]"/>
      <dgm:spPr/>
      <dgm:t>
        <a:bodyPr/>
        <a:lstStyle/>
        <a:p>
          <a:r>
            <a:rPr lang="pl-PL" dirty="0"/>
            <a:t>Okres realizacji </a:t>
          </a:r>
        </a:p>
        <a:p>
          <a:r>
            <a:rPr lang="pl-PL" b="1" dirty="0"/>
            <a:t>1 październik 2021 – 31 grudnia 2022</a:t>
          </a:r>
        </a:p>
      </dgm:t>
    </dgm:pt>
    <dgm:pt modelId="{D7D4B17A-7157-4D26-9830-CF167B6AF1EF}" type="parTrans" cxnId="{454C052C-6C58-4264-964C-5C8374B9D6F4}">
      <dgm:prSet/>
      <dgm:spPr/>
      <dgm:t>
        <a:bodyPr/>
        <a:lstStyle/>
        <a:p>
          <a:endParaRPr lang="pl-PL"/>
        </a:p>
      </dgm:t>
    </dgm:pt>
    <dgm:pt modelId="{B12F2589-C301-414F-A651-0851CB973D20}" type="sibTrans" cxnId="{454C052C-6C58-4264-964C-5C8374B9D6F4}">
      <dgm:prSet/>
      <dgm:spPr/>
      <dgm:t>
        <a:bodyPr/>
        <a:lstStyle/>
        <a:p>
          <a:endParaRPr lang="pl-PL"/>
        </a:p>
      </dgm:t>
    </dgm:pt>
    <dgm:pt modelId="{915F1F91-0A9C-4333-97CF-36ED42BAA939}">
      <dgm:prSet phldrT="[Tekst]"/>
      <dgm:spPr/>
      <dgm:t>
        <a:bodyPr/>
        <a:lstStyle/>
        <a:p>
          <a:r>
            <a:rPr lang="pl-PL" dirty="0"/>
            <a:t>Uczestnicy – </a:t>
          </a:r>
          <a:r>
            <a:rPr lang="pl-PL" b="1" dirty="0"/>
            <a:t>5 183 </a:t>
          </a:r>
          <a:r>
            <a:rPr lang="pl-PL" dirty="0"/>
            <a:t>bezrobotnych zarejestrowanych w PUP w tym 1 067 dotacji </a:t>
          </a:r>
        </a:p>
      </dgm:t>
    </dgm:pt>
    <dgm:pt modelId="{A8DD3ABA-4CAF-40CB-BA5C-85DCB90D6D8A}" type="parTrans" cxnId="{DC42D057-48F8-4507-806A-2EEF26DD994D}">
      <dgm:prSet/>
      <dgm:spPr/>
      <dgm:t>
        <a:bodyPr/>
        <a:lstStyle/>
        <a:p>
          <a:endParaRPr lang="pl-PL"/>
        </a:p>
      </dgm:t>
    </dgm:pt>
    <dgm:pt modelId="{900766F1-35CB-4817-8D3B-111BDF1D97F9}" type="sibTrans" cxnId="{DC42D057-48F8-4507-806A-2EEF26DD994D}">
      <dgm:prSet/>
      <dgm:spPr/>
      <dgm:t>
        <a:bodyPr/>
        <a:lstStyle/>
        <a:p>
          <a:endParaRPr lang="pl-PL"/>
        </a:p>
      </dgm:t>
    </dgm:pt>
    <dgm:pt modelId="{D06B0D72-8587-4399-BBDF-9234FD3F38BA}">
      <dgm:prSet phldrT="[Tekst]"/>
      <dgm:spPr/>
      <dgm:t>
        <a:bodyPr/>
        <a:lstStyle/>
        <a:p>
          <a:r>
            <a:rPr lang="pl-PL" dirty="0"/>
            <a:t>Uczestnicy – </a:t>
          </a:r>
          <a:r>
            <a:rPr lang="pl-PL" b="1" dirty="0"/>
            <a:t>1 528</a:t>
          </a:r>
          <a:r>
            <a:rPr lang="pl-PL" dirty="0"/>
            <a:t> osób bezrobotnych nie zarejestrowanych w PUP, które utraciły zatrudnienie</a:t>
          </a:r>
          <a:br>
            <a:rPr lang="pl-PL" dirty="0"/>
          </a:br>
          <a:r>
            <a:rPr lang="pl-PL" dirty="0"/>
            <a:t>w tym 1 416 dotacji </a:t>
          </a:r>
        </a:p>
      </dgm:t>
    </dgm:pt>
    <dgm:pt modelId="{881FD52E-A8A4-4EE6-987D-CF84F6307C64}" type="parTrans" cxnId="{C63EC588-4174-47D6-837A-1977585CA84D}">
      <dgm:prSet/>
      <dgm:spPr/>
      <dgm:t>
        <a:bodyPr/>
        <a:lstStyle/>
        <a:p>
          <a:endParaRPr lang="pl-PL"/>
        </a:p>
      </dgm:t>
    </dgm:pt>
    <dgm:pt modelId="{8C461CA9-F8A3-41A8-8930-3DC247CEC19E}" type="sibTrans" cxnId="{C63EC588-4174-47D6-837A-1977585CA84D}">
      <dgm:prSet/>
      <dgm:spPr/>
      <dgm:t>
        <a:bodyPr/>
        <a:lstStyle/>
        <a:p>
          <a:endParaRPr lang="pl-PL"/>
        </a:p>
      </dgm:t>
    </dgm:pt>
    <dgm:pt modelId="{A300CF9F-ECA3-47F6-BD34-FB8F4E7DE219}" type="pres">
      <dgm:prSet presAssocID="{125D15A7-B190-4251-8ACE-2647F32A13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87C7B80-9C4D-420E-9AD3-BABED39455B3}" type="pres">
      <dgm:prSet presAssocID="{1141FFDD-86B4-4865-8DE1-F45A4EBF8F21}" presName="vertFlow" presStyleCnt="0"/>
      <dgm:spPr/>
    </dgm:pt>
    <dgm:pt modelId="{478DE680-B12F-40E0-8571-53A7D64D496A}" type="pres">
      <dgm:prSet presAssocID="{1141FFDD-86B4-4865-8DE1-F45A4EBF8F21}" presName="header" presStyleLbl="node1" presStyleIdx="0" presStyleCnt="2" custScaleX="111701" custScaleY="89845"/>
      <dgm:spPr/>
      <dgm:t>
        <a:bodyPr/>
        <a:lstStyle/>
        <a:p>
          <a:endParaRPr lang="pl-PL"/>
        </a:p>
      </dgm:t>
    </dgm:pt>
    <dgm:pt modelId="{B3EAE6C5-A315-4A69-8986-1586C2E25284}" type="pres">
      <dgm:prSet presAssocID="{8EC37749-AA04-4E62-89F2-B14E728732EB}" presName="parTrans" presStyleLbl="sibTrans2D1" presStyleIdx="0" presStyleCnt="6"/>
      <dgm:spPr/>
      <dgm:t>
        <a:bodyPr/>
        <a:lstStyle/>
        <a:p>
          <a:endParaRPr lang="pl-PL"/>
        </a:p>
      </dgm:t>
    </dgm:pt>
    <dgm:pt modelId="{78A94FA3-B386-4A69-85E5-77D1926C79FF}" type="pres">
      <dgm:prSet presAssocID="{7202942A-4594-42F9-9365-41DE94F9EC59}" presName="child" presStyleLbl="alignAccFollowNode1" presStyleIdx="0" presStyleCnt="6" custScaleX="108864" custScaleY="8408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FE09C4-27CD-4B27-A1BD-E42BB3AE1B31}" type="pres">
      <dgm:prSet presAssocID="{A2107484-4FBA-404C-B1BB-16A02445DF6C}" presName="sibTrans" presStyleLbl="sibTrans2D1" presStyleIdx="1" presStyleCnt="6"/>
      <dgm:spPr/>
      <dgm:t>
        <a:bodyPr/>
        <a:lstStyle/>
        <a:p>
          <a:endParaRPr lang="pl-PL"/>
        </a:p>
      </dgm:t>
    </dgm:pt>
    <dgm:pt modelId="{F11A78CE-D36A-4901-AD04-8C92A3B0D033}" type="pres">
      <dgm:prSet presAssocID="{DFBE32D7-1155-4673-AA6E-CB2F424B348A}" presName="child" presStyleLbl="alignAccFollowNode1" presStyleIdx="1" presStyleCnt="6" custScaleX="109644" custScaleY="7454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6154070-C010-4EEA-AAD4-95121157FB51}" type="pres">
      <dgm:prSet presAssocID="{6D9F541E-EC3E-46AD-B58D-93DEFF72C046}" presName="sibTrans" presStyleLbl="sibTrans2D1" presStyleIdx="2" presStyleCnt="6"/>
      <dgm:spPr/>
      <dgm:t>
        <a:bodyPr/>
        <a:lstStyle/>
        <a:p>
          <a:endParaRPr lang="pl-PL"/>
        </a:p>
      </dgm:t>
    </dgm:pt>
    <dgm:pt modelId="{7672FEA7-D03C-4BE4-8B52-EB9F72CA2A6A}" type="pres">
      <dgm:prSet presAssocID="{D06B0D72-8587-4399-BBDF-9234FD3F38BA}" presName="child" presStyleLbl="alignAccFollowNode1" presStyleIdx="2" presStyleCnt="6" custScaleX="115569" custScaleY="8100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8BB2D2-A70F-4DB4-9A10-B58E22D25EE8}" type="pres">
      <dgm:prSet presAssocID="{1141FFDD-86B4-4865-8DE1-F45A4EBF8F21}" presName="hSp" presStyleCnt="0"/>
      <dgm:spPr/>
    </dgm:pt>
    <dgm:pt modelId="{4D7A62BD-58DD-4068-8BD2-AE226F59560F}" type="pres">
      <dgm:prSet presAssocID="{7E450B4B-6F37-4C18-B063-BCC08CC1598A}" presName="vertFlow" presStyleCnt="0"/>
      <dgm:spPr/>
    </dgm:pt>
    <dgm:pt modelId="{13752C3A-375E-4C4C-A43B-DEAED0C4D600}" type="pres">
      <dgm:prSet presAssocID="{7E450B4B-6F37-4C18-B063-BCC08CC1598A}" presName="header" presStyleLbl="node1" presStyleIdx="1" presStyleCnt="2" custScaleX="108947" custScaleY="87592"/>
      <dgm:spPr/>
      <dgm:t>
        <a:bodyPr/>
        <a:lstStyle/>
        <a:p>
          <a:endParaRPr lang="pl-PL"/>
        </a:p>
      </dgm:t>
    </dgm:pt>
    <dgm:pt modelId="{19AC9B9C-9115-4D25-9288-0E0CD9F8B95B}" type="pres">
      <dgm:prSet presAssocID="{1133BC63-CD0D-4EE0-B861-5C344171CA7A}" presName="parTrans" presStyleLbl="sibTrans2D1" presStyleIdx="3" presStyleCnt="6"/>
      <dgm:spPr/>
      <dgm:t>
        <a:bodyPr/>
        <a:lstStyle/>
        <a:p>
          <a:endParaRPr lang="pl-PL"/>
        </a:p>
      </dgm:t>
    </dgm:pt>
    <dgm:pt modelId="{D47E3A20-E0DC-4F49-A065-FAC437883C6E}" type="pres">
      <dgm:prSet presAssocID="{99B5CE81-2F69-4234-B9CD-8884E80F646B}" presName="child" presStyleLbl="alignAccFollowNode1" presStyleIdx="3" presStyleCnt="6" custScaleX="106225" custScaleY="78095" custLinFactNeighborX="1624" custLinFactNeighborY="1153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81DFFF-DD1E-4F0D-BAD8-EC00EF7C4846}" type="pres">
      <dgm:prSet presAssocID="{1BFEC0F2-040B-4897-A760-5A16B3343DA0}" presName="sibTrans" presStyleLbl="sibTrans2D1" presStyleIdx="4" presStyleCnt="6"/>
      <dgm:spPr/>
      <dgm:t>
        <a:bodyPr/>
        <a:lstStyle/>
        <a:p>
          <a:endParaRPr lang="pl-PL"/>
        </a:p>
      </dgm:t>
    </dgm:pt>
    <dgm:pt modelId="{3D9605EB-84C8-49DE-8066-8F3D319B151A}" type="pres">
      <dgm:prSet presAssocID="{57F2AD06-8041-41D5-9715-813EA81896D8}" presName="child" presStyleLbl="alignAccFollowNode1" presStyleIdx="4" presStyleCnt="6" custScaleX="110061" custScaleY="7212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5386B8-6E0C-4F6C-B852-F90D36844269}" type="pres">
      <dgm:prSet presAssocID="{B12F2589-C301-414F-A651-0851CB973D20}" presName="sibTrans" presStyleLbl="sibTrans2D1" presStyleIdx="5" presStyleCnt="6"/>
      <dgm:spPr/>
      <dgm:t>
        <a:bodyPr/>
        <a:lstStyle/>
        <a:p>
          <a:endParaRPr lang="pl-PL"/>
        </a:p>
      </dgm:t>
    </dgm:pt>
    <dgm:pt modelId="{CFCC94CA-E822-4D1C-BCD1-2C944F19F8A2}" type="pres">
      <dgm:prSet presAssocID="{915F1F91-0A9C-4333-97CF-36ED42BAA939}" presName="child" presStyleLbl="alignAccFollowNode1" presStyleIdx="5" presStyleCnt="6" custScaleX="107417" custScaleY="87172" custLinFactNeighborX="-1305" custLinFactNeighborY="1072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54C052C-6C58-4264-964C-5C8374B9D6F4}" srcId="{7E450B4B-6F37-4C18-B063-BCC08CC1598A}" destId="{57F2AD06-8041-41D5-9715-813EA81896D8}" srcOrd="1" destOrd="0" parTransId="{D7D4B17A-7157-4D26-9830-CF167B6AF1EF}" sibTransId="{B12F2589-C301-414F-A651-0851CB973D20}"/>
    <dgm:cxn modelId="{1AE62157-CE67-4305-8B76-13DEB70EDBB3}" type="presOf" srcId="{125D15A7-B190-4251-8ACE-2647F32A13B0}" destId="{A300CF9F-ECA3-47F6-BD34-FB8F4E7DE219}" srcOrd="0" destOrd="0" presId="urn:microsoft.com/office/officeart/2005/8/layout/lProcess1"/>
    <dgm:cxn modelId="{0A4B9756-BB18-4B31-A470-3FA6A1D4C159}" type="presOf" srcId="{DFBE32D7-1155-4673-AA6E-CB2F424B348A}" destId="{F11A78CE-D36A-4901-AD04-8C92A3B0D033}" srcOrd="0" destOrd="0" presId="urn:microsoft.com/office/officeart/2005/8/layout/lProcess1"/>
    <dgm:cxn modelId="{0FBC05F2-84FF-4A74-8C7F-C7BA36A6288C}" type="presOf" srcId="{57F2AD06-8041-41D5-9715-813EA81896D8}" destId="{3D9605EB-84C8-49DE-8066-8F3D319B151A}" srcOrd="0" destOrd="0" presId="urn:microsoft.com/office/officeart/2005/8/layout/lProcess1"/>
    <dgm:cxn modelId="{08512AD8-D14C-4CBE-B302-938C3A03A37A}" type="presOf" srcId="{B12F2589-C301-414F-A651-0851CB973D20}" destId="{3C5386B8-6E0C-4F6C-B852-F90D36844269}" srcOrd="0" destOrd="0" presId="urn:microsoft.com/office/officeart/2005/8/layout/lProcess1"/>
    <dgm:cxn modelId="{98E88786-5FB6-4B00-B338-93ECF553CF33}" type="presOf" srcId="{7202942A-4594-42F9-9365-41DE94F9EC59}" destId="{78A94FA3-B386-4A69-85E5-77D1926C79FF}" srcOrd="0" destOrd="0" presId="urn:microsoft.com/office/officeart/2005/8/layout/lProcess1"/>
    <dgm:cxn modelId="{B5AD0A3A-7E50-4053-96B7-D2156D70B1B0}" type="presOf" srcId="{915F1F91-0A9C-4333-97CF-36ED42BAA939}" destId="{CFCC94CA-E822-4D1C-BCD1-2C944F19F8A2}" srcOrd="0" destOrd="0" presId="urn:microsoft.com/office/officeart/2005/8/layout/lProcess1"/>
    <dgm:cxn modelId="{13D8E945-7ED1-48AF-96A1-B19EBE1C9494}" type="presOf" srcId="{6D9F541E-EC3E-46AD-B58D-93DEFF72C046}" destId="{46154070-C010-4EEA-AAD4-95121157FB51}" srcOrd="0" destOrd="0" presId="urn:microsoft.com/office/officeart/2005/8/layout/lProcess1"/>
    <dgm:cxn modelId="{B1E2DD17-D78C-4F67-A9D1-4C9A3A732D0D}" srcId="{125D15A7-B190-4251-8ACE-2647F32A13B0}" destId="{7E450B4B-6F37-4C18-B063-BCC08CC1598A}" srcOrd="1" destOrd="0" parTransId="{B921B964-7E07-44F0-B1B7-C3A98BAE72F5}" sibTransId="{4604A033-BE85-4130-8346-BA62440F8272}"/>
    <dgm:cxn modelId="{962941ED-A3AA-457D-AF47-E6AAA603DB5E}" type="presOf" srcId="{1141FFDD-86B4-4865-8DE1-F45A4EBF8F21}" destId="{478DE680-B12F-40E0-8571-53A7D64D496A}" srcOrd="0" destOrd="0" presId="urn:microsoft.com/office/officeart/2005/8/layout/lProcess1"/>
    <dgm:cxn modelId="{7914BEAC-917E-40B7-9C61-64FA13824561}" type="presOf" srcId="{8EC37749-AA04-4E62-89F2-B14E728732EB}" destId="{B3EAE6C5-A315-4A69-8986-1586C2E25284}" srcOrd="0" destOrd="0" presId="urn:microsoft.com/office/officeart/2005/8/layout/lProcess1"/>
    <dgm:cxn modelId="{E1BCF916-F132-4640-A67A-7373FBA135C3}" type="presOf" srcId="{7E450B4B-6F37-4C18-B063-BCC08CC1598A}" destId="{13752C3A-375E-4C4C-A43B-DEAED0C4D600}" srcOrd="0" destOrd="0" presId="urn:microsoft.com/office/officeart/2005/8/layout/lProcess1"/>
    <dgm:cxn modelId="{DC42D057-48F8-4507-806A-2EEF26DD994D}" srcId="{7E450B4B-6F37-4C18-B063-BCC08CC1598A}" destId="{915F1F91-0A9C-4333-97CF-36ED42BAA939}" srcOrd="2" destOrd="0" parTransId="{A8DD3ABA-4CAF-40CB-BA5C-85DCB90D6D8A}" sibTransId="{900766F1-35CB-4817-8D3B-111BDF1D97F9}"/>
    <dgm:cxn modelId="{AED95E06-C6F6-4DB0-AB63-5D577E362CA2}" type="presOf" srcId="{99B5CE81-2F69-4234-B9CD-8884E80F646B}" destId="{D47E3A20-E0DC-4F49-A065-FAC437883C6E}" srcOrd="0" destOrd="0" presId="urn:microsoft.com/office/officeart/2005/8/layout/lProcess1"/>
    <dgm:cxn modelId="{69F409FC-FCD9-4038-97E9-A805A4199D39}" type="presOf" srcId="{1BFEC0F2-040B-4897-A760-5A16B3343DA0}" destId="{D581DFFF-DD1E-4F0D-BAD8-EC00EF7C4846}" srcOrd="0" destOrd="0" presId="urn:microsoft.com/office/officeart/2005/8/layout/lProcess1"/>
    <dgm:cxn modelId="{7ABE136E-B13B-40FC-BD6B-55EA5ACC6B9C}" type="presOf" srcId="{1133BC63-CD0D-4EE0-B861-5C344171CA7A}" destId="{19AC9B9C-9115-4D25-9288-0E0CD9F8B95B}" srcOrd="0" destOrd="0" presId="urn:microsoft.com/office/officeart/2005/8/layout/lProcess1"/>
    <dgm:cxn modelId="{B45335D3-7977-4414-9021-38F3F0A594A1}" srcId="{125D15A7-B190-4251-8ACE-2647F32A13B0}" destId="{1141FFDD-86B4-4865-8DE1-F45A4EBF8F21}" srcOrd="0" destOrd="0" parTransId="{73BCED3A-4575-45C2-BCC8-D06AB493CCC9}" sibTransId="{B09089AF-A02A-4B99-8CEA-D7F59CE65D19}"/>
    <dgm:cxn modelId="{C794F9F0-62CE-489E-95CA-AB9C2E2E7E15}" srcId="{1141FFDD-86B4-4865-8DE1-F45A4EBF8F21}" destId="{DFBE32D7-1155-4673-AA6E-CB2F424B348A}" srcOrd="1" destOrd="0" parTransId="{48B2FA81-57D4-45BA-8B80-B6808D45589F}" sibTransId="{6D9F541E-EC3E-46AD-B58D-93DEFF72C046}"/>
    <dgm:cxn modelId="{8A7647D3-4FFE-467C-8AB2-21D30C16F4EE}" srcId="{7E450B4B-6F37-4C18-B063-BCC08CC1598A}" destId="{99B5CE81-2F69-4234-B9CD-8884E80F646B}" srcOrd="0" destOrd="0" parTransId="{1133BC63-CD0D-4EE0-B861-5C344171CA7A}" sibTransId="{1BFEC0F2-040B-4897-A760-5A16B3343DA0}"/>
    <dgm:cxn modelId="{C63EC588-4174-47D6-837A-1977585CA84D}" srcId="{1141FFDD-86B4-4865-8DE1-F45A4EBF8F21}" destId="{D06B0D72-8587-4399-BBDF-9234FD3F38BA}" srcOrd="2" destOrd="0" parTransId="{881FD52E-A8A4-4EE6-987D-CF84F6307C64}" sibTransId="{8C461CA9-F8A3-41A8-8930-3DC247CEC19E}"/>
    <dgm:cxn modelId="{9495BE3E-A333-4557-BD70-BDA634092B5E}" type="presOf" srcId="{D06B0D72-8587-4399-BBDF-9234FD3F38BA}" destId="{7672FEA7-D03C-4BE4-8B52-EB9F72CA2A6A}" srcOrd="0" destOrd="0" presId="urn:microsoft.com/office/officeart/2005/8/layout/lProcess1"/>
    <dgm:cxn modelId="{22444D98-44C5-45EE-8DC3-FD54F4B65181}" srcId="{1141FFDD-86B4-4865-8DE1-F45A4EBF8F21}" destId="{7202942A-4594-42F9-9365-41DE94F9EC59}" srcOrd="0" destOrd="0" parTransId="{8EC37749-AA04-4E62-89F2-B14E728732EB}" sibTransId="{A2107484-4FBA-404C-B1BB-16A02445DF6C}"/>
    <dgm:cxn modelId="{311F7444-5D66-4788-9F23-CDE40CAC38C8}" type="presOf" srcId="{A2107484-4FBA-404C-B1BB-16A02445DF6C}" destId="{21FE09C4-27CD-4B27-A1BD-E42BB3AE1B31}" srcOrd="0" destOrd="0" presId="urn:microsoft.com/office/officeart/2005/8/layout/lProcess1"/>
    <dgm:cxn modelId="{BD5AFD8C-DD36-4F1F-A0E4-F9573F9DFC4E}" type="presParOf" srcId="{A300CF9F-ECA3-47F6-BD34-FB8F4E7DE219}" destId="{187C7B80-9C4D-420E-9AD3-BABED39455B3}" srcOrd="0" destOrd="0" presId="urn:microsoft.com/office/officeart/2005/8/layout/lProcess1"/>
    <dgm:cxn modelId="{B4CEA879-C6AF-4F74-9FBC-D0D4D999322A}" type="presParOf" srcId="{187C7B80-9C4D-420E-9AD3-BABED39455B3}" destId="{478DE680-B12F-40E0-8571-53A7D64D496A}" srcOrd="0" destOrd="0" presId="urn:microsoft.com/office/officeart/2005/8/layout/lProcess1"/>
    <dgm:cxn modelId="{F711533D-E62D-469E-A697-1270EA8E8E15}" type="presParOf" srcId="{187C7B80-9C4D-420E-9AD3-BABED39455B3}" destId="{B3EAE6C5-A315-4A69-8986-1586C2E25284}" srcOrd="1" destOrd="0" presId="urn:microsoft.com/office/officeart/2005/8/layout/lProcess1"/>
    <dgm:cxn modelId="{8535034C-3289-4494-A661-580998F74B20}" type="presParOf" srcId="{187C7B80-9C4D-420E-9AD3-BABED39455B3}" destId="{78A94FA3-B386-4A69-85E5-77D1926C79FF}" srcOrd="2" destOrd="0" presId="urn:microsoft.com/office/officeart/2005/8/layout/lProcess1"/>
    <dgm:cxn modelId="{5003F551-2A31-4737-A9C6-6FA9C43CC99E}" type="presParOf" srcId="{187C7B80-9C4D-420E-9AD3-BABED39455B3}" destId="{21FE09C4-27CD-4B27-A1BD-E42BB3AE1B31}" srcOrd="3" destOrd="0" presId="urn:microsoft.com/office/officeart/2005/8/layout/lProcess1"/>
    <dgm:cxn modelId="{64F51795-17B0-4C49-AAA2-4BD10F23953C}" type="presParOf" srcId="{187C7B80-9C4D-420E-9AD3-BABED39455B3}" destId="{F11A78CE-D36A-4901-AD04-8C92A3B0D033}" srcOrd="4" destOrd="0" presId="urn:microsoft.com/office/officeart/2005/8/layout/lProcess1"/>
    <dgm:cxn modelId="{67DCD8E9-F6FC-4F80-8098-2E5FC98DD495}" type="presParOf" srcId="{187C7B80-9C4D-420E-9AD3-BABED39455B3}" destId="{46154070-C010-4EEA-AAD4-95121157FB51}" srcOrd="5" destOrd="0" presId="urn:microsoft.com/office/officeart/2005/8/layout/lProcess1"/>
    <dgm:cxn modelId="{36FD87D8-679F-455D-B803-521F48E34F0D}" type="presParOf" srcId="{187C7B80-9C4D-420E-9AD3-BABED39455B3}" destId="{7672FEA7-D03C-4BE4-8B52-EB9F72CA2A6A}" srcOrd="6" destOrd="0" presId="urn:microsoft.com/office/officeart/2005/8/layout/lProcess1"/>
    <dgm:cxn modelId="{AD41D6A4-63FC-45D7-B805-AB29319F6696}" type="presParOf" srcId="{A300CF9F-ECA3-47F6-BD34-FB8F4E7DE219}" destId="{938BB2D2-A70F-4DB4-9A10-B58E22D25EE8}" srcOrd="1" destOrd="0" presId="urn:microsoft.com/office/officeart/2005/8/layout/lProcess1"/>
    <dgm:cxn modelId="{86EFCDDC-8F23-4D57-B9E7-96B12AB62703}" type="presParOf" srcId="{A300CF9F-ECA3-47F6-BD34-FB8F4E7DE219}" destId="{4D7A62BD-58DD-4068-8BD2-AE226F59560F}" srcOrd="2" destOrd="0" presId="urn:microsoft.com/office/officeart/2005/8/layout/lProcess1"/>
    <dgm:cxn modelId="{9D5ED920-1A11-44B0-95C6-330DBB2C0623}" type="presParOf" srcId="{4D7A62BD-58DD-4068-8BD2-AE226F59560F}" destId="{13752C3A-375E-4C4C-A43B-DEAED0C4D600}" srcOrd="0" destOrd="0" presId="urn:microsoft.com/office/officeart/2005/8/layout/lProcess1"/>
    <dgm:cxn modelId="{26CF7BEB-7517-4CF6-B502-912770999025}" type="presParOf" srcId="{4D7A62BD-58DD-4068-8BD2-AE226F59560F}" destId="{19AC9B9C-9115-4D25-9288-0E0CD9F8B95B}" srcOrd="1" destOrd="0" presId="urn:microsoft.com/office/officeart/2005/8/layout/lProcess1"/>
    <dgm:cxn modelId="{F88BDD41-ACC0-4467-94E6-53C15594846B}" type="presParOf" srcId="{4D7A62BD-58DD-4068-8BD2-AE226F59560F}" destId="{D47E3A20-E0DC-4F49-A065-FAC437883C6E}" srcOrd="2" destOrd="0" presId="urn:microsoft.com/office/officeart/2005/8/layout/lProcess1"/>
    <dgm:cxn modelId="{2DE64D26-E98C-47A0-A9BB-73D650B0BE18}" type="presParOf" srcId="{4D7A62BD-58DD-4068-8BD2-AE226F59560F}" destId="{D581DFFF-DD1E-4F0D-BAD8-EC00EF7C4846}" srcOrd="3" destOrd="0" presId="urn:microsoft.com/office/officeart/2005/8/layout/lProcess1"/>
    <dgm:cxn modelId="{6005F15F-BE5F-47F2-85E6-215372CFDCE6}" type="presParOf" srcId="{4D7A62BD-58DD-4068-8BD2-AE226F59560F}" destId="{3D9605EB-84C8-49DE-8066-8F3D319B151A}" srcOrd="4" destOrd="0" presId="urn:microsoft.com/office/officeart/2005/8/layout/lProcess1"/>
    <dgm:cxn modelId="{A41E7D40-00BE-4485-BE78-1BC7A152B0FA}" type="presParOf" srcId="{4D7A62BD-58DD-4068-8BD2-AE226F59560F}" destId="{3C5386B8-6E0C-4F6C-B852-F90D36844269}" srcOrd="5" destOrd="0" presId="urn:microsoft.com/office/officeart/2005/8/layout/lProcess1"/>
    <dgm:cxn modelId="{E508625D-561A-4E9E-AB37-BB53CB99CB75}" type="presParOf" srcId="{4D7A62BD-58DD-4068-8BD2-AE226F59560F}" destId="{CFCC94CA-E822-4D1C-BCD1-2C944F19F8A2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23A69A-61D2-432B-9E8A-8D64BBF78793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F0F7A25-4D65-4891-83AC-8265D2C57773}" type="pres">
      <dgm:prSet presAssocID="{FA23A69A-61D2-432B-9E8A-8D64BBF78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49248AA3-FC79-402F-A2B4-CF2BCBEB6B49}" type="presOf" srcId="{FA23A69A-61D2-432B-9E8A-8D64BBF78793}" destId="{2F0F7A25-4D65-4891-83AC-8265D2C5777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D4389B-1BA5-410B-BC00-5796954E61CC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41F19CEF-99FF-4029-BE5D-44346405FAF8}" type="pres">
      <dgm:prSet presAssocID="{B5D4389B-1BA5-410B-BC00-5796954E61CC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1C4877E-C349-47C6-BA94-953DD6E053FE}" type="presOf" srcId="{B5D4389B-1BA5-410B-BC00-5796954E61CC}" destId="{41F19CEF-99FF-4029-BE5D-44346405FAF8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A23A69A-61D2-432B-9E8A-8D64BBF78793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20A2D0-74FE-44A0-A8D2-E053BC02E4A7}">
      <dgm:prSet phldrT="[Tekst]" custT="1"/>
      <dgm:spPr>
        <a:xfrm>
          <a:off x="6848446" y="28136"/>
          <a:ext cx="2533237" cy="1013295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Wartość dotacji na uczestnika </a:t>
          </a:r>
          <a:br>
            <a:rPr lang="pl-PL" sz="1400" b="1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14 634 – 24 </a:t>
          </a:r>
          <a:r>
            <a:rPr lang="pl-PL" sz="1400" b="1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390 netto </a:t>
          </a:r>
          <a:r>
            <a:rPr lang="pl-PL" sz="1400" b="1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pln</a:t>
          </a:r>
          <a:endParaRPr lang="pl-PL" sz="1400" b="1" dirty="0">
            <a:solidFill>
              <a:sysClr val="windowText" lastClr="000000"/>
            </a:solidFill>
            <a:latin typeface="Calibri"/>
            <a:ea typeface="+mn-ea"/>
            <a:cs typeface="Arial" panose="020B0604020202020204" pitchFamily="34" charset="0"/>
          </a:endParaRPr>
        </a:p>
      </dgm:t>
    </dgm:pt>
    <dgm:pt modelId="{B893D273-0AB2-4063-A1FB-E36EAD889D9E}" type="parTrans" cxnId="{DE31CA6D-3BD5-463F-BA59-C35082F6963B}">
      <dgm:prSet/>
      <dgm:spPr/>
      <dgm:t>
        <a:bodyPr/>
        <a:lstStyle/>
        <a:p>
          <a:endParaRPr lang="pl-PL"/>
        </a:p>
      </dgm:t>
    </dgm:pt>
    <dgm:pt modelId="{3D94465B-1827-4BF9-90BD-5555B5E701C8}" type="sibTrans" cxnId="{DE31CA6D-3BD5-463F-BA59-C35082F6963B}">
      <dgm:prSet/>
      <dgm:spPr/>
      <dgm:t>
        <a:bodyPr/>
        <a:lstStyle/>
        <a:p>
          <a:endParaRPr lang="pl-PL"/>
        </a:p>
      </dgm:t>
    </dgm:pt>
    <dgm:pt modelId="{952A5F08-786D-4784-88AD-FA4679D9170F}">
      <dgm:prSet phldrT="[Tekst]" custT="1"/>
      <dgm:spPr>
        <a:xfrm>
          <a:off x="4351" y="21944"/>
          <a:ext cx="2533237" cy="1013295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Działanie 1.1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26 Projektów PUP</a:t>
          </a:r>
        </a:p>
      </dgm:t>
    </dgm:pt>
    <dgm:pt modelId="{9CC04030-B7C1-4AAC-9EBE-D574FB48B94B}" type="sibTrans" cxnId="{3F6965A2-336E-4CA1-9DB7-C9E6D68E88AC}">
      <dgm:prSet/>
      <dgm:spPr/>
      <dgm:t>
        <a:bodyPr/>
        <a:lstStyle/>
        <a:p>
          <a:endParaRPr lang="pl-PL"/>
        </a:p>
      </dgm:t>
    </dgm:pt>
    <dgm:pt modelId="{A2EC8B8C-AA95-457C-87CD-3285CAD508F6}" type="parTrans" cxnId="{3F6965A2-336E-4CA1-9DB7-C9E6D68E88AC}">
      <dgm:prSet/>
      <dgm:spPr/>
      <dgm:t>
        <a:bodyPr/>
        <a:lstStyle/>
        <a:p>
          <a:endParaRPr lang="pl-PL"/>
        </a:p>
      </dgm:t>
    </dgm:pt>
    <dgm:pt modelId="{3E2D053E-0432-4E08-B625-C3563B42F2AC}">
      <dgm:prSet phldrT="[Tekst]" custT="1"/>
      <dgm:spPr>
        <a:xfrm>
          <a:off x="2283936" y="19188"/>
          <a:ext cx="2533237" cy="1013295"/>
        </a:xfrm>
        <a:prstGeom prst="chevron">
          <a:avLst/>
        </a:prstGeom>
      </dgm:spPr>
      <dgm:t>
        <a:bodyPr/>
        <a:lstStyle/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Planowane środki na dotacje </a:t>
          </a:r>
        </a:p>
        <a:p>
          <a:r>
            <a:rPr lang="pl-PL" sz="1400" b="1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19,6 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mln PLN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</dgm:t>
    </dgm:pt>
    <dgm:pt modelId="{F0EF9CF8-E304-4DE9-8C3E-B305D0FE5095}" type="parTrans" cxnId="{B9E625B5-38FD-4E1B-B973-7A78A99B3FFB}">
      <dgm:prSet/>
      <dgm:spPr/>
      <dgm:t>
        <a:bodyPr/>
        <a:lstStyle/>
        <a:p>
          <a:endParaRPr lang="pl-PL"/>
        </a:p>
      </dgm:t>
    </dgm:pt>
    <dgm:pt modelId="{2E215820-6B12-40CD-9321-49E8931EC55B}" type="sibTrans" cxnId="{B9E625B5-38FD-4E1B-B973-7A78A99B3FFB}">
      <dgm:prSet/>
      <dgm:spPr/>
      <dgm:t>
        <a:bodyPr/>
        <a:lstStyle/>
        <a:p>
          <a:endParaRPr lang="pl-PL"/>
        </a:p>
      </dgm:t>
    </dgm:pt>
    <dgm:pt modelId="{6D56B4DB-3968-4A11-9C95-5316A3D380DF}">
      <dgm:prSet phldrT="[Tekst]" custT="1"/>
      <dgm:spPr>
        <a:xfrm>
          <a:off x="4582824" y="0"/>
          <a:ext cx="2533237" cy="1013295"/>
        </a:xfrm>
        <a:prstGeom prst="chevron">
          <a:avLst/>
        </a:prstGeom>
      </dgm:spPr>
      <dgm:t>
        <a:bodyPr/>
        <a:lstStyle/>
        <a:p>
          <a:r>
            <a:rPr lang="pl-PL" sz="1600" b="1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1 067 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Planowana liczba osób do udzielenia dotacji </a:t>
          </a:r>
        </a:p>
      </dgm:t>
    </dgm:pt>
    <dgm:pt modelId="{827119EA-0DB9-4DF7-AF53-164D6C79E2F2}" type="sibTrans" cxnId="{4F5A7C97-446D-451D-9DBF-4B43DB4D683A}">
      <dgm:prSet/>
      <dgm:spPr/>
      <dgm:t>
        <a:bodyPr/>
        <a:lstStyle/>
        <a:p>
          <a:endParaRPr lang="pl-PL"/>
        </a:p>
      </dgm:t>
    </dgm:pt>
    <dgm:pt modelId="{ADEB84C7-DE90-4E75-AC86-05D34CCCB1E9}" type="parTrans" cxnId="{4F5A7C97-446D-451D-9DBF-4B43DB4D683A}">
      <dgm:prSet/>
      <dgm:spPr/>
      <dgm:t>
        <a:bodyPr/>
        <a:lstStyle/>
        <a:p>
          <a:endParaRPr lang="pl-PL"/>
        </a:p>
      </dgm:t>
    </dgm:pt>
    <dgm:pt modelId="{2F0F7A25-4D65-4891-83AC-8265D2C57773}" type="pres">
      <dgm:prSet presAssocID="{FA23A69A-61D2-432B-9E8A-8D64BBF78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C555B3D-A478-47BE-A2CD-287269ABA9ED}" type="pres">
      <dgm:prSet presAssocID="{952A5F08-786D-4784-88AD-FA4679D9170F}" presName="parTxOnly" presStyleLbl="node1" presStyleIdx="0" presStyleCnt="4" custScaleY="12402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62871C2F-9559-44D0-8DD0-C801A7B5C449}" type="pres">
      <dgm:prSet presAssocID="{9CC04030-B7C1-4AAC-9EBE-D574FB48B94B}" presName="parTxOnlySpace" presStyleCnt="0"/>
      <dgm:spPr/>
    </dgm:pt>
    <dgm:pt modelId="{BE448128-C370-4482-88F9-6E105E3A3003}" type="pres">
      <dgm:prSet presAssocID="{6D56B4DB-3968-4A11-9C95-5316A3D380DF}" presName="parTxOnly" presStyleLbl="node1" presStyleIdx="1" presStyleCnt="4" custScaleY="124024" custLinFactNeighborX="14209" custLinFactNeighborY="3562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ABD6EE53-7675-46F4-A45D-621B4EFBB634}" type="pres">
      <dgm:prSet presAssocID="{827119EA-0DB9-4DF7-AF53-164D6C79E2F2}" presName="parTxOnlySpace" presStyleCnt="0"/>
      <dgm:spPr/>
    </dgm:pt>
    <dgm:pt modelId="{F9EC12D7-6520-4118-A8A2-45E50C3E9C2A}" type="pres">
      <dgm:prSet presAssocID="{F420A2D0-74FE-44A0-A8D2-E053BC02E4A7}" presName="parTxOnly" presStyleLbl="node1" presStyleIdx="2" presStyleCnt="4" custScaleY="121265" custLinFactNeighborX="25811" custLinFactNeighborY="-1044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3ABDBB89-B26F-4AC4-91B8-CFED0A44423A}" type="pres">
      <dgm:prSet presAssocID="{3D94465B-1827-4BF9-90BD-5555B5E701C8}" presName="parTxOnlySpace" presStyleCnt="0"/>
      <dgm:spPr/>
    </dgm:pt>
    <dgm:pt modelId="{E19C059B-6A79-4071-84E5-0D47FEC0FDD5}" type="pres">
      <dgm:prSet presAssocID="{3E2D053E-0432-4E08-B625-C3563B42F2AC}" presName="parTxOnly" presStyleLbl="node1" presStyleIdx="3" presStyleCnt="4" custScaleY="124024" custLinFactNeighborX="-24268" custLinFactNeighborY="345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</dgm:ptLst>
  <dgm:cxnLst>
    <dgm:cxn modelId="{3F6965A2-336E-4CA1-9DB7-C9E6D68E88AC}" srcId="{FA23A69A-61D2-432B-9E8A-8D64BBF78793}" destId="{952A5F08-786D-4784-88AD-FA4679D9170F}" srcOrd="0" destOrd="0" parTransId="{A2EC8B8C-AA95-457C-87CD-3285CAD508F6}" sibTransId="{9CC04030-B7C1-4AAC-9EBE-D574FB48B94B}"/>
    <dgm:cxn modelId="{B05962DE-F91A-4654-BA0C-1A80135332E1}" type="presOf" srcId="{952A5F08-786D-4784-88AD-FA4679D9170F}" destId="{6C555B3D-A478-47BE-A2CD-287269ABA9ED}" srcOrd="0" destOrd="0" presId="urn:microsoft.com/office/officeart/2005/8/layout/chevron1"/>
    <dgm:cxn modelId="{84488DC8-BDE7-4A55-B114-3605C63DC63D}" type="presOf" srcId="{3E2D053E-0432-4E08-B625-C3563B42F2AC}" destId="{E19C059B-6A79-4071-84E5-0D47FEC0FDD5}" srcOrd="0" destOrd="0" presId="urn:microsoft.com/office/officeart/2005/8/layout/chevron1"/>
    <dgm:cxn modelId="{DE31CA6D-3BD5-463F-BA59-C35082F6963B}" srcId="{FA23A69A-61D2-432B-9E8A-8D64BBF78793}" destId="{F420A2D0-74FE-44A0-A8D2-E053BC02E4A7}" srcOrd="2" destOrd="0" parTransId="{B893D273-0AB2-4063-A1FB-E36EAD889D9E}" sibTransId="{3D94465B-1827-4BF9-90BD-5555B5E701C8}"/>
    <dgm:cxn modelId="{4F5A7C97-446D-451D-9DBF-4B43DB4D683A}" srcId="{FA23A69A-61D2-432B-9E8A-8D64BBF78793}" destId="{6D56B4DB-3968-4A11-9C95-5316A3D380DF}" srcOrd="1" destOrd="0" parTransId="{ADEB84C7-DE90-4E75-AC86-05D34CCCB1E9}" sibTransId="{827119EA-0DB9-4DF7-AF53-164D6C79E2F2}"/>
    <dgm:cxn modelId="{B9E625B5-38FD-4E1B-B973-7A78A99B3FFB}" srcId="{FA23A69A-61D2-432B-9E8A-8D64BBF78793}" destId="{3E2D053E-0432-4E08-B625-C3563B42F2AC}" srcOrd="3" destOrd="0" parTransId="{F0EF9CF8-E304-4DE9-8C3E-B305D0FE5095}" sibTransId="{2E215820-6B12-40CD-9321-49E8931EC55B}"/>
    <dgm:cxn modelId="{11B1B419-B0C5-4621-B118-FA4C4F4D791C}" type="presOf" srcId="{F420A2D0-74FE-44A0-A8D2-E053BC02E4A7}" destId="{F9EC12D7-6520-4118-A8A2-45E50C3E9C2A}" srcOrd="0" destOrd="0" presId="urn:microsoft.com/office/officeart/2005/8/layout/chevron1"/>
    <dgm:cxn modelId="{D6E0B4DA-44BF-4EC6-B938-970515EEC4E9}" type="presOf" srcId="{FA23A69A-61D2-432B-9E8A-8D64BBF78793}" destId="{2F0F7A25-4D65-4891-83AC-8265D2C57773}" srcOrd="0" destOrd="0" presId="urn:microsoft.com/office/officeart/2005/8/layout/chevron1"/>
    <dgm:cxn modelId="{5CF4E24F-2F0A-4D8D-A74E-9039A09ABED6}" type="presOf" srcId="{6D56B4DB-3968-4A11-9C95-5316A3D380DF}" destId="{BE448128-C370-4482-88F9-6E105E3A3003}" srcOrd="0" destOrd="0" presId="urn:microsoft.com/office/officeart/2005/8/layout/chevron1"/>
    <dgm:cxn modelId="{77B6CC64-3BE8-4E38-8F50-094937D43F3B}" type="presParOf" srcId="{2F0F7A25-4D65-4891-83AC-8265D2C57773}" destId="{6C555B3D-A478-47BE-A2CD-287269ABA9ED}" srcOrd="0" destOrd="0" presId="urn:microsoft.com/office/officeart/2005/8/layout/chevron1"/>
    <dgm:cxn modelId="{BD595D96-9C6C-4F4E-ACB0-5A75CD037363}" type="presParOf" srcId="{2F0F7A25-4D65-4891-83AC-8265D2C57773}" destId="{62871C2F-9559-44D0-8DD0-C801A7B5C449}" srcOrd="1" destOrd="0" presId="urn:microsoft.com/office/officeart/2005/8/layout/chevron1"/>
    <dgm:cxn modelId="{9E39DE72-A0CA-457F-92F2-40AC4109A228}" type="presParOf" srcId="{2F0F7A25-4D65-4891-83AC-8265D2C57773}" destId="{BE448128-C370-4482-88F9-6E105E3A3003}" srcOrd="2" destOrd="0" presId="urn:microsoft.com/office/officeart/2005/8/layout/chevron1"/>
    <dgm:cxn modelId="{3CF020E8-134D-4FD4-8E5D-A67C93FA0D56}" type="presParOf" srcId="{2F0F7A25-4D65-4891-83AC-8265D2C57773}" destId="{ABD6EE53-7675-46F4-A45D-621B4EFBB634}" srcOrd="3" destOrd="0" presId="urn:microsoft.com/office/officeart/2005/8/layout/chevron1"/>
    <dgm:cxn modelId="{26859253-B0EF-41BE-9284-CC87C7F2A024}" type="presParOf" srcId="{2F0F7A25-4D65-4891-83AC-8265D2C57773}" destId="{F9EC12D7-6520-4118-A8A2-45E50C3E9C2A}" srcOrd="4" destOrd="0" presId="urn:microsoft.com/office/officeart/2005/8/layout/chevron1"/>
    <dgm:cxn modelId="{DC70519E-5668-482C-A203-F05DAEA9D180}" type="presParOf" srcId="{2F0F7A25-4D65-4891-83AC-8265D2C57773}" destId="{3ABDBB89-B26F-4AC4-91B8-CFED0A44423A}" srcOrd="5" destOrd="0" presId="urn:microsoft.com/office/officeart/2005/8/layout/chevron1"/>
    <dgm:cxn modelId="{E359B283-E5A2-4D60-9339-09C6B88BEA63}" type="presParOf" srcId="{2F0F7A25-4D65-4891-83AC-8265D2C57773}" destId="{E19C059B-6A79-4071-84E5-0D47FEC0FDD5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A23A69A-61D2-432B-9E8A-8D64BBF78793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20A2D0-74FE-44A0-A8D2-E053BC02E4A7}">
      <dgm:prSet phldrT="[Tekst]" custT="1"/>
      <dgm:spPr>
        <a:xfrm>
          <a:off x="6870508" y="65357"/>
          <a:ext cx="2541398" cy="1016559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Stawka jednostkowa </a:t>
          </a:r>
        </a:p>
        <a:p>
          <a:r>
            <a:rPr lang="pl-PL" sz="1400" b="1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23 500 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PLN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na uczestnika</a:t>
          </a:r>
        </a:p>
      </dgm:t>
    </dgm:pt>
    <dgm:pt modelId="{B893D273-0AB2-4063-A1FB-E36EAD889D9E}" type="parTrans" cxnId="{DE31CA6D-3BD5-463F-BA59-C35082F6963B}">
      <dgm:prSet/>
      <dgm:spPr/>
      <dgm:t>
        <a:bodyPr/>
        <a:lstStyle/>
        <a:p>
          <a:endParaRPr lang="pl-PL"/>
        </a:p>
      </dgm:t>
    </dgm:pt>
    <dgm:pt modelId="{3D94465B-1827-4BF9-90BD-5555B5E701C8}" type="sibTrans" cxnId="{DE31CA6D-3BD5-463F-BA59-C35082F6963B}">
      <dgm:prSet/>
      <dgm:spPr/>
      <dgm:t>
        <a:bodyPr/>
        <a:lstStyle/>
        <a:p>
          <a:endParaRPr lang="pl-PL"/>
        </a:p>
      </dgm:t>
    </dgm:pt>
    <dgm:pt modelId="{952A5F08-786D-4784-88AD-FA4679D9170F}">
      <dgm:prSet phldrT="[Tekst]" custT="1"/>
      <dgm:spPr>
        <a:xfrm>
          <a:off x="77085" y="42057"/>
          <a:ext cx="2541398" cy="1016559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Działanie 1.2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13 Projektów konkursowych</a:t>
          </a:r>
        </a:p>
      </dgm:t>
    </dgm:pt>
    <dgm:pt modelId="{9CC04030-B7C1-4AAC-9EBE-D574FB48B94B}" type="sibTrans" cxnId="{3F6965A2-336E-4CA1-9DB7-C9E6D68E88AC}">
      <dgm:prSet/>
      <dgm:spPr/>
      <dgm:t>
        <a:bodyPr/>
        <a:lstStyle/>
        <a:p>
          <a:endParaRPr lang="pl-PL"/>
        </a:p>
      </dgm:t>
    </dgm:pt>
    <dgm:pt modelId="{A2EC8B8C-AA95-457C-87CD-3285CAD508F6}" type="parTrans" cxnId="{3F6965A2-336E-4CA1-9DB7-C9E6D68E88AC}">
      <dgm:prSet/>
      <dgm:spPr/>
      <dgm:t>
        <a:bodyPr/>
        <a:lstStyle/>
        <a:p>
          <a:endParaRPr lang="pl-PL"/>
        </a:p>
      </dgm:t>
    </dgm:pt>
    <dgm:pt modelId="{6D56B4DB-3968-4A11-9C95-5316A3D380DF}">
      <dgm:prSet phldrT="[Tekst]" custT="1"/>
      <dgm:spPr>
        <a:xfrm>
          <a:off x="4606127" y="59816"/>
          <a:ext cx="2541398" cy="1016559"/>
        </a:xfrm>
        <a:prstGeom prst="chevron">
          <a:avLst/>
        </a:prstGeom>
      </dgm:spPr>
      <dgm:t>
        <a:bodyPr/>
        <a:lstStyle/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600" b="1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1 416</a:t>
          </a:r>
          <a:r>
            <a:rPr lang="pl-PL" sz="1600" b="1" dirty="0">
              <a:latin typeface="Calibri"/>
              <a:ea typeface="+mn-ea"/>
              <a:cs typeface="Arial" panose="020B0604020202020204" pitchFamily="34" charset="0"/>
            </a:rPr>
            <a:t/>
          </a:r>
          <a:br>
            <a:rPr lang="pl-PL" sz="1600" b="1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Planowana liczba osób 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do udzielenia dotacji 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i pomostówek</a:t>
          </a:r>
        </a:p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</dgm:t>
    </dgm:pt>
    <dgm:pt modelId="{827119EA-0DB9-4DF7-AF53-164D6C79E2F2}" type="sibTrans" cxnId="{4F5A7C97-446D-451D-9DBF-4B43DB4D683A}">
      <dgm:prSet/>
      <dgm:spPr/>
      <dgm:t>
        <a:bodyPr/>
        <a:lstStyle/>
        <a:p>
          <a:endParaRPr lang="pl-PL"/>
        </a:p>
      </dgm:t>
    </dgm:pt>
    <dgm:pt modelId="{ADEB84C7-DE90-4E75-AC86-05D34CCCB1E9}" type="parTrans" cxnId="{4F5A7C97-446D-451D-9DBF-4B43DB4D683A}">
      <dgm:prSet/>
      <dgm:spPr/>
      <dgm:t>
        <a:bodyPr/>
        <a:lstStyle/>
        <a:p>
          <a:endParaRPr lang="pl-PL"/>
        </a:p>
      </dgm:t>
    </dgm:pt>
    <dgm:pt modelId="{3E2D053E-0432-4E08-B625-C3563B42F2AC}">
      <dgm:prSet phldrT="[Tekst]" custT="1"/>
      <dgm:spPr>
        <a:xfrm>
          <a:off x="2291294" y="47841"/>
          <a:ext cx="2541398" cy="1016559"/>
        </a:xfrm>
        <a:prstGeom prst="chevron">
          <a:avLst/>
        </a:prstGeom>
      </dgm:spPr>
      <dgm:t>
        <a:bodyPr/>
        <a:lstStyle/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Planowane środki na dotacje </a:t>
          </a:r>
        </a:p>
        <a:p>
          <a:r>
            <a:rPr lang="pl-PL" sz="1400" b="1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70,2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mln PLN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</dgm:t>
    </dgm:pt>
    <dgm:pt modelId="{2E215820-6B12-40CD-9321-49E8931EC55B}" type="sibTrans" cxnId="{B9E625B5-38FD-4E1B-B973-7A78A99B3FFB}">
      <dgm:prSet/>
      <dgm:spPr/>
      <dgm:t>
        <a:bodyPr/>
        <a:lstStyle/>
        <a:p>
          <a:endParaRPr lang="pl-PL"/>
        </a:p>
      </dgm:t>
    </dgm:pt>
    <dgm:pt modelId="{F0EF9CF8-E304-4DE9-8C3E-B305D0FE5095}" type="parTrans" cxnId="{B9E625B5-38FD-4E1B-B973-7A78A99B3FFB}">
      <dgm:prSet/>
      <dgm:spPr/>
      <dgm:t>
        <a:bodyPr/>
        <a:lstStyle/>
        <a:p>
          <a:endParaRPr lang="pl-PL"/>
        </a:p>
      </dgm:t>
    </dgm:pt>
    <dgm:pt modelId="{2F0F7A25-4D65-4891-83AC-8265D2C57773}" type="pres">
      <dgm:prSet presAssocID="{FA23A69A-61D2-432B-9E8A-8D64BBF78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C555B3D-A478-47BE-A2CD-287269ABA9ED}" type="pres">
      <dgm:prSet presAssocID="{952A5F08-786D-4784-88AD-FA4679D9170F}" presName="parTxOnly" presStyleLbl="node1" presStyleIdx="0" presStyleCnt="4" custScaleY="136480" custLinFactNeighborX="28614" custLinFactNeighborY="-841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62871C2F-9559-44D0-8DD0-C801A7B5C449}" type="pres">
      <dgm:prSet presAssocID="{9CC04030-B7C1-4AAC-9EBE-D574FB48B94B}" presName="parTxOnlySpace" presStyleCnt="0"/>
      <dgm:spPr/>
    </dgm:pt>
    <dgm:pt modelId="{BE448128-C370-4482-88F9-6E105E3A3003}" type="pres">
      <dgm:prSet presAssocID="{6D56B4DB-3968-4A11-9C95-5316A3D380DF}" presName="parTxOnly" presStyleLbl="node1" presStyleIdx="1" presStyleCnt="4" custScaleY="139093" custLinFactNeighborX="8057" custLinFactNeighborY="5970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ABD6EE53-7675-46F4-A45D-621B4EFBB634}" type="pres">
      <dgm:prSet presAssocID="{827119EA-0DB9-4DF7-AF53-164D6C79E2F2}" presName="parTxOnlySpace" presStyleCnt="0"/>
      <dgm:spPr/>
    </dgm:pt>
    <dgm:pt modelId="{F9EC12D7-6520-4118-A8A2-45E50C3E9C2A}" type="pres">
      <dgm:prSet presAssocID="{F420A2D0-74FE-44A0-A8D2-E053BC02E4A7}" presName="parTxOnly" presStyleLbl="node1" presStyleIdx="2" presStyleCnt="4" custScaleY="139093" custLinFactNeighborX="-12126" custLinFactNeighborY="5970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3ABDBB89-B26F-4AC4-91B8-CFED0A44423A}" type="pres">
      <dgm:prSet presAssocID="{3D94465B-1827-4BF9-90BD-5555B5E701C8}" presName="parTxOnlySpace" presStyleCnt="0"/>
      <dgm:spPr/>
    </dgm:pt>
    <dgm:pt modelId="{E19C059B-6A79-4071-84E5-0D47FEC0FDD5}" type="pres">
      <dgm:prSet presAssocID="{3E2D053E-0432-4E08-B625-C3563B42F2AC}" presName="parTxOnly" presStyleLbl="node1" presStyleIdx="3" presStyleCnt="4" custScaleY="138113" custLinFactX="12659" custLinFactNeighborX="100000" custLinFactNeighborY="490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</dgm:ptLst>
  <dgm:cxnLst>
    <dgm:cxn modelId="{C4104F72-2B76-4828-BFF5-2C9B963177C0}" type="presOf" srcId="{6D56B4DB-3968-4A11-9C95-5316A3D380DF}" destId="{BE448128-C370-4482-88F9-6E105E3A3003}" srcOrd="0" destOrd="0" presId="urn:microsoft.com/office/officeart/2005/8/layout/chevron1"/>
    <dgm:cxn modelId="{3F6965A2-336E-4CA1-9DB7-C9E6D68E88AC}" srcId="{FA23A69A-61D2-432B-9E8A-8D64BBF78793}" destId="{952A5F08-786D-4784-88AD-FA4679D9170F}" srcOrd="0" destOrd="0" parTransId="{A2EC8B8C-AA95-457C-87CD-3285CAD508F6}" sibTransId="{9CC04030-B7C1-4AAC-9EBE-D574FB48B94B}"/>
    <dgm:cxn modelId="{333D97AE-E471-49E6-BB1D-B99CE55CD635}" type="presOf" srcId="{3E2D053E-0432-4E08-B625-C3563B42F2AC}" destId="{E19C059B-6A79-4071-84E5-0D47FEC0FDD5}" srcOrd="0" destOrd="0" presId="urn:microsoft.com/office/officeart/2005/8/layout/chevron1"/>
    <dgm:cxn modelId="{DE31CA6D-3BD5-463F-BA59-C35082F6963B}" srcId="{FA23A69A-61D2-432B-9E8A-8D64BBF78793}" destId="{F420A2D0-74FE-44A0-A8D2-E053BC02E4A7}" srcOrd="2" destOrd="0" parTransId="{B893D273-0AB2-4063-A1FB-E36EAD889D9E}" sibTransId="{3D94465B-1827-4BF9-90BD-5555B5E701C8}"/>
    <dgm:cxn modelId="{4F5A7C97-446D-451D-9DBF-4B43DB4D683A}" srcId="{FA23A69A-61D2-432B-9E8A-8D64BBF78793}" destId="{6D56B4DB-3968-4A11-9C95-5316A3D380DF}" srcOrd="1" destOrd="0" parTransId="{ADEB84C7-DE90-4E75-AC86-05D34CCCB1E9}" sibTransId="{827119EA-0DB9-4DF7-AF53-164D6C79E2F2}"/>
    <dgm:cxn modelId="{B9E625B5-38FD-4E1B-B973-7A78A99B3FFB}" srcId="{FA23A69A-61D2-432B-9E8A-8D64BBF78793}" destId="{3E2D053E-0432-4E08-B625-C3563B42F2AC}" srcOrd="3" destOrd="0" parTransId="{F0EF9CF8-E304-4DE9-8C3E-B305D0FE5095}" sibTransId="{2E215820-6B12-40CD-9321-49E8931EC55B}"/>
    <dgm:cxn modelId="{2039BAD6-A213-40B7-AD91-4EA399C8DA43}" type="presOf" srcId="{FA23A69A-61D2-432B-9E8A-8D64BBF78793}" destId="{2F0F7A25-4D65-4891-83AC-8265D2C57773}" srcOrd="0" destOrd="0" presId="urn:microsoft.com/office/officeart/2005/8/layout/chevron1"/>
    <dgm:cxn modelId="{54446FDF-2266-4D07-91F9-9D33A16A22FD}" type="presOf" srcId="{F420A2D0-74FE-44A0-A8D2-E053BC02E4A7}" destId="{F9EC12D7-6520-4118-A8A2-45E50C3E9C2A}" srcOrd="0" destOrd="0" presId="urn:microsoft.com/office/officeart/2005/8/layout/chevron1"/>
    <dgm:cxn modelId="{803062C9-E71F-421C-9FEF-BDB0A82CD512}" type="presOf" srcId="{952A5F08-786D-4784-88AD-FA4679D9170F}" destId="{6C555B3D-A478-47BE-A2CD-287269ABA9ED}" srcOrd="0" destOrd="0" presId="urn:microsoft.com/office/officeart/2005/8/layout/chevron1"/>
    <dgm:cxn modelId="{012DA760-8D3F-4CE0-844C-A38759267934}" type="presParOf" srcId="{2F0F7A25-4D65-4891-83AC-8265D2C57773}" destId="{6C555B3D-A478-47BE-A2CD-287269ABA9ED}" srcOrd="0" destOrd="0" presId="urn:microsoft.com/office/officeart/2005/8/layout/chevron1"/>
    <dgm:cxn modelId="{679B3565-4860-49AA-B9F3-5073DD27AB31}" type="presParOf" srcId="{2F0F7A25-4D65-4891-83AC-8265D2C57773}" destId="{62871C2F-9559-44D0-8DD0-C801A7B5C449}" srcOrd="1" destOrd="0" presId="urn:microsoft.com/office/officeart/2005/8/layout/chevron1"/>
    <dgm:cxn modelId="{4B9CEE17-7934-4C8B-8AA9-EDCAC4F6E681}" type="presParOf" srcId="{2F0F7A25-4D65-4891-83AC-8265D2C57773}" destId="{BE448128-C370-4482-88F9-6E105E3A3003}" srcOrd="2" destOrd="0" presId="urn:microsoft.com/office/officeart/2005/8/layout/chevron1"/>
    <dgm:cxn modelId="{23884BA3-BEDB-4885-986D-C357D09DBB3A}" type="presParOf" srcId="{2F0F7A25-4D65-4891-83AC-8265D2C57773}" destId="{ABD6EE53-7675-46F4-A45D-621B4EFBB634}" srcOrd="3" destOrd="0" presId="urn:microsoft.com/office/officeart/2005/8/layout/chevron1"/>
    <dgm:cxn modelId="{9BFF2AAF-A6CE-407D-9DBF-BA9BD11AAC9C}" type="presParOf" srcId="{2F0F7A25-4D65-4891-83AC-8265D2C57773}" destId="{F9EC12D7-6520-4118-A8A2-45E50C3E9C2A}" srcOrd="4" destOrd="0" presId="urn:microsoft.com/office/officeart/2005/8/layout/chevron1"/>
    <dgm:cxn modelId="{1124F6AA-2363-48FA-8298-ABDBB31E2660}" type="presParOf" srcId="{2F0F7A25-4D65-4891-83AC-8265D2C57773}" destId="{3ABDBB89-B26F-4AC4-91B8-CFED0A44423A}" srcOrd="5" destOrd="0" presId="urn:microsoft.com/office/officeart/2005/8/layout/chevron1"/>
    <dgm:cxn modelId="{5BEF450C-C0DB-4601-8953-5860892AA4B7}" type="presParOf" srcId="{2F0F7A25-4D65-4891-83AC-8265D2C57773}" destId="{E19C059B-6A79-4071-84E5-0D47FEC0FDD5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A23A69A-61D2-432B-9E8A-8D64BBF78793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52A5F08-786D-4784-88AD-FA4679D9170F}">
      <dgm:prSet phldrT="[Tekst]" custT="1"/>
      <dgm:spPr>
        <a:xfrm>
          <a:off x="4351" y="21944"/>
          <a:ext cx="2533237" cy="1013295"/>
        </a:xfr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Dolny Śląsk Działanie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1.1 i 1.2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39 Projektów </a:t>
          </a:r>
        </a:p>
      </dgm:t>
    </dgm:pt>
    <dgm:pt modelId="{9CC04030-B7C1-4AAC-9EBE-D574FB48B94B}" type="sibTrans" cxnId="{3F6965A2-336E-4CA1-9DB7-C9E6D68E88AC}">
      <dgm:prSet/>
      <dgm:spPr/>
      <dgm:t>
        <a:bodyPr/>
        <a:lstStyle/>
        <a:p>
          <a:endParaRPr lang="pl-PL"/>
        </a:p>
      </dgm:t>
    </dgm:pt>
    <dgm:pt modelId="{A2EC8B8C-AA95-457C-87CD-3285CAD508F6}" type="parTrans" cxnId="{3F6965A2-336E-4CA1-9DB7-C9E6D68E88AC}">
      <dgm:prSet/>
      <dgm:spPr/>
      <dgm:t>
        <a:bodyPr/>
        <a:lstStyle/>
        <a:p>
          <a:endParaRPr lang="pl-PL"/>
        </a:p>
      </dgm:t>
    </dgm:pt>
    <dgm:pt modelId="{3E2D053E-0432-4E08-B625-C3563B42F2AC}">
      <dgm:prSet phldrT="[Tekst]" custT="1"/>
      <dgm:spPr>
        <a:xfrm>
          <a:off x="2283936" y="19188"/>
          <a:ext cx="2533237" cy="1013295"/>
        </a:xfrm>
      </dgm:spPr>
      <dgm:t>
        <a:bodyPr/>
        <a:lstStyle/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Planowane środki na dotacje 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89,8 mln PLN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</dgm:t>
    </dgm:pt>
    <dgm:pt modelId="{F0EF9CF8-E304-4DE9-8C3E-B305D0FE5095}" type="parTrans" cxnId="{B9E625B5-38FD-4E1B-B973-7A78A99B3FFB}">
      <dgm:prSet/>
      <dgm:spPr/>
      <dgm:t>
        <a:bodyPr/>
        <a:lstStyle/>
        <a:p>
          <a:endParaRPr lang="pl-PL"/>
        </a:p>
      </dgm:t>
    </dgm:pt>
    <dgm:pt modelId="{2E215820-6B12-40CD-9321-49E8931EC55B}" type="sibTrans" cxnId="{B9E625B5-38FD-4E1B-B973-7A78A99B3FFB}">
      <dgm:prSet/>
      <dgm:spPr/>
      <dgm:t>
        <a:bodyPr/>
        <a:lstStyle/>
        <a:p>
          <a:endParaRPr lang="pl-PL"/>
        </a:p>
      </dgm:t>
    </dgm:pt>
    <dgm:pt modelId="{6D56B4DB-3968-4A11-9C95-5316A3D380DF}">
      <dgm:prSet phldrT="[Tekst]" custT="1"/>
      <dgm:spPr>
        <a:xfrm>
          <a:off x="4582824" y="0"/>
          <a:ext cx="2533237" cy="1013295"/>
        </a:xfrm>
      </dgm:spPr>
      <dgm:t>
        <a:bodyPr/>
        <a:lstStyle/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600" b="1" dirty="0">
              <a:latin typeface="Calibri"/>
              <a:ea typeface="+mn-ea"/>
              <a:cs typeface="Arial" panose="020B0604020202020204" pitchFamily="34" charset="0"/>
            </a:rPr>
            <a:t>2 483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/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Planowana liczba osób do udzielenia dotacji </a:t>
          </a:r>
        </a:p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</dgm:t>
    </dgm:pt>
    <dgm:pt modelId="{827119EA-0DB9-4DF7-AF53-164D6C79E2F2}" type="sibTrans" cxnId="{4F5A7C97-446D-451D-9DBF-4B43DB4D683A}">
      <dgm:prSet/>
      <dgm:spPr/>
      <dgm:t>
        <a:bodyPr/>
        <a:lstStyle/>
        <a:p>
          <a:endParaRPr lang="pl-PL"/>
        </a:p>
      </dgm:t>
    </dgm:pt>
    <dgm:pt modelId="{ADEB84C7-DE90-4E75-AC86-05D34CCCB1E9}" type="parTrans" cxnId="{4F5A7C97-446D-451D-9DBF-4B43DB4D683A}">
      <dgm:prSet/>
      <dgm:spPr/>
      <dgm:t>
        <a:bodyPr/>
        <a:lstStyle/>
        <a:p>
          <a:endParaRPr lang="pl-PL"/>
        </a:p>
      </dgm:t>
    </dgm:pt>
    <dgm:pt modelId="{5D7F8933-396A-47D6-9764-746009473774}">
      <dgm:prSet custT="1"/>
      <dgm:spPr/>
      <dgm:t>
        <a:bodyPr/>
        <a:lstStyle/>
        <a:p>
          <a:r>
            <a:rPr lang="pl-PL" sz="1400" b="1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  <a:t>Wartość dotacji na uczestnika </a:t>
          </a:r>
          <a:r>
            <a:rPr lang="pl-PL" sz="1800" b="1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  <a:t/>
          </a:r>
          <a:br>
            <a:rPr lang="pl-PL" sz="1800" b="1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  <a:t>14 634 – 24 390 PLN</a:t>
          </a:r>
        </a:p>
      </dgm:t>
    </dgm:pt>
    <dgm:pt modelId="{1BA03B2C-8F0F-4E11-841E-92A1D25C1061}" type="parTrans" cxnId="{5A1ACC7F-98F3-406A-8BA0-9411936ECFDD}">
      <dgm:prSet/>
      <dgm:spPr/>
      <dgm:t>
        <a:bodyPr/>
        <a:lstStyle/>
        <a:p>
          <a:endParaRPr lang="pl-PL"/>
        </a:p>
      </dgm:t>
    </dgm:pt>
    <dgm:pt modelId="{2CE0B668-5DB9-4484-82DE-363F4EBEC1E3}" type="sibTrans" cxnId="{5A1ACC7F-98F3-406A-8BA0-9411936ECFDD}">
      <dgm:prSet/>
      <dgm:spPr/>
      <dgm:t>
        <a:bodyPr/>
        <a:lstStyle/>
        <a:p>
          <a:endParaRPr lang="pl-PL"/>
        </a:p>
      </dgm:t>
    </dgm:pt>
    <dgm:pt modelId="{2F0F7A25-4D65-4891-83AC-8265D2C57773}" type="pres">
      <dgm:prSet presAssocID="{FA23A69A-61D2-432B-9E8A-8D64BBF78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C555B3D-A478-47BE-A2CD-287269ABA9ED}" type="pres">
      <dgm:prSet presAssocID="{952A5F08-786D-4784-88AD-FA4679D9170F}" presName="parTxOnly" presStyleLbl="node1" presStyleIdx="0" presStyleCnt="4" custScaleY="13163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62871C2F-9559-44D0-8DD0-C801A7B5C449}" type="pres">
      <dgm:prSet presAssocID="{9CC04030-B7C1-4AAC-9EBE-D574FB48B94B}" presName="parTxOnlySpace" presStyleCnt="0"/>
      <dgm:spPr/>
    </dgm:pt>
    <dgm:pt modelId="{BE448128-C370-4482-88F9-6E105E3A3003}" type="pres">
      <dgm:prSet presAssocID="{6D56B4DB-3968-4A11-9C95-5316A3D380DF}" presName="parTxOnly" presStyleLbl="node1" presStyleIdx="1" presStyleCnt="4" custScaleY="136323" custLinFactNeighborX="12047" custLinFactNeighborY="419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ABD6EE53-7675-46F4-A45D-621B4EFBB634}" type="pres">
      <dgm:prSet presAssocID="{827119EA-0DB9-4DF7-AF53-164D6C79E2F2}" presName="parTxOnlySpace" presStyleCnt="0"/>
      <dgm:spPr/>
    </dgm:pt>
    <dgm:pt modelId="{73B604CD-7751-4085-92C3-4C77E243DD76}" type="pres">
      <dgm:prSet presAssocID="{5D7F8933-396A-47D6-9764-746009473774}" presName="parTxOnly" presStyleLbl="node1" presStyleIdx="2" presStyleCnt="4" custScaleX="113285" custScaleY="131639" custLinFactNeighborX="31343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E1E4081-EC56-47A3-9923-37A018500196}" type="pres">
      <dgm:prSet presAssocID="{2CE0B668-5DB9-4484-82DE-363F4EBEC1E3}" presName="parTxOnlySpace" presStyleCnt="0"/>
      <dgm:spPr/>
    </dgm:pt>
    <dgm:pt modelId="{E19C059B-6A79-4071-84E5-0D47FEC0FDD5}" type="pres">
      <dgm:prSet presAssocID="{3E2D053E-0432-4E08-B625-C3563B42F2AC}" presName="parTxOnly" presStyleLbl="node1" presStyleIdx="3" presStyleCnt="4" custScaleY="131639" custLinFactNeighborX="19135" custLinFactNeighborY="529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</dgm:ptLst>
  <dgm:cxnLst>
    <dgm:cxn modelId="{B363F518-5294-496D-8F84-611FFD08DC7F}" type="presOf" srcId="{6D56B4DB-3968-4A11-9C95-5316A3D380DF}" destId="{BE448128-C370-4482-88F9-6E105E3A3003}" srcOrd="0" destOrd="0" presId="urn:microsoft.com/office/officeart/2005/8/layout/chevron1"/>
    <dgm:cxn modelId="{3F6965A2-336E-4CA1-9DB7-C9E6D68E88AC}" srcId="{FA23A69A-61D2-432B-9E8A-8D64BBF78793}" destId="{952A5F08-786D-4784-88AD-FA4679D9170F}" srcOrd="0" destOrd="0" parTransId="{A2EC8B8C-AA95-457C-87CD-3285CAD508F6}" sibTransId="{9CC04030-B7C1-4AAC-9EBE-D574FB48B94B}"/>
    <dgm:cxn modelId="{5A1ACC7F-98F3-406A-8BA0-9411936ECFDD}" srcId="{FA23A69A-61D2-432B-9E8A-8D64BBF78793}" destId="{5D7F8933-396A-47D6-9764-746009473774}" srcOrd="2" destOrd="0" parTransId="{1BA03B2C-8F0F-4E11-841E-92A1D25C1061}" sibTransId="{2CE0B668-5DB9-4484-82DE-363F4EBEC1E3}"/>
    <dgm:cxn modelId="{4F5A7C97-446D-451D-9DBF-4B43DB4D683A}" srcId="{FA23A69A-61D2-432B-9E8A-8D64BBF78793}" destId="{6D56B4DB-3968-4A11-9C95-5316A3D380DF}" srcOrd="1" destOrd="0" parTransId="{ADEB84C7-DE90-4E75-AC86-05D34CCCB1E9}" sibTransId="{827119EA-0DB9-4DF7-AF53-164D6C79E2F2}"/>
    <dgm:cxn modelId="{B125B53A-3839-4B92-B1AE-9273B77A9FE9}" type="presOf" srcId="{952A5F08-786D-4784-88AD-FA4679D9170F}" destId="{6C555B3D-A478-47BE-A2CD-287269ABA9ED}" srcOrd="0" destOrd="0" presId="urn:microsoft.com/office/officeart/2005/8/layout/chevron1"/>
    <dgm:cxn modelId="{B9E625B5-38FD-4E1B-B973-7A78A99B3FFB}" srcId="{FA23A69A-61D2-432B-9E8A-8D64BBF78793}" destId="{3E2D053E-0432-4E08-B625-C3563B42F2AC}" srcOrd="3" destOrd="0" parTransId="{F0EF9CF8-E304-4DE9-8C3E-B305D0FE5095}" sibTransId="{2E215820-6B12-40CD-9321-49E8931EC55B}"/>
    <dgm:cxn modelId="{88A0E0F3-944D-46E9-8090-962DF1410AC3}" type="presOf" srcId="{5D7F8933-396A-47D6-9764-746009473774}" destId="{73B604CD-7751-4085-92C3-4C77E243DD76}" srcOrd="0" destOrd="0" presId="urn:microsoft.com/office/officeart/2005/8/layout/chevron1"/>
    <dgm:cxn modelId="{5B3EB2B9-21C4-4E63-9158-DF5D5B403F6D}" type="presOf" srcId="{3E2D053E-0432-4E08-B625-C3563B42F2AC}" destId="{E19C059B-6A79-4071-84E5-0D47FEC0FDD5}" srcOrd="0" destOrd="0" presId="urn:microsoft.com/office/officeart/2005/8/layout/chevron1"/>
    <dgm:cxn modelId="{EBC46280-2B7F-4BBD-8683-63C8341EA951}" type="presOf" srcId="{FA23A69A-61D2-432B-9E8A-8D64BBF78793}" destId="{2F0F7A25-4D65-4891-83AC-8265D2C57773}" srcOrd="0" destOrd="0" presId="urn:microsoft.com/office/officeart/2005/8/layout/chevron1"/>
    <dgm:cxn modelId="{8FFAF6A5-85AA-408B-A600-DF19F440667F}" type="presParOf" srcId="{2F0F7A25-4D65-4891-83AC-8265D2C57773}" destId="{6C555B3D-A478-47BE-A2CD-287269ABA9ED}" srcOrd="0" destOrd="0" presId="urn:microsoft.com/office/officeart/2005/8/layout/chevron1"/>
    <dgm:cxn modelId="{F6B31896-B97E-4BF4-AFE6-833C4A49572A}" type="presParOf" srcId="{2F0F7A25-4D65-4891-83AC-8265D2C57773}" destId="{62871C2F-9559-44D0-8DD0-C801A7B5C449}" srcOrd="1" destOrd="0" presId="urn:microsoft.com/office/officeart/2005/8/layout/chevron1"/>
    <dgm:cxn modelId="{B201BB37-79B7-4CE0-BF1F-C319D8685B64}" type="presParOf" srcId="{2F0F7A25-4D65-4891-83AC-8265D2C57773}" destId="{BE448128-C370-4482-88F9-6E105E3A3003}" srcOrd="2" destOrd="0" presId="urn:microsoft.com/office/officeart/2005/8/layout/chevron1"/>
    <dgm:cxn modelId="{C80D53C8-F087-4FD5-9142-3EAF63EF802D}" type="presParOf" srcId="{2F0F7A25-4D65-4891-83AC-8265D2C57773}" destId="{ABD6EE53-7675-46F4-A45D-621B4EFBB634}" srcOrd="3" destOrd="0" presId="urn:microsoft.com/office/officeart/2005/8/layout/chevron1"/>
    <dgm:cxn modelId="{89EDC277-9787-4E9E-BB9C-83B13B899093}" type="presParOf" srcId="{2F0F7A25-4D65-4891-83AC-8265D2C57773}" destId="{73B604CD-7751-4085-92C3-4C77E243DD76}" srcOrd="4" destOrd="0" presId="urn:microsoft.com/office/officeart/2005/8/layout/chevron1"/>
    <dgm:cxn modelId="{8D7416F0-A85C-43A6-ABEC-ADFB2B1F5C8E}" type="presParOf" srcId="{2F0F7A25-4D65-4891-83AC-8265D2C57773}" destId="{7E1E4081-EC56-47A3-9923-37A018500196}" srcOrd="5" destOrd="0" presId="urn:microsoft.com/office/officeart/2005/8/layout/chevron1"/>
    <dgm:cxn modelId="{2616447D-7617-4C51-9218-512CA59E0C65}" type="presParOf" srcId="{2F0F7A25-4D65-4891-83AC-8265D2C57773}" destId="{E19C059B-6A79-4071-84E5-0D47FEC0FDD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1661A4-28E2-47F8-B91B-383CDC559E0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752E786-0259-4FA7-B191-D52B95AF7698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sz="2000" baseline="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baseline="0" dirty="0"/>
            <a:t>Działanie 1.1. Projekty PUP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b="1" baseline="0" dirty="0">
              <a:solidFill>
                <a:schemeClr val="tx1"/>
              </a:solidFill>
            </a:rPr>
            <a:t>459,7</a:t>
          </a:r>
          <a:r>
            <a:rPr lang="pl-PL" sz="2000" baseline="0" dirty="0"/>
            <a:t> mln PLN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dirty="0"/>
        </a:p>
      </dgm:t>
    </dgm:pt>
    <dgm:pt modelId="{54F47528-54EA-43C1-A874-3E11C16DD14A}" type="parTrans" cxnId="{A3FACD2E-A42B-4FF4-840B-C8E23282A538}">
      <dgm:prSet/>
      <dgm:spPr/>
      <dgm:t>
        <a:bodyPr/>
        <a:lstStyle/>
        <a:p>
          <a:endParaRPr lang="pl-PL"/>
        </a:p>
      </dgm:t>
    </dgm:pt>
    <dgm:pt modelId="{33AEC86C-B1CC-4A24-B410-19C95E32B531}" type="sibTrans" cxnId="{A3FACD2E-A42B-4FF4-840B-C8E23282A538}">
      <dgm:prSet/>
      <dgm:spPr/>
      <dgm:t>
        <a:bodyPr/>
        <a:lstStyle/>
        <a:p>
          <a:endParaRPr lang="pl-PL"/>
        </a:p>
      </dgm:t>
    </dgm:pt>
    <dgm:pt modelId="{AC2F5F55-E0E2-4DDC-8C7D-0BD22201A51E}">
      <dgm:prSet phldrT="[Tekst]" custT="1"/>
      <dgm:spPr/>
      <dgm:t>
        <a:bodyPr/>
        <a:lstStyle/>
        <a:p>
          <a:r>
            <a:rPr lang="pl-PL" sz="2000" b="1" baseline="0" dirty="0"/>
            <a:t>157</a:t>
          </a:r>
          <a:r>
            <a:rPr lang="pl-PL" sz="2000" baseline="0" dirty="0"/>
            <a:t> Umów</a:t>
          </a:r>
        </a:p>
        <a:p>
          <a:r>
            <a:rPr lang="pl-PL" sz="2000" b="1" baseline="0" dirty="0"/>
            <a:t>523,5</a:t>
          </a:r>
          <a:r>
            <a:rPr lang="pl-PL" sz="2000" baseline="0" dirty="0"/>
            <a:t> mln PLN </a:t>
          </a:r>
        </a:p>
      </dgm:t>
    </dgm:pt>
    <dgm:pt modelId="{B380D40C-A622-4B02-8937-15B2899E8229}" type="parTrans" cxnId="{0A048A63-8344-4AEC-A089-9A3605AB6189}">
      <dgm:prSet/>
      <dgm:spPr/>
      <dgm:t>
        <a:bodyPr/>
        <a:lstStyle/>
        <a:p>
          <a:endParaRPr lang="pl-PL"/>
        </a:p>
      </dgm:t>
    </dgm:pt>
    <dgm:pt modelId="{5C3D7238-A023-418A-889C-5B328C0B1C9D}" type="sibTrans" cxnId="{0A048A63-8344-4AEC-A089-9A3605AB6189}">
      <dgm:prSet/>
      <dgm:spPr/>
      <dgm:t>
        <a:bodyPr/>
        <a:lstStyle/>
        <a:p>
          <a:endParaRPr lang="pl-PL"/>
        </a:p>
      </dgm:t>
    </dgm:pt>
    <dgm:pt modelId="{2595A4C3-E792-45D3-B404-21181453690A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600" baseline="0" dirty="0"/>
            <a:t>Alokacja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600" b="1" baseline="0" dirty="0">
              <a:solidFill>
                <a:schemeClr val="tx1"/>
              </a:solidFill>
            </a:rPr>
            <a:t>552,7</a:t>
          </a:r>
          <a:r>
            <a:rPr lang="pl-PL" sz="2600" baseline="0" dirty="0"/>
            <a:t> mln PLN            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600" b="1" baseline="0" dirty="0">
              <a:solidFill>
                <a:schemeClr val="tx1"/>
              </a:solidFill>
            </a:rPr>
            <a:t>125,7</a:t>
          </a:r>
          <a:r>
            <a:rPr lang="pl-PL" sz="2600" b="1" baseline="0" dirty="0"/>
            <a:t> </a:t>
          </a:r>
          <a:r>
            <a:rPr lang="pl-PL" sz="2600" b="0" baseline="0" dirty="0"/>
            <a:t>mln</a:t>
          </a:r>
          <a:r>
            <a:rPr lang="pl-PL" sz="2600" baseline="0" dirty="0"/>
            <a:t> EURO </a:t>
          </a:r>
        </a:p>
      </dgm:t>
    </dgm:pt>
    <dgm:pt modelId="{20B366D7-2934-4525-A6BA-2BB926FB5E27}" type="parTrans" cxnId="{6C230DB7-205F-4BC4-84EE-4FFA5A41DF81}">
      <dgm:prSet/>
      <dgm:spPr/>
      <dgm:t>
        <a:bodyPr/>
        <a:lstStyle/>
        <a:p>
          <a:endParaRPr lang="pl-PL"/>
        </a:p>
      </dgm:t>
    </dgm:pt>
    <dgm:pt modelId="{12BD9AFB-B77F-4733-8074-B8075F7C2FF1}" type="sibTrans" cxnId="{6C230DB7-205F-4BC4-84EE-4FFA5A41DF81}">
      <dgm:prSet/>
      <dgm:spPr/>
      <dgm:t>
        <a:bodyPr/>
        <a:lstStyle/>
        <a:p>
          <a:endParaRPr lang="pl-PL"/>
        </a:p>
      </dgm:t>
    </dgm:pt>
    <dgm:pt modelId="{C1E1FDCE-F41E-4F5C-96AA-5208F5CF9B4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baseline="0" dirty="0"/>
            <a:t>Działanie 1.2 Projekty konkursowe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b="1" baseline="0" dirty="0">
              <a:solidFill>
                <a:schemeClr val="tx1"/>
              </a:solidFill>
            </a:rPr>
            <a:t>92,9</a:t>
          </a:r>
          <a:r>
            <a:rPr lang="pl-PL" sz="2000" baseline="0" dirty="0"/>
            <a:t> mln PLN</a:t>
          </a:r>
          <a:endParaRPr lang="pl-PL" sz="3600" dirty="0"/>
        </a:p>
      </dgm:t>
    </dgm:pt>
    <dgm:pt modelId="{2D12E202-34AD-4437-9D9F-532EF8FFBB6B}" type="sibTrans" cxnId="{2A2C0715-2F9D-44CA-B53D-300790AA48B6}">
      <dgm:prSet/>
      <dgm:spPr/>
      <dgm:t>
        <a:bodyPr/>
        <a:lstStyle/>
        <a:p>
          <a:endParaRPr lang="pl-PL"/>
        </a:p>
      </dgm:t>
    </dgm:pt>
    <dgm:pt modelId="{ED5D38A5-4A8C-4F10-9223-E94BD8FCE559}" type="parTrans" cxnId="{2A2C0715-2F9D-44CA-B53D-300790AA48B6}">
      <dgm:prSet/>
      <dgm:spPr/>
      <dgm:t>
        <a:bodyPr/>
        <a:lstStyle/>
        <a:p>
          <a:endParaRPr lang="pl-PL"/>
        </a:p>
      </dgm:t>
    </dgm:pt>
    <dgm:pt modelId="{74922E2B-56DD-473A-8B35-B696CBDEC835}">
      <dgm:prSet custT="1"/>
      <dgm:spPr/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baseline="0" dirty="0"/>
            <a:t>59 </a:t>
          </a:r>
          <a:r>
            <a:rPr lang="pl-PL" sz="2000" baseline="0" dirty="0"/>
            <a:t>Umów 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baseline="0" dirty="0"/>
            <a:t>144,1</a:t>
          </a:r>
          <a:r>
            <a:rPr lang="pl-PL" sz="2000" baseline="0" dirty="0"/>
            <a:t> mln PLN</a:t>
          </a:r>
        </a:p>
      </dgm:t>
    </dgm:pt>
    <dgm:pt modelId="{06843EE4-79B3-4F0C-87B4-D4234617BD54}" type="parTrans" cxnId="{A81CA938-7639-47F6-BE4F-BC0E3F2A0D27}">
      <dgm:prSet/>
      <dgm:spPr/>
      <dgm:t>
        <a:bodyPr/>
        <a:lstStyle/>
        <a:p>
          <a:endParaRPr lang="pl-PL"/>
        </a:p>
      </dgm:t>
    </dgm:pt>
    <dgm:pt modelId="{CD30C370-6071-4AC9-B070-066C6DFB56E6}" type="sibTrans" cxnId="{A81CA938-7639-47F6-BE4F-BC0E3F2A0D27}">
      <dgm:prSet/>
      <dgm:spPr/>
      <dgm:t>
        <a:bodyPr/>
        <a:lstStyle/>
        <a:p>
          <a:endParaRPr lang="pl-PL"/>
        </a:p>
      </dgm:t>
    </dgm:pt>
    <dgm:pt modelId="{ADB382FA-B620-489E-87E0-0B9B3DDD3917}">
      <dgm:prSet custT="1"/>
      <dgm:spPr/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baseline="0" dirty="0"/>
            <a:t>9 </a:t>
          </a:r>
          <a:r>
            <a:rPr lang="pl-PL" sz="2000" b="0" baseline="0" dirty="0"/>
            <a:t>naborów</a:t>
          </a:r>
          <a:r>
            <a:rPr lang="pl-PL" sz="2000" b="1" baseline="0" dirty="0"/>
            <a:t> 216</a:t>
          </a:r>
          <a:r>
            <a:rPr lang="pl-PL" sz="2000" baseline="0" dirty="0"/>
            <a:t> Umów </a:t>
          </a:r>
          <a:r>
            <a:rPr lang="pl-PL" sz="2000" b="1" baseline="0" dirty="0"/>
            <a:t>667,6 </a:t>
          </a:r>
          <a:r>
            <a:rPr lang="pl-PL" sz="2000" baseline="0" dirty="0"/>
            <a:t>mln PLN</a:t>
          </a:r>
        </a:p>
      </dgm:t>
    </dgm:pt>
    <dgm:pt modelId="{86FC7FE0-F302-4CC3-B897-EDF4252785C9}" type="parTrans" cxnId="{6F77B9E0-62F7-43E3-81E4-EC8E5E8EE606}">
      <dgm:prSet/>
      <dgm:spPr/>
      <dgm:t>
        <a:bodyPr/>
        <a:lstStyle/>
        <a:p>
          <a:endParaRPr lang="pl-PL"/>
        </a:p>
      </dgm:t>
    </dgm:pt>
    <dgm:pt modelId="{C73BA24B-B377-4DBD-B9F0-115675341C75}" type="sibTrans" cxnId="{6F77B9E0-62F7-43E3-81E4-EC8E5E8EE606}">
      <dgm:prSet/>
      <dgm:spPr/>
      <dgm:t>
        <a:bodyPr/>
        <a:lstStyle/>
        <a:p>
          <a:endParaRPr lang="pl-PL"/>
        </a:p>
      </dgm:t>
    </dgm:pt>
    <dgm:pt modelId="{83DF8BF9-8A88-4D0C-96E6-FC09C9E2AB87}">
      <dgm:prSet phldrT="[Tekst]" custT="1"/>
      <dgm:spPr/>
      <dgm:t>
        <a:bodyPr/>
        <a:lstStyle/>
        <a:p>
          <a:r>
            <a:rPr lang="pl-PL" sz="2000" b="1" baseline="0" dirty="0"/>
            <a:t>6</a:t>
          </a:r>
          <a:r>
            <a:rPr lang="pl-PL" sz="2000" baseline="0" dirty="0"/>
            <a:t> naborów projektów</a:t>
          </a:r>
        </a:p>
      </dgm:t>
    </dgm:pt>
    <dgm:pt modelId="{AEEB42DB-9E7C-43B3-AA8E-32F515D3A1D8}" type="parTrans" cxnId="{ADFC4B33-7BB6-4769-8845-7C68AC2C9FAC}">
      <dgm:prSet/>
      <dgm:spPr/>
      <dgm:t>
        <a:bodyPr/>
        <a:lstStyle/>
        <a:p>
          <a:endParaRPr lang="pl-PL"/>
        </a:p>
      </dgm:t>
    </dgm:pt>
    <dgm:pt modelId="{EAE6B750-1C1B-4B10-9132-58B244819C7A}" type="sibTrans" cxnId="{ADFC4B33-7BB6-4769-8845-7C68AC2C9FAC}">
      <dgm:prSet/>
      <dgm:spPr/>
      <dgm:t>
        <a:bodyPr/>
        <a:lstStyle/>
        <a:p>
          <a:endParaRPr lang="pl-PL"/>
        </a:p>
      </dgm:t>
    </dgm:pt>
    <dgm:pt modelId="{EE2B981D-6700-4B88-8F0D-55AAA4FA81AC}">
      <dgm:prSet custT="1"/>
      <dgm:spPr/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baseline="0" dirty="0"/>
            <a:t>3</a:t>
          </a:r>
          <a:r>
            <a:rPr lang="pl-PL" sz="2000" baseline="0" dirty="0"/>
            <a:t> nabory projektów </a:t>
          </a:r>
        </a:p>
      </dgm:t>
    </dgm:pt>
    <dgm:pt modelId="{5D4C67F4-B98A-494A-835F-5C8081D5BCEE}" type="parTrans" cxnId="{C264B8F7-BC0D-469E-86B9-8CA3CFE6DD32}">
      <dgm:prSet/>
      <dgm:spPr/>
      <dgm:t>
        <a:bodyPr/>
        <a:lstStyle/>
        <a:p>
          <a:endParaRPr lang="pl-PL"/>
        </a:p>
      </dgm:t>
    </dgm:pt>
    <dgm:pt modelId="{15CFB23A-5430-4658-AAF4-EF95BF737B49}" type="sibTrans" cxnId="{C264B8F7-BC0D-469E-86B9-8CA3CFE6DD32}">
      <dgm:prSet/>
      <dgm:spPr/>
      <dgm:t>
        <a:bodyPr/>
        <a:lstStyle/>
        <a:p>
          <a:endParaRPr lang="pl-PL"/>
        </a:p>
      </dgm:t>
    </dgm:pt>
    <dgm:pt modelId="{ECF652C2-6845-4A71-9244-3C396A207E7A}" type="pres">
      <dgm:prSet presAssocID="{0D1661A4-28E2-47F8-B91B-383CDC559E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58B16DFF-76B1-4101-A3B6-D7C47FB24ED6}" type="pres">
      <dgm:prSet presAssocID="{2595A4C3-E792-45D3-B404-21181453690A}" presName="hierRoot1" presStyleCnt="0"/>
      <dgm:spPr/>
    </dgm:pt>
    <dgm:pt modelId="{E55D0F81-5497-4F44-87BA-4053BBA54927}" type="pres">
      <dgm:prSet presAssocID="{2595A4C3-E792-45D3-B404-21181453690A}" presName="composite" presStyleCnt="0"/>
      <dgm:spPr/>
    </dgm:pt>
    <dgm:pt modelId="{940E15A5-E7F9-42D8-9F0C-7C95BE1C528D}" type="pres">
      <dgm:prSet presAssocID="{2595A4C3-E792-45D3-B404-21181453690A}" presName="background" presStyleLbl="node0" presStyleIdx="0" presStyleCnt="1"/>
      <dgm:spPr/>
    </dgm:pt>
    <dgm:pt modelId="{9A9D6F9A-544E-4230-AB5C-191F502B3B84}" type="pres">
      <dgm:prSet presAssocID="{2595A4C3-E792-45D3-B404-21181453690A}" presName="text" presStyleLbl="fgAcc0" presStyleIdx="0" presStyleCnt="1" custScaleX="274579" custScaleY="162035" custLinFactNeighborX="-51840" custLinFactNeighborY="-3527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E95B983-91D1-4ACA-A172-4E0B3838BC4F}" type="pres">
      <dgm:prSet presAssocID="{2595A4C3-E792-45D3-B404-21181453690A}" presName="hierChild2" presStyleCnt="0"/>
      <dgm:spPr/>
    </dgm:pt>
    <dgm:pt modelId="{4B7B6505-8A62-4A19-BA86-F52ECDC7DDD1}" type="pres">
      <dgm:prSet presAssocID="{54F47528-54EA-43C1-A874-3E11C16DD14A}" presName="Name10" presStyleLbl="parChTrans1D2" presStyleIdx="0" presStyleCnt="3"/>
      <dgm:spPr/>
      <dgm:t>
        <a:bodyPr/>
        <a:lstStyle/>
        <a:p>
          <a:endParaRPr lang="pl-PL"/>
        </a:p>
      </dgm:t>
    </dgm:pt>
    <dgm:pt modelId="{39313C7A-0C8E-41DB-94E3-2F3FF8D1394D}" type="pres">
      <dgm:prSet presAssocID="{F752E786-0259-4FA7-B191-D52B95AF7698}" presName="hierRoot2" presStyleCnt="0"/>
      <dgm:spPr/>
    </dgm:pt>
    <dgm:pt modelId="{CECB3076-0F54-4496-93A7-7116D8951E41}" type="pres">
      <dgm:prSet presAssocID="{F752E786-0259-4FA7-B191-D52B95AF7698}" presName="composite2" presStyleCnt="0"/>
      <dgm:spPr/>
    </dgm:pt>
    <dgm:pt modelId="{BCDDF28C-D247-4C8F-BE32-DC8F0ED0848C}" type="pres">
      <dgm:prSet presAssocID="{F752E786-0259-4FA7-B191-D52B95AF7698}" presName="background2" presStyleLbl="node2" presStyleIdx="0" presStyleCnt="3"/>
      <dgm:spPr/>
    </dgm:pt>
    <dgm:pt modelId="{79184AD1-558B-439E-B132-94E6F0FA4A15}" type="pres">
      <dgm:prSet presAssocID="{F752E786-0259-4FA7-B191-D52B95AF7698}" presName="text2" presStyleLbl="fgAcc2" presStyleIdx="0" presStyleCnt="3" custScaleX="220871" custScaleY="110078" custLinFactNeighborX="-5690" custLinFactNeighborY="-918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56A99C9-7555-467B-958B-808D6B9E0608}" type="pres">
      <dgm:prSet presAssocID="{F752E786-0259-4FA7-B191-D52B95AF7698}" presName="hierChild3" presStyleCnt="0"/>
      <dgm:spPr/>
    </dgm:pt>
    <dgm:pt modelId="{BF77BB4C-6A8B-454A-B26C-2B634FDDF703}" type="pres">
      <dgm:prSet presAssocID="{AEEB42DB-9E7C-43B3-AA8E-32F515D3A1D8}" presName="Name17" presStyleLbl="parChTrans1D3" presStyleIdx="0" presStyleCnt="4"/>
      <dgm:spPr/>
      <dgm:t>
        <a:bodyPr/>
        <a:lstStyle/>
        <a:p>
          <a:endParaRPr lang="pl-PL"/>
        </a:p>
      </dgm:t>
    </dgm:pt>
    <dgm:pt modelId="{2B260B93-0519-440E-AE9D-1279ABEE4889}" type="pres">
      <dgm:prSet presAssocID="{83DF8BF9-8A88-4D0C-96E6-FC09C9E2AB87}" presName="hierRoot3" presStyleCnt="0"/>
      <dgm:spPr/>
    </dgm:pt>
    <dgm:pt modelId="{E9871BAA-D3CE-4E03-A287-42CC37FB20D6}" type="pres">
      <dgm:prSet presAssocID="{83DF8BF9-8A88-4D0C-96E6-FC09C9E2AB87}" presName="composite3" presStyleCnt="0"/>
      <dgm:spPr/>
    </dgm:pt>
    <dgm:pt modelId="{9F210484-97BF-4DF5-AE7F-5D753F840ACF}" type="pres">
      <dgm:prSet presAssocID="{83DF8BF9-8A88-4D0C-96E6-FC09C9E2AB87}" presName="background3" presStyleLbl="node3" presStyleIdx="0" presStyleCnt="4"/>
      <dgm:spPr/>
    </dgm:pt>
    <dgm:pt modelId="{0BD9C6F2-C135-4D28-81E9-F2C7F89E1918}" type="pres">
      <dgm:prSet presAssocID="{83DF8BF9-8A88-4D0C-96E6-FC09C9E2AB87}" presName="text3" presStyleLbl="fgAcc3" presStyleIdx="0" presStyleCnt="4" custLinFactNeighborX="-65981" custLinFactNeighborY="-267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A4C9A6E-CEB6-4309-A862-E071FDFC52F4}" type="pres">
      <dgm:prSet presAssocID="{83DF8BF9-8A88-4D0C-96E6-FC09C9E2AB87}" presName="hierChild4" presStyleCnt="0"/>
      <dgm:spPr/>
    </dgm:pt>
    <dgm:pt modelId="{A922E926-2F93-420C-B7C6-11054CAA7800}" type="pres">
      <dgm:prSet presAssocID="{B380D40C-A622-4B02-8937-15B2899E8229}" presName="Name17" presStyleLbl="parChTrans1D3" presStyleIdx="1" presStyleCnt="4"/>
      <dgm:spPr/>
      <dgm:t>
        <a:bodyPr/>
        <a:lstStyle/>
        <a:p>
          <a:endParaRPr lang="pl-PL"/>
        </a:p>
      </dgm:t>
    </dgm:pt>
    <dgm:pt modelId="{6300F1AC-FDD9-43AF-964F-D4FF3FA79C13}" type="pres">
      <dgm:prSet presAssocID="{AC2F5F55-E0E2-4DDC-8C7D-0BD22201A51E}" presName="hierRoot3" presStyleCnt="0"/>
      <dgm:spPr/>
    </dgm:pt>
    <dgm:pt modelId="{A1CAF56D-4380-4189-9EC4-800EAAD696A3}" type="pres">
      <dgm:prSet presAssocID="{AC2F5F55-E0E2-4DDC-8C7D-0BD22201A51E}" presName="composite3" presStyleCnt="0"/>
      <dgm:spPr/>
    </dgm:pt>
    <dgm:pt modelId="{3356700F-0D0E-40FF-8FFC-7455FFA0D7E8}" type="pres">
      <dgm:prSet presAssocID="{AC2F5F55-E0E2-4DDC-8C7D-0BD22201A51E}" presName="background3" presStyleLbl="node3" presStyleIdx="1" presStyleCnt="4"/>
      <dgm:spPr/>
    </dgm:pt>
    <dgm:pt modelId="{5771ACE5-9787-48DE-8EE9-D20C7096F3D5}" type="pres">
      <dgm:prSet presAssocID="{AC2F5F55-E0E2-4DDC-8C7D-0BD22201A51E}" presName="text3" presStyleLbl="fgAcc3" presStyleIdx="1" presStyleCnt="4" custLinFactNeighborX="-16874" custLinFactNeighborY="171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DBAD50F-0002-49F0-9D71-510B10155A6B}" type="pres">
      <dgm:prSet presAssocID="{AC2F5F55-E0E2-4DDC-8C7D-0BD22201A51E}" presName="hierChild4" presStyleCnt="0"/>
      <dgm:spPr/>
    </dgm:pt>
    <dgm:pt modelId="{8731B7C1-38A3-4819-A529-228CA0CD1DFC}" type="pres">
      <dgm:prSet presAssocID="{ED5D38A5-4A8C-4F10-9223-E94BD8FCE559}" presName="Name10" presStyleLbl="parChTrans1D2" presStyleIdx="1" presStyleCnt="3"/>
      <dgm:spPr/>
      <dgm:t>
        <a:bodyPr/>
        <a:lstStyle/>
        <a:p>
          <a:endParaRPr lang="pl-PL"/>
        </a:p>
      </dgm:t>
    </dgm:pt>
    <dgm:pt modelId="{BFF19406-8B1C-483F-B9E9-0AACFBD215ED}" type="pres">
      <dgm:prSet presAssocID="{C1E1FDCE-F41E-4F5C-96AA-5208F5CF9B42}" presName="hierRoot2" presStyleCnt="0"/>
      <dgm:spPr/>
    </dgm:pt>
    <dgm:pt modelId="{CFD00C70-405D-40A7-80F7-515E8DD7C0E1}" type="pres">
      <dgm:prSet presAssocID="{C1E1FDCE-F41E-4F5C-96AA-5208F5CF9B42}" presName="composite2" presStyleCnt="0"/>
      <dgm:spPr/>
    </dgm:pt>
    <dgm:pt modelId="{F00D59E4-442F-49D2-873E-184DA8A3B6A5}" type="pres">
      <dgm:prSet presAssocID="{C1E1FDCE-F41E-4F5C-96AA-5208F5CF9B42}" presName="background2" presStyleLbl="node2" presStyleIdx="1" presStyleCnt="3"/>
      <dgm:spPr/>
    </dgm:pt>
    <dgm:pt modelId="{C6F3561A-8A46-4365-827D-1F62287C903A}" type="pres">
      <dgm:prSet presAssocID="{C1E1FDCE-F41E-4F5C-96AA-5208F5CF9B42}" presName="text2" presStyleLbl="fgAcc2" presStyleIdx="1" presStyleCnt="3" custScaleX="244593" custScaleY="115896" custLinFactX="1189" custLinFactNeighborX="100000" custLinFactNeighborY="-1121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AB0E17A-5448-446F-8D4F-63EF88DE13A2}" type="pres">
      <dgm:prSet presAssocID="{C1E1FDCE-F41E-4F5C-96AA-5208F5CF9B42}" presName="hierChild3" presStyleCnt="0"/>
      <dgm:spPr/>
    </dgm:pt>
    <dgm:pt modelId="{9169B5B1-C174-4A9C-891C-8E196134F687}" type="pres">
      <dgm:prSet presAssocID="{5D4C67F4-B98A-494A-835F-5C8081D5BCEE}" presName="Name17" presStyleLbl="parChTrans1D3" presStyleIdx="2" presStyleCnt="4"/>
      <dgm:spPr/>
      <dgm:t>
        <a:bodyPr/>
        <a:lstStyle/>
        <a:p>
          <a:endParaRPr lang="pl-PL"/>
        </a:p>
      </dgm:t>
    </dgm:pt>
    <dgm:pt modelId="{674017D4-99D8-4CF9-BE2D-414855719419}" type="pres">
      <dgm:prSet presAssocID="{EE2B981D-6700-4B88-8F0D-55AAA4FA81AC}" presName="hierRoot3" presStyleCnt="0"/>
      <dgm:spPr/>
    </dgm:pt>
    <dgm:pt modelId="{E0971EDE-424E-4AA4-ABC2-EF38ADAD2EBC}" type="pres">
      <dgm:prSet presAssocID="{EE2B981D-6700-4B88-8F0D-55AAA4FA81AC}" presName="composite3" presStyleCnt="0"/>
      <dgm:spPr/>
    </dgm:pt>
    <dgm:pt modelId="{07AF9782-FED3-41FB-9BE4-FC01B91F8108}" type="pres">
      <dgm:prSet presAssocID="{EE2B981D-6700-4B88-8F0D-55AAA4FA81AC}" presName="background3" presStyleLbl="node3" presStyleIdx="2" presStyleCnt="4"/>
      <dgm:spPr/>
    </dgm:pt>
    <dgm:pt modelId="{BD08595A-28B1-4F77-B7FE-A71AF7225AC0}" type="pres">
      <dgm:prSet presAssocID="{EE2B981D-6700-4B88-8F0D-55AAA4FA81AC}" presName="text3" presStyleLbl="fgAcc3" presStyleIdx="2" presStyleCnt="4" custLinFactNeighborX="87121" custLinFactNeighborY="-113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0A3D4DE-DFFA-464B-BB16-D2EA3D0A30BC}" type="pres">
      <dgm:prSet presAssocID="{EE2B981D-6700-4B88-8F0D-55AAA4FA81AC}" presName="hierChild4" presStyleCnt="0"/>
      <dgm:spPr/>
    </dgm:pt>
    <dgm:pt modelId="{9BD9B4F6-CD73-4A85-A847-DD9DE99FAB8D}" type="pres">
      <dgm:prSet presAssocID="{06843EE4-79B3-4F0C-87B4-D4234617BD54}" presName="Name17" presStyleLbl="parChTrans1D3" presStyleIdx="3" presStyleCnt="4"/>
      <dgm:spPr/>
      <dgm:t>
        <a:bodyPr/>
        <a:lstStyle/>
        <a:p>
          <a:endParaRPr lang="pl-PL"/>
        </a:p>
      </dgm:t>
    </dgm:pt>
    <dgm:pt modelId="{3DA211CF-9AA1-4FBE-AF8E-FDAD58765068}" type="pres">
      <dgm:prSet presAssocID="{74922E2B-56DD-473A-8B35-B696CBDEC835}" presName="hierRoot3" presStyleCnt="0"/>
      <dgm:spPr/>
    </dgm:pt>
    <dgm:pt modelId="{ECCE002F-5C91-4955-8002-8966CF6F8522}" type="pres">
      <dgm:prSet presAssocID="{74922E2B-56DD-473A-8B35-B696CBDEC835}" presName="composite3" presStyleCnt="0"/>
      <dgm:spPr/>
    </dgm:pt>
    <dgm:pt modelId="{54ECC005-13E6-462F-968C-D29F1B45A55A}" type="pres">
      <dgm:prSet presAssocID="{74922E2B-56DD-473A-8B35-B696CBDEC835}" presName="background3" presStyleLbl="node3" presStyleIdx="3" presStyleCnt="4"/>
      <dgm:spPr/>
    </dgm:pt>
    <dgm:pt modelId="{75074660-6472-47C3-882C-70BBC3D1425B}" type="pres">
      <dgm:prSet presAssocID="{74922E2B-56DD-473A-8B35-B696CBDEC835}" presName="text3" presStyleLbl="fgAcc3" presStyleIdx="3" presStyleCnt="4" custLinFactX="9388" custLinFactNeighborX="100000" custLinFactNeighborY="-781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A9C21AA-D694-4382-83FD-A962F03BB859}" type="pres">
      <dgm:prSet presAssocID="{74922E2B-56DD-473A-8B35-B696CBDEC835}" presName="hierChild4" presStyleCnt="0"/>
      <dgm:spPr/>
    </dgm:pt>
    <dgm:pt modelId="{3B277D61-5C1C-4B9D-9EC6-1B26EE635118}" type="pres">
      <dgm:prSet presAssocID="{86FC7FE0-F302-4CC3-B897-EDF4252785C9}" presName="Name10" presStyleLbl="parChTrans1D2" presStyleIdx="2" presStyleCnt="3"/>
      <dgm:spPr/>
      <dgm:t>
        <a:bodyPr/>
        <a:lstStyle/>
        <a:p>
          <a:endParaRPr lang="pl-PL"/>
        </a:p>
      </dgm:t>
    </dgm:pt>
    <dgm:pt modelId="{7065EB26-ED1F-4C26-BC2F-A507CAFF75E8}" type="pres">
      <dgm:prSet presAssocID="{ADB382FA-B620-489E-87E0-0B9B3DDD3917}" presName="hierRoot2" presStyleCnt="0"/>
      <dgm:spPr/>
    </dgm:pt>
    <dgm:pt modelId="{18BD2BE3-6034-4476-9437-A3ED02D5714E}" type="pres">
      <dgm:prSet presAssocID="{ADB382FA-B620-489E-87E0-0B9B3DDD3917}" presName="composite2" presStyleCnt="0"/>
      <dgm:spPr/>
    </dgm:pt>
    <dgm:pt modelId="{7D3F63E1-2C2D-4C79-BE16-1729B54EEA26}" type="pres">
      <dgm:prSet presAssocID="{ADB382FA-B620-489E-87E0-0B9B3DDD3917}" presName="background2" presStyleLbl="node2" presStyleIdx="2" presStyleCnt="3"/>
      <dgm:spPr/>
    </dgm:pt>
    <dgm:pt modelId="{107C3D89-4365-4EA5-A7AF-0E290EA0C6A7}" type="pres">
      <dgm:prSet presAssocID="{ADB382FA-B620-489E-87E0-0B9B3DDD3917}" presName="text2" presStyleLbl="fgAcc2" presStyleIdx="2" presStyleCnt="3" custScaleX="96135" custScaleY="186744" custLinFactX="-100000" custLinFactY="26149" custLinFactNeighborX="-185158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D0469C2-BB89-4183-9675-8E265F01A3C5}" type="pres">
      <dgm:prSet presAssocID="{ADB382FA-B620-489E-87E0-0B9B3DDD3917}" presName="hierChild3" presStyleCnt="0"/>
      <dgm:spPr/>
    </dgm:pt>
  </dgm:ptLst>
  <dgm:cxnLst>
    <dgm:cxn modelId="{E0E2F8B8-A8D1-442A-93C7-66E2950F767F}" type="presOf" srcId="{2595A4C3-E792-45D3-B404-21181453690A}" destId="{9A9D6F9A-544E-4230-AB5C-191F502B3B84}" srcOrd="0" destOrd="0" presId="urn:microsoft.com/office/officeart/2005/8/layout/hierarchy1"/>
    <dgm:cxn modelId="{8A0D35E6-F515-4265-B4A6-34F665C44E33}" type="presOf" srcId="{86FC7FE0-F302-4CC3-B897-EDF4252785C9}" destId="{3B277D61-5C1C-4B9D-9EC6-1B26EE635118}" srcOrd="0" destOrd="0" presId="urn:microsoft.com/office/officeart/2005/8/layout/hierarchy1"/>
    <dgm:cxn modelId="{1C0F92D7-682B-41A5-B7F7-1E8D9ACA934E}" type="presOf" srcId="{0D1661A4-28E2-47F8-B91B-383CDC559E0A}" destId="{ECF652C2-6845-4A71-9244-3C396A207E7A}" srcOrd="0" destOrd="0" presId="urn:microsoft.com/office/officeart/2005/8/layout/hierarchy1"/>
    <dgm:cxn modelId="{4E809023-C266-4623-A8C9-66E2EBAC6196}" type="presOf" srcId="{ED5D38A5-4A8C-4F10-9223-E94BD8FCE559}" destId="{8731B7C1-38A3-4819-A529-228CA0CD1DFC}" srcOrd="0" destOrd="0" presId="urn:microsoft.com/office/officeart/2005/8/layout/hierarchy1"/>
    <dgm:cxn modelId="{0A048A63-8344-4AEC-A089-9A3605AB6189}" srcId="{F752E786-0259-4FA7-B191-D52B95AF7698}" destId="{AC2F5F55-E0E2-4DDC-8C7D-0BD22201A51E}" srcOrd="1" destOrd="0" parTransId="{B380D40C-A622-4B02-8937-15B2899E8229}" sibTransId="{5C3D7238-A023-418A-889C-5B328C0B1C9D}"/>
    <dgm:cxn modelId="{6F77B9E0-62F7-43E3-81E4-EC8E5E8EE606}" srcId="{2595A4C3-E792-45D3-B404-21181453690A}" destId="{ADB382FA-B620-489E-87E0-0B9B3DDD3917}" srcOrd="2" destOrd="0" parTransId="{86FC7FE0-F302-4CC3-B897-EDF4252785C9}" sibTransId="{C73BA24B-B377-4DBD-B9F0-115675341C75}"/>
    <dgm:cxn modelId="{9BACE2EB-BF43-4661-9E66-D9F2398449EA}" type="presOf" srcId="{54F47528-54EA-43C1-A874-3E11C16DD14A}" destId="{4B7B6505-8A62-4A19-BA86-F52ECDC7DDD1}" srcOrd="0" destOrd="0" presId="urn:microsoft.com/office/officeart/2005/8/layout/hierarchy1"/>
    <dgm:cxn modelId="{6C230DB7-205F-4BC4-84EE-4FFA5A41DF81}" srcId="{0D1661A4-28E2-47F8-B91B-383CDC559E0A}" destId="{2595A4C3-E792-45D3-B404-21181453690A}" srcOrd="0" destOrd="0" parTransId="{20B366D7-2934-4525-A6BA-2BB926FB5E27}" sibTransId="{12BD9AFB-B77F-4733-8074-B8075F7C2FF1}"/>
    <dgm:cxn modelId="{540A32F7-03B1-4831-AD0E-17A09F4369BB}" type="presOf" srcId="{06843EE4-79B3-4F0C-87B4-D4234617BD54}" destId="{9BD9B4F6-CD73-4A85-A847-DD9DE99FAB8D}" srcOrd="0" destOrd="0" presId="urn:microsoft.com/office/officeart/2005/8/layout/hierarchy1"/>
    <dgm:cxn modelId="{530B76AA-8D8B-4E4B-B4AC-91E8529F9EDC}" type="presOf" srcId="{83DF8BF9-8A88-4D0C-96E6-FC09C9E2AB87}" destId="{0BD9C6F2-C135-4D28-81E9-F2C7F89E1918}" srcOrd="0" destOrd="0" presId="urn:microsoft.com/office/officeart/2005/8/layout/hierarchy1"/>
    <dgm:cxn modelId="{A3FACD2E-A42B-4FF4-840B-C8E23282A538}" srcId="{2595A4C3-E792-45D3-B404-21181453690A}" destId="{F752E786-0259-4FA7-B191-D52B95AF7698}" srcOrd="0" destOrd="0" parTransId="{54F47528-54EA-43C1-A874-3E11C16DD14A}" sibTransId="{33AEC86C-B1CC-4A24-B410-19C95E32B531}"/>
    <dgm:cxn modelId="{E774CC69-10F5-431F-BAD1-3D4CCE845583}" type="presOf" srcId="{B380D40C-A622-4B02-8937-15B2899E8229}" destId="{A922E926-2F93-420C-B7C6-11054CAA7800}" srcOrd="0" destOrd="0" presId="urn:microsoft.com/office/officeart/2005/8/layout/hierarchy1"/>
    <dgm:cxn modelId="{ADFC4B33-7BB6-4769-8845-7C68AC2C9FAC}" srcId="{F752E786-0259-4FA7-B191-D52B95AF7698}" destId="{83DF8BF9-8A88-4D0C-96E6-FC09C9E2AB87}" srcOrd="0" destOrd="0" parTransId="{AEEB42DB-9E7C-43B3-AA8E-32F515D3A1D8}" sibTransId="{EAE6B750-1C1B-4B10-9132-58B244819C7A}"/>
    <dgm:cxn modelId="{A81CA938-7639-47F6-BE4F-BC0E3F2A0D27}" srcId="{C1E1FDCE-F41E-4F5C-96AA-5208F5CF9B42}" destId="{74922E2B-56DD-473A-8B35-B696CBDEC835}" srcOrd="1" destOrd="0" parTransId="{06843EE4-79B3-4F0C-87B4-D4234617BD54}" sibTransId="{CD30C370-6071-4AC9-B070-066C6DFB56E6}"/>
    <dgm:cxn modelId="{2A2C0715-2F9D-44CA-B53D-300790AA48B6}" srcId="{2595A4C3-E792-45D3-B404-21181453690A}" destId="{C1E1FDCE-F41E-4F5C-96AA-5208F5CF9B42}" srcOrd="1" destOrd="0" parTransId="{ED5D38A5-4A8C-4F10-9223-E94BD8FCE559}" sibTransId="{2D12E202-34AD-4437-9D9F-532EF8FFBB6B}"/>
    <dgm:cxn modelId="{89811AA5-0D55-406B-A974-ED461A09FA95}" type="presOf" srcId="{74922E2B-56DD-473A-8B35-B696CBDEC835}" destId="{75074660-6472-47C3-882C-70BBC3D1425B}" srcOrd="0" destOrd="0" presId="urn:microsoft.com/office/officeart/2005/8/layout/hierarchy1"/>
    <dgm:cxn modelId="{9C309C11-E198-44A4-839E-7E5385F0B8F7}" type="presOf" srcId="{EE2B981D-6700-4B88-8F0D-55AAA4FA81AC}" destId="{BD08595A-28B1-4F77-B7FE-A71AF7225AC0}" srcOrd="0" destOrd="0" presId="urn:microsoft.com/office/officeart/2005/8/layout/hierarchy1"/>
    <dgm:cxn modelId="{141203B8-B897-45B2-875E-BD5C021494F8}" type="presOf" srcId="{5D4C67F4-B98A-494A-835F-5C8081D5BCEE}" destId="{9169B5B1-C174-4A9C-891C-8E196134F687}" srcOrd="0" destOrd="0" presId="urn:microsoft.com/office/officeart/2005/8/layout/hierarchy1"/>
    <dgm:cxn modelId="{C264B8F7-BC0D-469E-86B9-8CA3CFE6DD32}" srcId="{C1E1FDCE-F41E-4F5C-96AA-5208F5CF9B42}" destId="{EE2B981D-6700-4B88-8F0D-55AAA4FA81AC}" srcOrd="0" destOrd="0" parTransId="{5D4C67F4-B98A-494A-835F-5C8081D5BCEE}" sibTransId="{15CFB23A-5430-4658-AAF4-EF95BF737B49}"/>
    <dgm:cxn modelId="{31F48E36-7A3E-4D02-A44C-AA379F0D0227}" type="presOf" srcId="{AC2F5F55-E0E2-4DDC-8C7D-0BD22201A51E}" destId="{5771ACE5-9787-48DE-8EE9-D20C7096F3D5}" srcOrd="0" destOrd="0" presId="urn:microsoft.com/office/officeart/2005/8/layout/hierarchy1"/>
    <dgm:cxn modelId="{5E3ADB7D-A5C9-4842-BE69-6A50D3DE92CD}" type="presOf" srcId="{ADB382FA-B620-489E-87E0-0B9B3DDD3917}" destId="{107C3D89-4365-4EA5-A7AF-0E290EA0C6A7}" srcOrd="0" destOrd="0" presId="urn:microsoft.com/office/officeart/2005/8/layout/hierarchy1"/>
    <dgm:cxn modelId="{6CA18723-2CC5-4E4E-AC10-B230EB7CBE02}" type="presOf" srcId="{C1E1FDCE-F41E-4F5C-96AA-5208F5CF9B42}" destId="{C6F3561A-8A46-4365-827D-1F62287C903A}" srcOrd="0" destOrd="0" presId="urn:microsoft.com/office/officeart/2005/8/layout/hierarchy1"/>
    <dgm:cxn modelId="{D62872C0-1107-407E-8EEE-2A8722D09A05}" type="presOf" srcId="{F752E786-0259-4FA7-B191-D52B95AF7698}" destId="{79184AD1-558B-439E-B132-94E6F0FA4A15}" srcOrd="0" destOrd="0" presId="urn:microsoft.com/office/officeart/2005/8/layout/hierarchy1"/>
    <dgm:cxn modelId="{561E8E20-F3C6-4D8F-8C83-904679BF3996}" type="presOf" srcId="{AEEB42DB-9E7C-43B3-AA8E-32F515D3A1D8}" destId="{BF77BB4C-6A8B-454A-B26C-2B634FDDF703}" srcOrd="0" destOrd="0" presId="urn:microsoft.com/office/officeart/2005/8/layout/hierarchy1"/>
    <dgm:cxn modelId="{0CFFCE05-CD1F-44B5-B626-A527DB8D28EA}" type="presParOf" srcId="{ECF652C2-6845-4A71-9244-3C396A207E7A}" destId="{58B16DFF-76B1-4101-A3B6-D7C47FB24ED6}" srcOrd="0" destOrd="0" presId="urn:microsoft.com/office/officeart/2005/8/layout/hierarchy1"/>
    <dgm:cxn modelId="{3446F0F1-10D2-47AD-A333-4FAABE658298}" type="presParOf" srcId="{58B16DFF-76B1-4101-A3B6-D7C47FB24ED6}" destId="{E55D0F81-5497-4F44-87BA-4053BBA54927}" srcOrd="0" destOrd="0" presId="urn:microsoft.com/office/officeart/2005/8/layout/hierarchy1"/>
    <dgm:cxn modelId="{191A56B3-1D59-46DC-B56A-DAF40EFE43A0}" type="presParOf" srcId="{E55D0F81-5497-4F44-87BA-4053BBA54927}" destId="{940E15A5-E7F9-42D8-9F0C-7C95BE1C528D}" srcOrd="0" destOrd="0" presId="urn:microsoft.com/office/officeart/2005/8/layout/hierarchy1"/>
    <dgm:cxn modelId="{3790B327-9C4F-4EB3-B4D4-FEAB2A0BF6C7}" type="presParOf" srcId="{E55D0F81-5497-4F44-87BA-4053BBA54927}" destId="{9A9D6F9A-544E-4230-AB5C-191F502B3B84}" srcOrd="1" destOrd="0" presId="urn:microsoft.com/office/officeart/2005/8/layout/hierarchy1"/>
    <dgm:cxn modelId="{7CC35A03-0B1F-4CA6-B9CE-8C785DFE1FBC}" type="presParOf" srcId="{58B16DFF-76B1-4101-A3B6-D7C47FB24ED6}" destId="{5E95B983-91D1-4ACA-A172-4E0B3838BC4F}" srcOrd="1" destOrd="0" presId="urn:microsoft.com/office/officeart/2005/8/layout/hierarchy1"/>
    <dgm:cxn modelId="{31690AB9-E829-4CBC-B47B-020376503C75}" type="presParOf" srcId="{5E95B983-91D1-4ACA-A172-4E0B3838BC4F}" destId="{4B7B6505-8A62-4A19-BA86-F52ECDC7DDD1}" srcOrd="0" destOrd="0" presId="urn:microsoft.com/office/officeart/2005/8/layout/hierarchy1"/>
    <dgm:cxn modelId="{02A64E1A-1F36-4E21-B4FE-C7E8F7388663}" type="presParOf" srcId="{5E95B983-91D1-4ACA-A172-4E0B3838BC4F}" destId="{39313C7A-0C8E-41DB-94E3-2F3FF8D1394D}" srcOrd="1" destOrd="0" presId="urn:microsoft.com/office/officeart/2005/8/layout/hierarchy1"/>
    <dgm:cxn modelId="{C8941311-1CFB-4D1B-AE96-7C8227097DBB}" type="presParOf" srcId="{39313C7A-0C8E-41DB-94E3-2F3FF8D1394D}" destId="{CECB3076-0F54-4496-93A7-7116D8951E41}" srcOrd="0" destOrd="0" presId="urn:microsoft.com/office/officeart/2005/8/layout/hierarchy1"/>
    <dgm:cxn modelId="{98E00023-27C1-4F56-A502-F68E1DAC1AB5}" type="presParOf" srcId="{CECB3076-0F54-4496-93A7-7116D8951E41}" destId="{BCDDF28C-D247-4C8F-BE32-DC8F0ED0848C}" srcOrd="0" destOrd="0" presId="urn:microsoft.com/office/officeart/2005/8/layout/hierarchy1"/>
    <dgm:cxn modelId="{F7308474-6AEA-4920-99B2-FB3D1883E72A}" type="presParOf" srcId="{CECB3076-0F54-4496-93A7-7116D8951E41}" destId="{79184AD1-558B-439E-B132-94E6F0FA4A15}" srcOrd="1" destOrd="0" presId="urn:microsoft.com/office/officeart/2005/8/layout/hierarchy1"/>
    <dgm:cxn modelId="{272F440B-A002-4C5B-91AE-EF248864FF55}" type="presParOf" srcId="{39313C7A-0C8E-41DB-94E3-2F3FF8D1394D}" destId="{F56A99C9-7555-467B-958B-808D6B9E0608}" srcOrd="1" destOrd="0" presId="urn:microsoft.com/office/officeart/2005/8/layout/hierarchy1"/>
    <dgm:cxn modelId="{CEBA5A11-0430-43F4-AC00-174E888E7C3A}" type="presParOf" srcId="{F56A99C9-7555-467B-958B-808D6B9E0608}" destId="{BF77BB4C-6A8B-454A-B26C-2B634FDDF703}" srcOrd="0" destOrd="0" presId="urn:microsoft.com/office/officeart/2005/8/layout/hierarchy1"/>
    <dgm:cxn modelId="{0A8A8AFB-7E07-462D-812E-3C28E14535DF}" type="presParOf" srcId="{F56A99C9-7555-467B-958B-808D6B9E0608}" destId="{2B260B93-0519-440E-AE9D-1279ABEE4889}" srcOrd="1" destOrd="0" presId="urn:microsoft.com/office/officeart/2005/8/layout/hierarchy1"/>
    <dgm:cxn modelId="{C65CD4EF-C603-4646-8424-7753AA246043}" type="presParOf" srcId="{2B260B93-0519-440E-AE9D-1279ABEE4889}" destId="{E9871BAA-D3CE-4E03-A287-42CC37FB20D6}" srcOrd="0" destOrd="0" presId="urn:microsoft.com/office/officeart/2005/8/layout/hierarchy1"/>
    <dgm:cxn modelId="{475D42DF-11C3-4956-B177-DBA0D9B917D0}" type="presParOf" srcId="{E9871BAA-D3CE-4E03-A287-42CC37FB20D6}" destId="{9F210484-97BF-4DF5-AE7F-5D753F840ACF}" srcOrd="0" destOrd="0" presId="urn:microsoft.com/office/officeart/2005/8/layout/hierarchy1"/>
    <dgm:cxn modelId="{E85A0E61-B530-4EC7-92AF-96596A142771}" type="presParOf" srcId="{E9871BAA-D3CE-4E03-A287-42CC37FB20D6}" destId="{0BD9C6F2-C135-4D28-81E9-F2C7F89E1918}" srcOrd="1" destOrd="0" presId="urn:microsoft.com/office/officeart/2005/8/layout/hierarchy1"/>
    <dgm:cxn modelId="{F92AA1C9-04C7-446F-88E1-746CC71B2A39}" type="presParOf" srcId="{2B260B93-0519-440E-AE9D-1279ABEE4889}" destId="{7A4C9A6E-CEB6-4309-A862-E071FDFC52F4}" srcOrd="1" destOrd="0" presId="urn:microsoft.com/office/officeart/2005/8/layout/hierarchy1"/>
    <dgm:cxn modelId="{C5D23924-98BA-44DE-BB21-D138557087BF}" type="presParOf" srcId="{F56A99C9-7555-467B-958B-808D6B9E0608}" destId="{A922E926-2F93-420C-B7C6-11054CAA7800}" srcOrd="2" destOrd="0" presId="urn:microsoft.com/office/officeart/2005/8/layout/hierarchy1"/>
    <dgm:cxn modelId="{07DA1C64-A7BE-4446-A061-5E1B22477815}" type="presParOf" srcId="{F56A99C9-7555-467B-958B-808D6B9E0608}" destId="{6300F1AC-FDD9-43AF-964F-D4FF3FA79C13}" srcOrd="3" destOrd="0" presId="urn:microsoft.com/office/officeart/2005/8/layout/hierarchy1"/>
    <dgm:cxn modelId="{92230698-6FCF-47CD-BB58-22805A6D7A40}" type="presParOf" srcId="{6300F1AC-FDD9-43AF-964F-D4FF3FA79C13}" destId="{A1CAF56D-4380-4189-9EC4-800EAAD696A3}" srcOrd="0" destOrd="0" presId="urn:microsoft.com/office/officeart/2005/8/layout/hierarchy1"/>
    <dgm:cxn modelId="{FE72CED8-29F2-4228-A62F-0F3E650BDA4D}" type="presParOf" srcId="{A1CAF56D-4380-4189-9EC4-800EAAD696A3}" destId="{3356700F-0D0E-40FF-8FFC-7455FFA0D7E8}" srcOrd="0" destOrd="0" presId="urn:microsoft.com/office/officeart/2005/8/layout/hierarchy1"/>
    <dgm:cxn modelId="{E95E1C75-D5FA-4250-99E2-507C002AB0B8}" type="presParOf" srcId="{A1CAF56D-4380-4189-9EC4-800EAAD696A3}" destId="{5771ACE5-9787-48DE-8EE9-D20C7096F3D5}" srcOrd="1" destOrd="0" presId="urn:microsoft.com/office/officeart/2005/8/layout/hierarchy1"/>
    <dgm:cxn modelId="{31381030-7072-4F58-BC04-4048382C0C42}" type="presParOf" srcId="{6300F1AC-FDD9-43AF-964F-D4FF3FA79C13}" destId="{2DBAD50F-0002-49F0-9D71-510B10155A6B}" srcOrd="1" destOrd="0" presId="urn:microsoft.com/office/officeart/2005/8/layout/hierarchy1"/>
    <dgm:cxn modelId="{DADD4B31-C5CC-40AE-9CEC-28B68133CA18}" type="presParOf" srcId="{5E95B983-91D1-4ACA-A172-4E0B3838BC4F}" destId="{8731B7C1-38A3-4819-A529-228CA0CD1DFC}" srcOrd="2" destOrd="0" presId="urn:microsoft.com/office/officeart/2005/8/layout/hierarchy1"/>
    <dgm:cxn modelId="{18DB9268-0800-4B64-AA8F-38FA86684DF6}" type="presParOf" srcId="{5E95B983-91D1-4ACA-A172-4E0B3838BC4F}" destId="{BFF19406-8B1C-483F-B9E9-0AACFBD215ED}" srcOrd="3" destOrd="0" presId="urn:microsoft.com/office/officeart/2005/8/layout/hierarchy1"/>
    <dgm:cxn modelId="{BDCA8F0D-AF97-488E-9B23-DF60E8175291}" type="presParOf" srcId="{BFF19406-8B1C-483F-B9E9-0AACFBD215ED}" destId="{CFD00C70-405D-40A7-80F7-515E8DD7C0E1}" srcOrd="0" destOrd="0" presId="urn:microsoft.com/office/officeart/2005/8/layout/hierarchy1"/>
    <dgm:cxn modelId="{A7A93A48-078D-40BE-8DF6-456BEAB31762}" type="presParOf" srcId="{CFD00C70-405D-40A7-80F7-515E8DD7C0E1}" destId="{F00D59E4-442F-49D2-873E-184DA8A3B6A5}" srcOrd="0" destOrd="0" presId="urn:microsoft.com/office/officeart/2005/8/layout/hierarchy1"/>
    <dgm:cxn modelId="{117D6695-F2E7-40E2-8904-3FDB8972ADFA}" type="presParOf" srcId="{CFD00C70-405D-40A7-80F7-515E8DD7C0E1}" destId="{C6F3561A-8A46-4365-827D-1F62287C903A}" srcOrd="1" destOrd="0" presId="urn:microsoft.com/office/officeart/2005/8/layout/hierarchy1"/>
    <dgm:cxn modelId="{2C0EAA4B-A497-411A-9AAB-536EC41D00A6}" type="presParOf" srcId="{BFF19406-8B1C-483F-B9E9-0AACFBD215ED}" destId="{0AB0E17A-5448-446F-8D4F-63EF88DE13A2}" srcOrd="1" destOrd="0" presId="urn:microsoft.com/office/officeart/2005/8/layout/hierarchy1"/>
    <dgm:cxn modelId="{B972B766-5187-4B6C-8C1D-BA58DE5141F3}" type="presParOf" srcId="{0AB0E17A-5448-446F-8D4F-63EF88DE13A2}" destId="{9169B5B1-C174-4A9C-891C-8E196134F687}" srcOrd="0" destOrd="0" presId="urn:microsoft.com/office/officeart/2005/8/layout/hierarchy1"/>
    <dgm:cxn modelId="{E065A0AC-AC31-44DF-AB77-D520F68B0CF9}" type="presParOf" srcId="{0AB0E17A-5448-446F-8D4F-63EF88DE13A2}" destId="{674017D4-99D8-4CF9-BE2D-414855719419}" srcOrd="1" destOrd="0" presId="urn:microsoft.com/office/officeart/2005/8/layout/hierarchy1"/>
    <dgm:cxn modelId="{1448A882-5DEE-4E38-B123-86DAEB460602}" type="presParOf" srcId="{674017D4-99D8-4CF9-BE2D-414855719419}" destId="{E0971EDE-424E-4AA4-ABC2-EF38ADAD2EBC}" srcOrd="0" destOrd="0" presId="urn:microsoft.com/office/officeart/2005/8/layout/hierarchy1"/>
    <dgm:cxn modelId="{B81A8CBD-746E-4C2F-88ED-57D0DEEDCE4A}" type="presParOf" srcId="{E0971EDE-424E-4AA4-ABC2-EF38ADAD2EBC}" destId="{07AF9782-FED3-41FB-9BE4-FC01B91F8108}" srcOrd="0" destOrd="0" presId="urn:microsoft.com/office/officeart/2005/8/layout/hierarchy1"/>
    <dgm:cxn modelId="{E7B076F9-6245-4079-87CB-D590ED5DDF44}" type="presParOf" srcId="{E0971EDE-424E-4AA4-ABC2-EF38ADAD2EBC}" destId="{BD08595A-28B1-4F77-B7FE-A71AF7225AC0}" srcOrd="1" destOrd="0" presId="urn:microsoft.com/office/officeart/2005/8/layout/hierarchy1"/>
    <dgm:cxn modelId="{691A5FFB-96D4-404E-A3F0-5B358080BEF8}" type="presParOf" srcId="{674017D4-99D8-4CF9-BE2D-414855719419}" destId="{D0A3D4DE-DFFA-464B-BB16-D2EA3D0A30BC}" srcOrd="1" destOrd="0" presId="urn:microsoft.com/office/officeart/2005/8/layout/hierarchy1"/>
    <dgm:cxn modelId="{10DBEC5E-8728-4AE6-9158-F2DBB0A858F0}" type="presParOf" srcId="{0AB0E17A-5448-446F-8D4F-63EF88DE13A2}" destId="{9BD9B4F6-CD73-4A85-A847-DD9DE99FAB8D}" srcOrd="2" destOrd="0" presId="urn:microsoft.com/office/officeart/2005/8/layout/hierarchy1"/>
    <dgm:cxn modelId="{184518EC-2BFE-4F90-AF4D-4A206E35CF5B}" type="presParOf" srcId="{0AB0E17A-5448-446F-8D4F-63EF88DE13A2}" destId="{3DA211CF-9AA1-4FBE-AF8E-FDAD58765068}" srcOrd="3" destOrd="0" presId="urn:microsoft.com/office/officeart/2005/8/layout/hierarchy1"/>
    <dgm:cxn modelId="{12AF039D-0712-480C-8031-2D8FDBB63DBE}" type="presParOf" srcId="{3DA211CF-9AA1-4FBE-AF8E-FDAD58765068}" destId="{ECCE002F-5C91-4955-8002-8966CF6F8522}" srcOrd="0" destOrd="0" presId="urn:microsoft.com/office/officeart/2005/8/layout/hierarchy1"/>
    <dgm:cxn modelId="{B5C573E1-9330-448D-8DFF-8BA2A9E10234}" type="presParOf" srcId="{ECCE002F-5C91-4955-8002-8966CF6F8522}" destId="{54ECC005-13E6-462F-968C-D29F1B45A55A}" srcOrd="0" destOrd="0" presId="urn:microsoft.com/office/officeart/2005/8/layout/hierarchy1"/>
    <dgm:cxn modelId="{3BD8EF50-CBDB-4FFF-AAED-AD8A8EEF799C}" type="presParOf" srcId="{ECCE002F-5C91-4955-8002-8966CF6F8522}" destId="{75074660-6472-47C3-882C-70BBC3D1425B}" srcOrd="1" destOrd="0" presId="urn:microsoft.com/office/officeart/2005/8/layout/hierarchy1"/>
    <dgm:cxn modelId="{1A8B6D7B-A868-4247-BF5E-44940FE77719}" type="presParOf" srcId="{3DA211CF-9AA1-4FBE-AF8E-FDAD58765068}" destId="{FA9C21AA-D694-4382-83FD-A962F03BB859}" srcOrd="1" destOrd="0" presId="urn:microsoft.com/office/officeart/2005/8/layout/hierarchy1"/>
    <dgm:cxn modelId="{A2D185E8-B513-4F87-A5E1-E84CD0435474}" type="presParOf" srcId="{5E95B983-91D1-4ACA-A172-4E0B3838BC4F}" destId="{3B277D61-5C1C-4B9D-9EC6-1B26EE635118}" srcOrd="4" destOrd="0" presId="urn:microsoft.com/office/officeart/2005/8/layout/hierarchy1"/>
    <dgm:cxn modelId="{A9D0764B-4FE7-42DB-AB00-E8AF829AFB79}" type="presParOf" srcId="{5E95B983-91D1-4ACA-A172-4E0B3838BC4F}" destId="{7065EB26-ED1F-4C26-BC2F-A507CAFF75E8}" srcOrd="5" destOrd="0" presId="urn:microsoft.com/office/officeart/2005/8/layout/hierarchy1"/>
    <dgm:cxn modelId="{C9F6A55F-FE2B-46E9-B2EA-2521A33FC54B}" type="presParOf" srcId="{7065EB26-ED1F-4C26-BC2F-A507CAFF75E8}" destId="{18BD2BE3-6034-4476-9437-A3ED02D5714E}" srcOrd="0" destOrd="0" presId="urn:microsoft.com/office/officeart/2005/8/layout/hierarchy1"/>
    <dgm:cxn modelId="{AAF6064A-61B1-42B3-8A84-F07CEAFF1C54}" type="presParOf" srcId="{18BD2BE3-6034-4476-9437-A3ED02D5714E}" destId="{7D3F63E1-2C2D-4C79-BE16-1729B54EEA26}" srcOrd="0" destOrd="0" presId="urn:microsoft.com/office/officeart/2005/8/layout/hierarchy1"/>
    <dgm:cxn modelId="{85A94A5D-D288-4474-86E7-1B64E5EC151F}" type="presParOf" srcId="{18BD2BE3-6034-4476-9437-A3ED02D5714E}" destId="{107C3D89-4365-4EA5-A7AF-0E290EA0C6A7}" srcOrd="1" destOrd="0" presId="urn:microsoft.com/office/officeart/2005/8/layout/hierarchy1"/>
    <dgm:cxn modelId="{871607A2-504C-4B2F-AFE7-A9794FF2A4E6}" type="presParOf" srcId="{7065EB26-ED1F-4C26-BC2F-A507CAFF75E8}" destId="{3D0469C2-BB89-4183-9675-8E265F01A3C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169B22-0A92-4FF9-9F90-5FB953321514}" type="doc">
      <dgm:prSet loTypeId="urn:microsoft.com/office/officeart/2005/8/layout/radial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225A789-1BED-455C-A3E5-1BEB85959729}">
      <dgm:prSet phldrT="[Tekst]" custT="1"/>
      <dgm:spPr/>
      <dgm:t>
        <a:bodyPr/>
        <a:lstStyle/>
        <a:p>
          <a:r>
            <a:rPr lang="pl-PL" sz="2000" b="1" dirty="0"/>
            <a:t>Bierni zawodowo </a:t>
          </a:r>
        </a:p>
        <a:p>
          <a:r>
            <a:rPr lang="pl-PL" sz="2000" b="1" dirty="0">
              <a:solidFill>
                <a:schemeClr val="bg1"/>
              </a:solidFill>
            </a:rPr>
            <a:t>3 tys.</a:t>
          </a:r>
        </a:p>
        <a:p>
          <a:r>
            <a:rPr lang="pl-PL" sz="2000" b="1" dirty="0">
              <a:solidFill>
                <a:schemeClr val="bg1"/>
              </a:solidFill>
            </a:rPr>
            <a:t>5,4%</a:t>
          </a:r>
        </a:p>
      </dgm:t>
    </dgm:pt>
    <dgm:pt modelId="{12764831-DD4A-4266-9A36-621C715B5DED}" type="parTrans" cxnId="{D0A9A470-F9C2-4C2B-8887-59D1D6007A21}">
      <dgm:prSet/>
      <dgm:spPr/>
      <dgm:t>
        <a:bodyPr/>
        <a:lstStyle/>
        <a:p>
          <a:endParaRPr lang="pl-PL"/>
        </a:p>
      </dgm:t>
    </dgm:pt>
    <dgm:pt modelId="{7BADD136-5B7C-44CC-928B-66479DCD76D3}" type="sibTrans" cxnId="{D0A9A470-F9C2-4C2B-8887-59D1D6007A21}">
      <dgm:prSet/>
      <dgm:spPr/>
      <dgm:t>
        <a:bodyPr/>
        <a:lstStyle/>
        <a:p>
          <a:endParaRPr lang="pl-PL"/>
        </a:p>
      </dgm:t>
    </dgm:pt>
    <dgm:pt modelId="{E1687171-401C-4DBD-A9D0-96D8C16D6653}">
      <dgm:prSet phldrT="[Tekst]" custT="1"/>
      <dgm:spPr/>
      <dgm:t>
        <a:bodyPr/>
        <a:lstStyle/>
        <a:p>
          <a:r>
            <a:rPr lang="pl-PL" sz="2000" b="1" dirty="0"/>
            <a:t>Bezrobotni </a:t>
          </a:r>
          <a:r>
            <a:rPr lang="pl-PL" sz="2000" b="1" dirty="0">
              <a:solidFill>
                <a:schemeClr val="bg1"/>
              </a:solidFill>
            </a:rPr>
            <a:t>38,6</a:t>
          </a:r>
          <a:r>
            <a:rPr lang="pl-PL" sz="2000" b="1" dirty="0">
              <a:solidFill>
                <a:srgbClr val="FF0000"/>
              </a:solidFill>
            </a:rPr>
            <a:t> </a:t>
          </a:r>
          <a:r>
            <a:rPr lang="pl-PL" sz="2000" b="1" dirty="0"/>
            <a:t>tys.</a:t>
          </a:r>
        </a:p>
        <a:p>
          <a:r>
            <a:rPr lang="pl-PL" sz="2000" b="1" dirty="0">
              <a:solidFill>
                <a:schemeClr val="bg1"/>
              </a:solidFill>
            </a:rPr>
            <a:t>67,8%</a:t>
          </a:r>
        </a:p>
      </dgm:t>
    </dgm:pt>
    <dgm:pt modelId="{20EDBC55-80C3-4834-AA10-A2FAE7D4552C}" type="parTrans" cxnId="{12235440-6EFB-4A7E-B1EA-6263FDB135D5}">
      <dgm:prSet/>
      <dgm:spPr/>
      <dgm:t>
        <a:bodyPr/>
        <a:lstStyle/>
        <a:p>
          <a:endParaRPr lang="pl-PL"/>
        </a:p>
      </dgm:t>
    </dgm:pt>
    <dgm:pt modelId="{19A3467A-E66C-45DC-A8CB-9694BE5A7B53}" type="sibTrans" cxnId="{12235440-6EFB-4A7E-B1EA-6263FDB135D5}">
      <dgm:prSet/>
      <dgm:spPr/>
      <dgm:t>
        <a:bodyPr/>
        <a:lstStyle/>
        <a:p>
          <a:endParaRPr lang="pl-PL"/>
        </a:p>
      </dgm:t>
    </dgm:pt>
    <dgm:pt modelId="{B1A8392E-D7BE-4788-908E-AE151B54AC18}">
      <dgm:prSet phldrT="[Tekst]" custT="1"/>
      <dgm:spPr/>
      <dgm:t>
        <a:bodyPr/>
        <a:lstStyle/>
        <a:p>
          <a:r>
            <a:rPr lang="pl-PL" sz="2000" b="1" dirty="0"/>
            <a:t>Pracujący </a:t>
          </a:r>
          <a:r>
            <a:rPr lang="pl-PL" sz="2000" b="1" dirty="0">
              <a:solidFill>
                <a:schemeClr val="bg1"/>
              </a:solidFill>
            </a:rPr>
            <a:t>15,2 tys. 26,8% </a:t>
          </a:r>
          <a:r>
            <a:rPr lang="pl-PL" sz="2000" b="1" dirty="0"/>
            <a:t>!!! COVID - 19</a:t>
          </a:r>
        </a:p>
      </dgm:t>
    </dgm:pt>
    <dgm:pt modelId="{528DF285-2B7D-42B0-882C-5479247294D9}" type="parTrans" cxnId="{F6C2305E-F6C6-4699-BCEF-AB11D261249F}">
      <dgm:prSet/>
      <dgm:spPr/>
      <dgm:t>
        <a:bodyPr/>
        <a:lstStyle/>
        <a:p>
          <a:endParaRPr lang="pl-PL"/>
        </a:p>
      </dgm:t>
    </dgm:pt>
    <dgm:pt modelId="{FF3DA69E-F6B0-4C5F-9B9B-AC2AE11A170D}" type="sibTrans" cxnId="{F6C2305E-F6C6-4699-BCEF-AB11D261249F}">
      <dgm:prSet/>
      <dgm:spPr/>
      <dgm:t>
        <a:bodyPr/>
        <a:lstStyle/>
        <a:p>
          <a:endParaRPr lang="pl-PL"/>
        </a:p>
      </dgm:t>
    </dgm:pt>
    <dgm:pt modelId="{C0A44BBE-D14F-42EE-9F1D-4258F727DB97}" type="pres">
      <dgm:prSet presAssocID="{9E169B22-0A92-4FF9-9F90-5FB95332151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6DC20E4-9377-4B5E-8BAF-BECF99D0BA82}" type="pres">
      <dgm:prSet presAssocID="{9E169B22-0A92-4FF9-9F90-5FB953321514}" presName="cycle" presStyleCnt="0"/>
      <dgm:spPr/>
    </dgm:pt>
    <dgm:pt modelId="{CAA71E4B-A318-482D-91FC-7946E31D6B32}" type="pres">
      <dgm:prSet presAssocID="{9E169B22-0A92-4FF9-9F90-5FB953321514}" presName="centerShape" presStyleCnt="0"/>
      <dgm:spPr/>
    </dgm:pt>
    <dgm:pt modelId="{FA8342BD-59FC-400A-99ED-A738464D648C}" type="pres">
      <dgm:prSet presAssocID="{9E169B22-0A92-4FF9-9F90-5FB953321514}" presName="connSite" presStyleLbl="node1" presStyleIdx="0" presStyleCnt="4"/>
      <dgm:spPr/>
    </dgm:pt>
    <dgm:pt modelId="{FF2B0D26-C2F6-40A8-ABBF-CC8ACE3D2BEE}" type="pres">
      <dgm:prSet presAssocID="{9E169B22-0A92-4FF9-9F90-5FB953321514}" presName="visible" presStyleLbl="node1" presStyleIdx="0" presStyleCnt="4" custScaleX="104871" custScaleY="109521" custLinFactNeighborX="-15782" custLinFactNeighborY="6688"/>
      <dgm:spPr/>
    </dgm:pt>
    <dgm:pt modelId="{BF651A1D-A12E-4344-8CB2-1907A7900147}" type="pres">
      <dgm:prSet presAssocID="{20EDBC55-80C3-4834-AA10-A2FAE7D4552C}" presName="Name25" presStyleLbl="parChTrans1D1" presStyleIdx="0" presStyleCnt="3"/>
      <dgm:spPr/>
      <dgm:t>
        <a:bodyPr/>
        <a:lstStyle/>
        <a:p>
          <a:endParaRPr lang="pl-PL"/>
        </a:p>
      </dgm:t>
    </dgm:pt>
    <dgm:pt modelId="{940FDEB5-27CF-4AD6-AF56-CCC992593884}" type="pres">
      <dgm:prSet presAssocID="{E1687171-401C-4DBD-A9D0-96D8C16D6653}" presName="node" presStyleCnt="0"/>
      <dgm:spPr/>
    </dgm:pt>
    <dgm:pt modelId="{251A4F70-3D2A-4C8D-9CE4-F905E5DBE592}" type="pres">
      <dgm:prSet presAssocID="{E1687171-401C-4DBD-A9D0-96D8C16D6653}" presName="parentNode" presStyleLbl="node1" presStyleIdx="1" presStyleCnt="4" custScaleX="146427" custScaleY="141119" custLinFactNeighborX="25907" custLinFactNeighborY="5846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3A09752-633A-4F8C-8151-01768A752C01}" type="pres">
      <dgm:prSet presAssocID="{E1687171-401C-4DBD-A9D0-96D8C16D6653}" presName="childNode" presStyleLbl="revTx" presStyleIdx="0" presStyleCnt="0">
        <dgm:presLayoutVars>
          <dgm:bulletEnabled val="1"/>
        </dgm:presLayoutVars>
      </dgm:prSet>
      <dgm:spPr/>
    </dgm:pt>
    <dgm:pt modelId="{008D0ABF-AE16-453F-ADDA-B267BBBA912B}" type="pres">
      <dgm:prSet presAssocID="{12764831-DD4A-4266-9A36-621C715B5DED}" presName="Name25" presStyleLbl="parChTrans1D1" presStyleIdx="1" presStyleCnt="3"/>
      <dgm:spPr/>
      <dgm:t>
        <a:bodyPr/>
        <a:lstStyle/>
        <a:p>
          <a:endParaRPr lang="pl-PL"/>
        </a:p>
      </dgm:t>
    </dgm:pt>
    <dgm:pt modelId="{FE71FA23-7916-4BD8-A53B-4A57714C93E2}" type="pres">
      <dgm:prSet presAssocID="{F225A789-1BED-455C-A3E5-1BEB85959729}" presName="node" presStyleCnt="0"/>
      <dgm:spPr/>
    </dgm:pt>
    <dgm:pt modelId="{9051D780-39D7-4D62-8F22-53A82DBB2FF4}" type="pres">
      <dgm:prSet presAssocID="{F225A789-1BED-455C-A3E5-1BEB85959729}" presName="parentNode" presStyleLbl="node1" presStyleIdx="2" presStyleCnt="4" custScaleX="123233" custScaleY="107932" custLinFactY="24958" custLinFactNeighborX="-63323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D8A87F-E113-4DA0-BBA6-51DA2E01179E}" type="pres">
      <dgm:prSet presAssocID="{F225A789-1BED-455C-A3E5-1BEB85959729}" presName="childNode" presStyleLbl="revTx" presStyleIdx="0" presStyleCnt="0">
        <dgm:presLayoutVars>
          <dgm:bulletEnabled val="1"/>
        </dgm:presLayoutVars>
      </dgm:prSet>
      <dgm:spPr/>
    </dgm:pt>
    <dgm:pt modelId="{81DF4F74-EC31-4194-95BC-B4527D5E0B36}" type="pres">
      <dgm:prSet presAssocID="{528DF285-2B7D-42B0-882C-5479247294D9}" presName="Name25" presStyleLbl="parChTrans1D1" presStyleIdx="2" presStyleCnt="3"/>
      <dgm:spPr/>
      <dgm:t>
        <a:bodyPr/>
        <a:lstStyle/>
        <a:p>
          <a:endParaRPr lang="pl-PL"/>
        </a:p>
      </dgm:t>
    </dgm:pt>
    <dgm:pt modelId="{C8B4DC3F-10A1-4AD7-9F19-D6E5ECCC2BAF}" type="pres">
      <dgm:prSet presAssocID="{B1A8392E-D7BE-4788-908E-AE151B54AC18}" presName="node" presStyleCnt="0"/>
      <dgm:spPr/>
    </dgm:pt>
    <dgm:pt modelId="{C8CF6807-D360-4DEF-9A9D-41C0CFA01C1E}" type="pres">
      <dgm:prSet presAssocID="{B1A8392E-D7BE-4788-908E-AE151B54AC18}" presName="parentNode" presStyleLbl="node1" presStyleIdx="3" presStyleCnt="4" custScaleX="149207" custScaleY="141808" custLinFactX="71395" custLinFactNeighborX="100000" custLinFactNeighborY="-33057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3F933B8-4008-4B43-BB44-0ECDC753C738}" type="pres">
      <dgm:prSet presAssocID="{B1A8392E-D7BE-4788-908E-AE151B54AC1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0A9A470-F9C2-4C2B-8887-59D1D6007A21}" srcId="{9E169B22-0A92-4FF9-9F90-5FB953321514}" destId="{F225A789-1BED-455C-A3E5-1BEB85959729}" srcOrd="1" destOrd="0" parTransId="{12764831-DD4A-4266-9A36-621C715B5DED}" sibTransId="{7BADD136-5B7C-44CC-928B-66479DCD76D3}"/>
    <dgm:cxn modelId="{06A98571-ADE3-4A98-8D63-E0EA44BA121A}" type="presOf" srcId="{E1687171-401C-4DBD-A9D0-96D8C16D6653}" destId="{251A4F70-3D2A-4C8D-9CE4-F905E5DBE592}" srcOrd="0" destOrd="0" presId="urn:microsoft.com/office/officeart/2005/8/layout/radial2"/>
    <dgm:cxn modelId="{F0C3EFCA-0748-4194-8AE4-EC4D5C6DB29C}" type="presOf" srcId="{9E169B22-0A92-4FF9-9F90-5FB953321514}" destId="{C0A44BBE-D14F-42EE-9F1D-4258F727DB97}" srcOrd="0" destOrd="0" presId="urn:microsoft.com/office/officeart/2005/8/layout/radial2"/>
    <dgm:cxn modelId="{3D120806-01D7-49D8-BCD3-ED8D71CF6620}" type="presOf" srcId="{12764831-DD4A-4266-9A36-621C715B5DED}" destId="{008D0ABF-AE16-453F-ADDA-B267BBBA912B}" srcOrd="0" destOrd="0" presId="urn:microsoft.com/office/officeart/2005/8/layout/radial2"/>
    <dgm:cxn modelId="{17B05D68-5A00-4033-98AA-5B853958430A}" type="presOf" srcId="{F225A789-1BED-455C-A3E5-1BEB85959729}" destId="{9051D780-39D7-4D62-8F22-53A82DBB2FF4}" srcOrd="0" destOrd="0" presId="urn:microsoft.com/office/officeart/2005/8/layout/radial2"/>
    <dgm:cxn modelId="{F6C2305E-F6C6-4699-BCEF-AB11D261249F}" srcId="{9E169B22-0A92-4FF9-9F90-5FB953321514}" destId="{B1A8392E-D7BE-4788-908E-AE151B54AC18}" srcOrd="2" destOrd="0" parTransId="{528DF285-2B7D-42B0-882C-5479247294D9}" sibTransId="{FF3DA69E-F6B0-4C5F-9B9B-AC2AE11A170D}"/>
    <dgm:cxn modelId="{12235440-6EFB-4A7E-B1EA-6263FDB135D5}" srcId="{9E169B22-0A92-4FF9-9F90-5FB953321514}" destId="{E1687171-401C-4DBD-A9D0-96D8C16D6653}" srcOrd="0" destOrd="0" parTransId="{20EDBC55-80C3-4834-AA10-A2FAE7D4552C}" sibTransId="{19A3467A-E66C-45DC-A8CB-9694BE5A7B53}"/>
    <dgm:cxn modelId="{DF582BD3-44A5-4216-A472-37FDFAB520F1}" type="presOf" srcId="{528DF285-2B7D-42B0-882C-5479247294D9}" destId="{81DF4F74-EC31-4194-95BC-B4527D5E0B36}" srcOrd="0" destOrd="0" presId="urn:microsoft.com/office/officeart/2005/8/layout/radial2"/>
    <dgm:cxn modelId="{2C0332AE-F33E-4A9A-A3D6-673724283B27}" type="presOf" srcId="{20EDBC55-80C3-4834-AA10-A2FAE7D4552C}" destId="{BF651A1D-A12E-4344-8CB2-1907A7900147}" srcOrd="0" destOrd="0" presId="urn:microsoft.com/office/officeart/2005/8/layout/radial2"/>
    <dgm:cxn modelId="{621E47CB-DBB6-44F9-A373-24639583C276}" type="presOf" srcId="{B1A8392E-D7BE-4788-908E-AE151B54AC18}" destId="{C8CF6807-D360-4DEF-9A9D-41C0CFA01C1E}" srcOrd="0" destOrd="0" presId="urn:microsoft.com/office/officeart/2005/8/layout/radial2"/>
    <dgm:cxn modelId="{CC915263-EC50-4610-84EF-B429A954B4F4}" type="presParOf" srcId="{C0A44BBE-D14F-42EE-9F1D-4258F727DB97}" destId="{96DC20E4-9377-4B5E-8BAF-BECF99D0BA82}" srcOrd="0" destOrd="0" presId="urn:microsoft.com/office/officeart/2005/8/layout/radial2"/>
    <dgm:cxn modelId="{71B7DCF4-F8CE-46CA-A467-E766AB24F922}" type="presParOf" srcId="{96DC20E4-9377-4B5E-8BAF-BECF99D0BA82}" destId="{CAA71E4B-A318-482D-91FC-7946E31D6B32}" srcOrd="0" destOrd="0" presId="urn:microsoft.com/office/officeart/2005/8/layout/radial2"/>
    <dgm:cxn modelId="{40A8973C-41D5-4579-A649-01A6C12E493C}" type="presParOf" srcId="{CAA71E4B-A318-482D-91FC-7946E31D6B32}" destId="{FA8342BD-59FC-400A-99ED-A738464D648C}" srcOrd="0" destOrd="0" presId="urn:microsoft.com/office/officeart/2005/8/layout/radial2"/>
    <dgm:cxn modelId="{74B8B590-4B4C-4A17-875D-7A997617E299}" type="presParOf" srcId="{CAA71E4B-A318-482D-91FC-7946E31D6B32}" destId="{FF2B0D26-C2F6-40A8-ABBF-CC8ACE3D2BEE}" srcOrd="1" destOrd="0" presId="urn:microsoft.com/office/officeart/2005/8/layout/radial2"/>
    <dgm:cxn modelId="{DF679C68-5ABC-49BB-A988-3C416B35419D}" type="presParOf" srcId="{96DC20E4-9377-4B5E-8BAF-BECF99D0BA82}" destId="{BF651A1D-A12E-4344-8CB2-1907A7900147}" srcOrd="1" destOrd="0" presId="urn:microsoft.com/office/officeart/2005/8/layout/radial2"/>
    <dgm:cxn modelId="{F58231D1-123B-45D4-80E7-2E5167A86465}" type="presParOf" srcId="{96DC20E4-9377-4B5E-8BAF-BECF99D0BA82}" destId="{940FDEB5-27CF-4AD6-AF56-CCC992593884}" srcOrd="2" destOrd="0" presId="urn:microsoft.com/office/officeart/2005/8/layout/radial2"/>
    <dgm:cxn modelId="{E66B0AA5-261F-474F-8F42-A5DA86098DEA}" type="presParOf" srcId="{940FDEB5-27CF-4AD6-AF56-CCC992593884}" destId="{251A4F70-3D2A-4C8D-9CE4-F905E5DBE592}" srcOrd="0" destOrd="0" presId="urn:microsoft.com/office/officeart/2005/8/layout/radial2"/>
    <dgm:cxn modelId="{60B51E36-1F9F-4A94-B405-8806DE398388}" type="presParOf" srcId="{940FDEB5-27CF-4AD6-AF56-CCC992593884}" destId="{43A09752-633A-4F8C-8151-01768A752C01}" srcOrd="1" destOrd="0" presId="urn:microsoft.com/office/officeart/2005/8/layout/radial2"/>
    <dgm:cxn modelId="{B137D579-625A-4728-A67D-32881F6EA8D8}" type="presParOf" srcId="{96DC20E4-9377-4B5E-8BAF-BECF99D0BA82}" destId="{008D0ABF-AE16-453F-ADDA-B267BBBA912B}" srcOrd="3" destOrd="0" presId="urn:microsoft.com/office/officeart/2005/8/layout/radial2"/>
    <dgm:cxn modelId="{B5E40FB2-F3AA-4432-A78A-9A768ED1B0B5}" type="presParOf" srcId="{96DC20E4-9377-4B5E-8BAF-BECF99D0BA82}" destId="{FE71FA23-7916-4BD8-A53B-4A57714C93E2}" srcOrd="4" destOrd="0" presId="urn:microsoft.com/office/officeart/2005/8/layout/radial2"/>
    <dgm:cxn modelId="{B272C9FA-6D67-49EE-8955-3B212F85CFC8}" type="presParOf" srcId="{FE71FA23-7916-4BD8-A53B-4A57714C93E2}" destId="{9051D780-39D7-4D62-8F22-53A82DBB2FF4}" srcOrd="0" destOrd="0" presId="urn:microsoft.com/office/officeart/2005/8/layout/radial2"/>
    <dgm:cxn modelId="{C15E8C92-BFD3-42EB-802F-398304AE1916}" type="presParOf" srcId="{FE71FA23-7916-4BD8-A53B-4A57714C93E2}" destId="{79D8A87F-E113-4DA0-BBA6-51DA2E01179E}" srcOrd="1" destOrd="0" presId="urn:microsoft.com/office/officeart/2005/8/layout/radial2"/>
    <dgm:cxn modelId="{20CD0BE5-B604-421E-931E-586DC3418A37}" type="presParOf" srcId="{96DC20E4-9377-4B5E-8BAF-BECF99D0BA82}" destId="{81DF4F74-EC31-4194-95BC-B4527D5E0B36}" srcOrd="5" destOrd="0" presId="urn:microsoft.com/office/officeart/2005/8/layout/radial2"/>
    <dgm:cxn modelId="{D1879627-C744-44C8-8ABC-5184059599F8}" type="presParOf" srcId="{96DC20E4-9377-4B5E-8BAF-BECF99D0BA82}" destId="{C8B4DC3F-10A1-4AD7-9F19-D6E5ECCC2BAF}" srcOrd="6" destOrd="0" presId="urn:microsoft.com/office/officeart/2005/8/layout/radial2"/>
    <dgm:cxn modelId="{F6205CA1-B4A8-4365-B6AA-94CDA323BFA9}" type="presParOf" srcId="{C8B4DC3F-10A1-4AD7-9F19-D6E5ECCC2BAF}" destId="{C8CF6807-D360-4DEF-9A9D-41C0CFA01C1E}" srcOrd="0" destOrd="0" presId="urn:microsoft.com/office/officeart/2005/8/layout/radial2"/>
    <dgm:cxn modelId="{640EDDBD-206D-4AE3-A6A4-A6AB49872A92}" type="presParOf" srcId="{C8B4DC3F-10A1-4AD7-9F19-D6E5ECCC2BAF}" destId="{73F933B8-4008-4B43-BB44-0ECDC753C73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ECFECA-BBA4-4C50-801D-79C9B10C8E0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E522676-73A4-4323-9D34-40EFA8245DB0}">
      <dgm:prSet phldrT="[Teks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1600" b="1" dirty="0">
              <a:solidFill>
                <a:schemeClr val="tx1"/>
              </a:solidFill>
            </a:rPr>
            <a:t>Długotrwale bezrobotni </a:t>
          </a:r>
        </a:p>
        <a:p>
          <a:r>
            <a:rPr lang="pl-PL" sz="1600" b="1" dirty="0">
              <a:solidFill>
                <a:schemeClr val="tx1"/>
              </a:solidFill>
            </a:rPr>
            <a:t>13,4 tys. ogółem</a:t>
          </a:r>
        </a:p>
        <a:p>
          <a:r>
            <a:rPr lang="pl-PL" sz="1600" b="1" dirty="0">
              <a:solidFill>
                <a:schemeClr val="tx1"/>
              </a:solidFill>
            </a:rPr>
            <a:t>12,6 tys. w 1.1          751 osób w 1.2</a:t>
          </a:r>
        </a:p>
      </dgm:t>
    </dgm:pt>
    <dgm:pt modelId="{F5596414-D400-49F3-95AC-1C6D6BC54974}" type="parTrans" cxnId="{9DBC9AD0-646C-4C20-90B9-D0538F8418C8}">
      <dgm:prSet/>
      <dgm:spPr/>
      <dgm:t>
        <a:bodyPr/>
        <a:lstStyle/>
        <a:p>
          <a:endParaRPr lang="pl-PL"/>
        </a:p>
      </dgm:t>
    </dgm:pt>
    <dgm:pt modelId="{3F20D731-E78C-443F-85C2-B1B84C33850A}" type="sibTrans" cxnId="{9DBC9AD0-646C-4C20-90B9-D0538F8418C8}">
      <dgm:prSet/>
      <dgm:spPr/>
      <dgm:t>
        <a:bodyPr/>
        <a:lstStyle/>
        <a:p>
          <a:endParaRPr lang="pl-PL"/>
        </a:p>
      </dgm:t>
    </dgm:pt>
    <dgm:pt modelId="{1309226D-860B-4BEE-993F-2656844BCE52}">
      <dgm:prSet phldrT="[Teks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1600" b="1" dirty="0">
              <a:solidFill>
                <a:schemeClr val="tx1"/>
              </a:solidFill>
            </a:rPr>
            <a:t>Z niepełnosprawnościami </a:t>
          </a:r>
        </a:p>
        <a:p>
          <a:r>
            <a:rPr lang="pl-PL" sz="1600" b="1" dirty="0">
              <a:solidFill>
                <a:schemeClr val="tx1"/>
              </a:solidFill>
            </a:rPr>
            <a:t>1,6 tys.  ogółem</a:t>
          </a:r>
        </a:p>
        <a:p>
          <a:r>
            <a:rPr lang="pl-PL" sz="1600" b="1" dirty="0">
              <a:solidFill>
                <a:schemeClr val="tx1"/>
              </a:solidFill>
            </a:rPr>
            <a:t>914 osób w 1.1           693 osoby w 1.2</a:t>
          </a:r>
        </a:p>
      </dgm:t>
    </dgm:pt>
    <dgm:pt modelId="{0C4602C8-3E96-4DEE-8ECB-344468D0F83B}" type="parTrans" cxnId="{22D71C86-9D62-420B-93D4-0AD7C654C8AC}">
      <dgm:prSet/>
      <dgm:spPr/>
      <dgm:t>
        <a:bodyPr/>
        <a:lstStyle/>
        <a:p>
          <a:endParaRPr lang="pl-PL"/>
        </a:p>
      </dgm:t>
    </dgm:pt>
    <dgm:pt modelId="{6657CAC4-FF51-4905-8877-44565662BA33}" type="sibTrans" cxnId="{22D71C86-9D62-420B-93D4-0AD7C654C8AC}">
      <dgm:prSet/>
      <dgm:spPr/>
      <dgm:t>
        <a:bodyPr/>
        <a:lstStyle/>
        <a:p>
          <a:endParaRPr lang="pl-PL"/>
        </a:p>
      </dgm:t>
    </dgm:pt>
    <dgm:pt modelId="{5281B880-C14F-4FF0-9FBF-0FF00C661478}">
      <dgm:prSet phldrT="[Teks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1600" b="1" dirty="0">
              <a:solidFill>
                <a:schemeClr val="tx1"/>
              </a:solidFill>
            </a:rPr>
            <a:t>Z obszarów wiejskich           </a:t>
          </a:r>
        </a:p>
        <a:p>
          <a:r>
            <a:rPr lang="pl-PL" sz="1600" b="1" dirty="0">
              <a:solidFill>
                <a:schemeClr val="tx1"/>
              </a:solidFill>
            </a:rPr>
            <a:t>26,1 tys. ogółem</a:t>
          </a:r>
        </a:p>
        <a:p>
          <a:r>
            <a:rPr lang="pl-PL" sz="1600" b="1" dirty="0">
              <a:solidFill>
                <a:schemeClr val="tx1"/>
              </a:solidFill>
            </a:rPr>
            <a:t>23,6 tys. w 1.1         2,5 tys. w 1.2</a:t>
          </a:r>
          <a:endParaRPr lang="pl-PL" sz="1100" b="1" dirty="0">
            <a:solidFill>
              <a:schemeClr val="tx1"/>
            </a:solidFill>
          </a:endParaRPr>
        </a:p>
      </dgm:t>
    </dgm:pt>
    <dgm:pt modelId="{6FDE339E-F281-45B7-9E72-019A182BB06F}" type="parTrans" cxnId="{3A7BF642-1073-4C1F-B88C-D505A6D0B76D}">
      <dgm:prSet/>
      <dgm:spPr/>
      <dgm:t>
        <a:bodyPr/>
        <a:lstStyle/>
        <a:p>
          <a:endParaRPr lang="pl-PL"/>
        </a:p>
      </dgm:t>
    </dgm:pt>
    <dgm:pt modelId="{8DD895C6-0AC1-427E-A633-777B3402CF81}" type="sibTrans" cxnId="{3A7BF642-1073-4C1F-B88C-D505A6D0B76D}">
      <dgm:prSet/>
      <dgm:spPr/>
      <dgm:t>
        <a:bodyPr/>
        <a:lstStyle/>
        <a:p>
          <a:endParaRPr lang="pl-PL"/>
        </a:p>
      </dgm:t>
    </dgm:pt>
    <dgm:pt modelId="{CBF3499E-ACD9-4B5A-A927-62DCBB2E9347}">
      <dgm:prSet phldrT="[Teks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l-PL" sz="1600" b="1" dirty="0">
            <a:solidFill>
              <a:schemeClr val="tx1"/>
            </a:solidFill>
          </a:endParaRPr>
        </a:p>
        <a:p>
          <a:endParaRPr lang="pl-PL" sz="1600" b="1" dirty="0">
            <a:solidFill>
              <a:schemeClr val="tx1"/>
            </a:solidFill>
          </a:endParaRPr>
        </a:p>
        <a:p>
          <a:r>
            <a:rPr lang="pl-PL" sz="1600" b="1" dirty="0">
              <a:solidFill>
                <a:schemeClr val="tx1"/>
              </a:solidFill>
            </a:rPr>
            <a:t>Niskie kwalifikacje </a:t>
          </a:r>
        </a:p>
        <a:p>
          <a:r>
            <a:rPr lang="pl-PL" sz="1600" b="1" dirty="0">
              <a:solidFill>
                <a:schemeClr val="tx1"/>
              </a:solidFill>
            </a:rPr>
            <a:t>39,2 tys. Ogółem</a:t>
          </a:r>
        </a:p>
        <a:p>
          <a:r>
            <a:rPr lang="pl-PL" sz="1600" b="1" dirty="0">
              <a:solidFill>
                <a:schemeClr val="tx1"/>
              </a:solidFill>
            </a:rPr>
            <a:t>35,3 tys. w 1.1        3,9 tys. w 1.2</a:t>
          </a:r>
        </a:p>
        <a:p>
          <a:endParaRPr lang="pl-PL" sz="1600" b="1" dirty="0">
            <a:solidFill>
              <a:schemeClr val="tx1"/>
            </a:solidFill>
          </a:endParaRPr>
        </a:p>
        <a:p>
          <a:endParaRPr lang="pl-PL" sz="1100" b="1" dirty="0">
            <a:solidFill>
              <a:schemeClr val="tx1"/>
            </a:solidFill>
          </a:endParaRPr>
        </a:p>
      </dgm:t>
    </dgm:pt>
    <dgm:pt modelId="{060888BD-A60E-4E4A-A251-33DC268F403B}" type="parTrans" cxnId="{B5042A07-A894-439C-AB4C-854A90911E2E}">
      <dgm:prSet/>
      <dgm:spPr/>
      <dgm:t>
        <a:bodyPr/>
        <a:lstStyle/>
        <a:p>
          <a:endParaRPr lang="pl-PL"/>
        </a:p>
      </dgm:t>
    </dgm:pt>
    <dgm:pt modelId="{7589CDF8-B240-4A6B-A5FC-202A0B7A7329}" type="sibTrans" cxnId="{B5042A07-A894-439C-AB4C-854A90911E2E}">
      <dgm:prSet/>
      <dgm:spPr/>
      <dgm:t>
        <a:bodyPr/>
        <a:lstStyle/>
        <a:p>
          <a:endParaRPr lang="pl-PL"/>
        </a:p>
      </dgm:t>
    </dgm:pt>
    <dgm:pt modelId="{63FEECF3-57C8-4E21-A0F4-4DB7F331DBB2}" type="pres">
      <dgm:prSet presAssocID="{79ECFECA-BBA4-4C50-801D-79C9B10C8E0B}" presName="linearFlow" presStyleCnt="0">
        <dgm:presLayoutVars>
          <dgm:dir/>
          <dgm:resizeHandles val="exact"/>
        </dgm:presLayoutVars>
      </dgm:prSet>
      <dgm:spPr/>
    </dgm:pt>
    <dgm:pt modelId="{8BBA3935-AA29-4AF6-B2DA-77EC2F7DEE10}" type="pres">
      <dgm:prSet presAssocID="{DE522676-73A4-4323-9D34-40EFA8245DB0}" presName="composite" presStyleCnt="0"/>
      <dgm:spPr/>
    </dgm:pt>
    <dgm:pt modelId="{850BEF0C-76B1-452D-AB36-C3E86F1B19CA}" type="pres">
      <dgm:prSet presAssocID="{DE522676-73A4-4323-9D34-40EFA8245DB0}" presName="imgShp" presStyleLbl="fgImgPlace1" presStyleIdx="0" presStyleCnt="4"/>
      <dgm:spPr/>
    </dgm:pt>
    <dgm:pt modelId="{DE96C214-7371-4BD3-9544-B385FB8006D1}" type="pres">
      <dgm:prSet presAssocID="{DE522676-73A4-4323-9D34-40EFA8245DB0}" presName="txShp" presStyleLbl="node1" presStyleIdx="0" presStyleCnt="4" custLinFactNeighborX="2075" custLinFactNeighborY="83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E68C7A3-DAC9-44D1-A16E-73B515D2B31A}" type="pres">
      <dgm:prSet presAssocID="{3F20D731-E78C-443F-85C2-B1B84C33850A}" presName="spacing" presStyleCnt="0"/>
      <dgm:spPr/>
    </dgm:pt>
    <dgm:pt modelId="{76720AAD-EA74-4FA3-B4C3-A92096BAD4F9}" type="pres">
      <dgm:prSet presAssocID="{1309226D-860B-4BEE-993F-2656844BCE52}" presName="composite" presStyleCnt="0"/>
      <dgm:spPr/>
    </dgm:pt>
    <dgm:pt modelId="{7FD71339-7404-443D-B15C-C6DF322817DC}" type="pres">
      <dgm:prSet presAssocID="{1309226D-860B-4BEE-993F-2656844BCE52}" presName="imgShp" presStyleLbl="fgImgPlace1" presStyleIdx="1" presStyleCnt="4"/>
      <dgm:spPr/>
    </dgm:pt>
    <dgm:pt modelId="{CBC8D0D0-683B-484A-A786-A073DD99A0A4}" type="pres">
      <dgm:prSet presAssocID="{1309226D-860B-4BEE-993F-2656844BCE5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CE4A68D-55FA-4F83-9A97-69F947E554D9}" type="pres">
      <dgm:prSet presAssocID="{6657CAC4-FF51-4905-8877-44565662BA33}" presName="spacing" presStyleCnt="0"/>
      <dgm:spPr/>
    </dgm:pt>
    <dgm:pt modelId="{15901464-33DE-42C8-B718-0C4B3CFF14A5}" type="pres">
      <dgm:prSet presAssocID="{5281B880-C14F-4FF0-9FBF-0FF00C661478}" presName="composite" presStyleCnt="0"/>
      <dgm:spPr/>
    </dgm:pt>
    <dgm:pt modelId="{CAFCF0E0-4328-49BD-9777-8A780930DC71}" type="pres">
      <dgm:prSet presAssocID="{5281B880-C14F-4FF0-9FBF-0FF00C661478}" presName="imgShp" presStyleLbl="fgImgPlace1" presStyleIdx="2" presStyleCnt="4"/>
      <dgm:spPr/>
    </dgm:pt>
    <dgm:pt modelId="{2686AB39-70BA-4580-9015-20488C28D9DF}" type="pres">
      <dgm:prSet presAssocID="{5281B880-C14F-4FF0-9FBF-0FF00C66147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8917775-E588-48DD-A723-3F23E7EC8D70}" type="pres">
      <dgm:prSet presAssocID="{8DD895C6-0AC1-427E-A633-777B3402CF81}" presName="spacing" presStyleCnt="0"/>
      <dgm:spPr/>
    </dgm:pt>
    <dgm:pt modelId="{6618DD76-D8A3-43C1-99BC-C5354716918E}" type="pres">
      <dgm:prSet presAssocID="{CBF3499E-ACD9-4B5A-A927-62DCBB2E9347}" presName="composite" presStyleCnt="0"/>
      <dgm:spPr/>
    </dgm:pt>
    <dgm:pt modelId="{6688CCD7-261C-456D-83F6-DE0FF268F8BF}" type="pres">
      <dgm:prSet presAssocID="{CBF3499E-ACD9-4B5A-A927-62DCBB2E9347}" presName="imgShp" presStyleLbl="fgImgPlace1" presStyleIdx="3" presStyleCnt="4"/>
      <dgm:spPr>
        <a:solidFill>
          <a:schemeClr val="accent1">
            <a:lumMod val="40000"/>
            <a:lumOff val="60000"/>
          </a:schemeClr>
        </a:solidFill>
      </dgm:spPr>
    </dgm:pt>
    <dgm:pt modelId="{FEE725BD-3A27-4755-B900-E778442B455A}" type="pres">
      <dgm:prSet presAssocID="{CBF3499E-ACD9-4B5A-A927-62DCBB2E9347}" presName="txShp" presStyleLbl="node1" presStyleIdx="3" presStyleCnt="4" custLinFactNeighborX="2953" custLinFactNeighborY="4077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DD623E2-0F32-4729-9D75-8EC7BCFD0A0F}" type="presOf" srcId="{1309226D-860B-4BEE-993F-2656844BCE52}" destId="{CBC8D0D0-683B-484A-A786-A073DD99A0A4}" srcOrd="0" destOrd="0" presId="urn:microsoft.com/office/officeart/2005/8/layout/vList3"/>
    <dgm:cxn modelId="{14A58B29-E4B9-47C1-96BA-1D3B86FF724A}" type="presOf" srcId="{DE522676-73A4-4323-9D34-40EFA8245DB0}" destId="{DE96C214-7371-4BD3-9544-B385FB8006D1}" srcOrd="0" destOrd="0" presId="urn:microsoft.com/office/officeart/2005/8/layout/vList3"/>
    <dgm:cxn modelId="{22D71C86-9D62-420B-93D4-0AD7C654C8AC}" srcId="{79ECFECA-BBA4-4C50-801D-79C9B10C8E0B}" destId="{1309226D-860B-4BEE-993F-2656844BCE52}" srcOrd="1" destOrd="0" parTransId="{0C4602C8-3E96-4DEE-8ECB-344468D0F83B}" sibTransId="{6657CAC4-FF51-4905-8877-44565662BA33}"/>
    <dgm:cxn modelId="{E3549B8B-79C7-4FFF-A5A4-7BA99D3657A3}" type="presOf" srcId="{5281B880-C14F-4FF0-9FBF-0FF00C661478}" destId="{2686AB39-70BA-4580-9015-20488C28D9DF}" srcOrd="0" destOrd="0" presId="urn:microsoft.com/office/officeart/2005/8/layout/vList3"/>
    <dgm:cxn modelId="{3A7BF642-1073-4C1F-B88C-D505A6D0B76D}" srcId="{79ECFECA-BBA4-4C50-801D-79C9B10C8E0B}" destId="{5281B880-C14F-4FF0-9FBF-0FF00C661478}" srcOrd="2" destOrd="0" parTransId="{6FDE339E-F281-45B7-9E72-019A182BB06F}" sibTransId="{8DD895C6-0AC1-427E-A633-777B3402CF81}"/>
    <dgm:cxn modelId="{5FB6E8B9-1222-4817-9067-481140C1A2C4}" type="presOf" srcId="{79ECFECA-BBA4-4C50-801D-79C9B10C8E0B}" destId="{63FEECF3-57C8-4E21-A0F4-4DB7F331DBB2}" srcOrd="0" destOrd="0" presId="urn:microsoft.com/office/officeart/2005/8/layout/vList3"/>
    <dgm:cxn modelId="{253400FC-4353-4566-A477-0809780AC650}" type="presOf" srcId="{CBF3499E-ACD9-4B5A-A927-62DCBB2E9347}" destId="{FEE725BD-3A27-4755-B900-E778442B455A}" srcOrd="0" destOrd="0" presId="urn:microsoft.com/office/officeart/2005/8/layout/vList3"/>
    <dgm:cxn modelId="{B5042A07-A894-439C-AB4C-854A90911E2E}" srcId="{79ECFECA-BBA4-4C50-801D-79C9B10C8E0B}" destId="{CBF3499E-ACD9-4B5A-A927-62DCBB2E9347}" srcOrd="3" destOrd="0" parTransId="{060888BD-A60E-4E4A-A251-33DC268F403B}" sibTransId="{7589CDF8-B240-4A6B-A5FC-202A0B7A7329}"/>
    <dgm:cxn modelId="{9DBC9AD0-646C-4C20-90B9-D0538F8418C8}" srcId="{79ECFECA-BBA4-4C50-801D-79C9B10C8E0B}" destId="{DE522676-73A4-4323-9D34-40EFA8245DB0}" srcOrd="0" destOrd="0" parTransId="{F5596414-D400-49F3-95AC-1C6D6BC54974}" sibTransId="{3F20D731-E78C-443F-85C2-B1B84C33850A}"/>
    <dgm:cxn modelId="{EC6C3262-9872-48BC-A136-94B5297B1B8E}" type="presParOf" srcId="{63FEECF3-57C8-4E21-A0F4-4DB7F331DBB2}" destId="{8BBA3935-AA29-4AF6-B2DA-77EC2F7DEE10}" srcOrd="0" destOrd="0" presId="urn:microsoft.com/office/officeart/2005/8/layout/vList3"/>
    <dgm:cxn modelId="{7D26F1AF-23E4-4DE3-AE22-66FA080494BF}" type="presParOf" srcId="{8BBA3935-AA29-4AF6-B2DA-77EC2F7DEE10}" destId="{850BEF0C-76B1-452D-AB36-C3E86F1B19CA}" srcOrd="0" destOrd="0" presId="urn:microsoft.com/office/officeart/2005/8/layout/vList3"/>
    <dgm:cxn modelId="{9CCDA18B-0E7C-41C8-AAC3-C59D7497471B}" type="presParOf" srcId="{8BBA3935-AA29-4AF6-B2DA-77EC2F7DEE10}" destId="{DE96C214-7371-4BD3-9544-B385FB8006D1}" srcOrd="1" destOrd="0" presId="urn:microsoft.com/office/officeart/2005/8/layout/vList3"/>
    <dgm:cxn modelId="{5561037A-D30E-4B3B-B822-AD1467CCD669}" type="presParOf" srcId="{63FEECF3-57C8-4E21-A0F4-4DB7F331DBB2}" destId="{8E68C7A3-DAC9-44D1-A16E-73B515D2B31A}" srcOrd="1" destOrd="0" presId="urn:microsoft.com/office/officeart/2005/8/layout/vList3"/>
    <dgm:cxn modelId="{EA92FB73-DD20-47E2-B713-E63F9DCBFDE1}" type="presParOf" srcId="{63FEECF3-57C8-4E21-A0F4-4DB7F331DBB2}" destId="{76720AAD-EA74-4FA3-B4C3-A92096BAD4F9}" srcOrd="2" destOrd="0" presId="urn:microsoft.com/office/officeart/2005/8/layout/vList3"/>
    <dgm:cxn modelId="{7C6C76F8-93B0-494D-B42D-441E0A0C9B0A}" type="presParOf" srcId="{76720AAD-EA74-4FA3-B4C3-A92096BAD4F9}" destId="{7FD71339-7404-443D-B15C-C6DF322817DC}" srcOrd="0" destOrd="0" presId="urn:microsoft.com/office/officeart/2005/8/layout/vList3"/>
    <dgm:cxn modelId="{F20AFD8E-180A-48A8-967F-3B79C36626FA}" type="presParOf" srcId="{76720AAD-EA74-4FA3-B4C3-A92096BAD4F9}" destId="{CBC8D0D0-683B-484A-A786-A073DD99A0A4}" srcOrd="1" destOrd="0" presId="urn:microsoft.com/office/officeart/2005/8/layout/vList3"/>
    <dgm:cxn modelId="{4959D313-0B22-4146-86F6-96BDB2A99A35}" type="presParOf" srcId="{63FEECF3-57C8-4E21-A0F4-4DB7F331DBB2}" destId="{ECE4A68D-55FA-4F83-9A97-69F947E554D9}" srcOrd="3" destOrd="0" presId="urn:microsoft.com/office/officeart/2005/8/layout/vList3"/>
    <dgm:cxn modelId="{98523C89-1967-4A0A-A1F6-A9784D272045}" type="presParOf" srcId="{63FEECF3-57C8-4E21-A0F4-4DB7F331DBB2}" destId="{15901464-33DE-42C8-B718-0C4B3CFF14A5}" srcOrd="4" destOrd="0" presId="urn:microsoft.com/office/officeart/2005/8/layout/vList3"/>
    <dgm:cxn modelId="{FF178E41-BDCF-41C2-955F-151A4932A7F5}" type="presParOf" srcId="{15901464-33DE-42C8-B718-0C4B3CFF14A5}" destId="{CAFCF0E0-4328-49BD-9777-8A780930DC71}" srcOrd="0" destOrd="0" presId="urn:microsoft.com/office/officeart/2005/8/layout/vList3"/>
    <dgm:cxn modelId="{CFAA2C39-1385-45BB-AB6D-224D9CC2DB0E}" type="presParOf" srcId="{15901464-33DE-42C8-B718-0C4B3CFF14A5}" destId="{2686AB39-70BA-4580-9015-20488C28D9DF}" srcOrd="1" destOrd="0" presId="urn:microsoft.com/office/officeart/2005/8/layout/vList3"/>
    <dgm:cxn modelId="{72971545-329E-4B48-8F33-2DB0CA4B03C0}" type="presParOf" srcId="{63FEECF3-57C8-4E21-A0F4-4DB7F331DBB2}" destId="{D8917775-E588-48DD-A723-3F23E7EC8D70}" srcOrd="5" destOrd="0" presId="urn:microsoft.com/office/officeart/2005/8/layout/vList3"/>
    <dgm:cxn modelId="{A1455100-7634-4899-A1C4-8551AE9A6CEB}" type="presParOf" srcId="{63FEECF3-57C8-4E21-A0F4-4DB7F331DBB2}" destId="{6618DD76-D8A3-43C1-99BC-C5354716918E}" srcOrd="6" destOrd="0" presId="urn:microsoft.com/office/officeart/2005/8/layout/vList3"/>
    <dgm:cxn modelId="{C1CA83AC-2E5C-4A28-B717-1FD088A24EB8}" type="presParOf" srcId="{6618DD76-D8A3-43C1-99BC-C5354716918E}" destId="{6688CCD7-261C-456D-83F6-DE0FF268F8BF}" srcOrd="0" destOrd="0" presId="urn:microsoft.com/office/officeart/2005/8/layout/vList3"/>
    <dgm:cxn modelId="{9DA881F9-78F9-49C1-94C9-6001166E11EB}" type="presParOf" srcId="{6618DD76-D8A3-43C1-99BC-C5354716918E}" destId="{FEE725BD-3A27-4755-B900-E778442B45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5D15A7-B190-4251-8ACE-2647F32A13B0}" type="doc">
      <dgm:prSet loTypeId="urn:microsoft.com/office/officeart/2005/8/layout/lProcess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141FFDD-86B4-4865-8DE1-F45A4EBF8F21}">
      <dgm:prSet phldrT="[Tekst]" custT="1"/>
      <dgm:spPr>
        <a:xfrm>
          <a:off x="83523" y="351791"/>
          <a:ext cx="4534307" cy="911775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pl-PL" sz="1400" dirty="0">
              <a:latin typeface="Calibri"/>
              <a:ea typeface="+mn-ea"/>
              <a:cs typeface="+mn-cs"/>
            </a:rPr>
            <a:t>Wartość wydatków kwalifikowalnych przeznaczonych na działania związane </a:t>
          </a:r>
          <a:br>
            <a:rPr lang="pl-PL" sz="1400" dirty="0">
              <a:latin typeface="Calibri"/>
              <a:ea typeface="+mn-ea"/>
              <a:cs typeface="+mn-cs"/>
            </a:rPr>
          </a:br>
          <a:r>
            <a:rPr lang="pl-PL" sz="1400" dirty="0">
              <a:latin typeface="Calibri"/>
              <a:ea typeface="+mn-ea"/>
              <a:cs typeface="+mn-cs"/>
            </a:rPr>
            <a:t>z pandemią COVID-19</a:t>
          </a:r>
        </a:p>
        <a:p>
          <a:pPr>
            <a:buNone/>
          </a:pPr>
          <a:r>
            <a:rPr lang="pl-PL" sz="1400" dirty="0">
              <a:latin typeface="Calibri"/>
              <a:ea typeface="+mn-ea"/>
              <a:cs typeface="+mn-cs"/>
            </a:rPr>
            <a:t>Art. 15zzb, 15zzc i 15zze</a:t>
          </a:r>
        </a:p>
      </dgm:t>
    </dgm:pt>
    <dgm:pt modelId="{73BCED3A-4575-45C2-BCC8-D06AB493CCC9}" type="parTrans" cxnId="{B45335D3-7977-4414-9021-38F3F0A594A1}">
      <dgm:prSet/>
      <dgm:spPr/>
      <dgm:t>
        <a:bodyPr/>
        <a:lstStyle/>
        <a:p>
          <a:endParaRPr lang="pl-PL"/>
        </a:p>
      </dgm:t>
    </dgm:pt>
    <dgm:pt modelId="{B09089AF-A02A-4B99-8CEA-D7F59CE65D19}" type="sibTrans" cxnId="{B45335D3-7977-4414-9021-38F3F0A594A1}">
      <dgm:prSet/>
      <dgm:spPr/>
      <dgm:t>
        <a:bodyPr/>
        <a:lstStyle/>
        <a:p>
          <a:endParaRPr lang="pl-PL"/>
        </a:p>
      </dgm:t>
    </dgm:pt>
    <dgm:pt modelId="{7202942A-4594-42F9-9365-41DE94F9EC59}">
      <dgm:prSet phldrT="[Tekst]" custT="1"/>
      <dgm:spPr>
        <a:xfrm>
          <a:off x="141104" y="1618757"/>
          <a:ext cx="4419144" cy="853320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Wydatki założone w SZOOP </a:t>
          </a:r>
        </a:p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87,4 </a:t>
          </a:r>
          <a:r>
            <a:rPr lang="pl-PL" sz="1400" b="1" dirty="0">
              <a:latin typeface="+mn-lt"/>
              <a:ea typeface="+mn-ea"/>
              <a:cs typeface="+mn-cs"/>
            </a:rPr>
            <a:t>mln </a:t>
          </a:r>
          <a:r>
            <a:rPr lang="pl-PL" sz="1400" b="1" dirty="0" err="1">
              <a:latin typeface="+mn-lt"/>
              <a:ea typeface="+mn-ea"/>
              <a:cs typeface="+mn-cs"/>
            </a:rPr>
            <a:t>pln</a:t>
          </a:r>
          <a:endParaRPr lang="pl-PL" sz="1400" dirty="0">
            <a:latin typeface="Calibri"/>
            <a:ea typeface="+mn-ea"/>
            <a:cs typeface="+mn-cs"/>
          </a:endParaRPr>
        </a:p>
      </dgm:t>
    </dgm:pt>
    <dgm:pt modelId="{8EC37749-AA04-4E62-89F2-B14E728732EB}" type="parTrans" cxnId="{22444D98-44C5-45EE-8DC3-FD54F4B65181}">
      <dgm:prSet/>
      <dgm:spPr>
        <a:xfrm rot="5400000">
          <a:off x="2261879" y="1352364"/>
          <a:ext cx="177595" cy="177595"/>
        </a:xfrm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A2107484-4FBA-404C-B1BB-16A02445DF6C}" type="sibTrans" cxnId="{22444D98-44C5-45EE-8DC3-FD54F4B65181}">
      <dgm:prSet/>
      <dgm:spPr>
        <a:xfrm rot="5400000">
          <a:off x="2261879" y="2560876"/>
          <a:ext cx="177595" cy="177595"/>
        </a:xfrm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D06B0D72-8587-4399-BBDF-9234FD3F38BA}">
      <dgm:prSet phldrT="[Tekst]" custT="1"/>
      <dgm:spPr>
        <a:xfrm>
          <a:off x="5015" y="3939007"/>
          <a:ext cx="4691322" cy="82205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Wydatki rozliczone we wnioskach </a:t>
          </a:r>
          <a:br>
            <a:rPr lang="pl-PL" sz="1400" b="1" dirty="0">
              <a:latin typeface="Calibri"/>
              <a:ea typeface="+mn-ea"/>
              <a:cs typeface="+mn-cs"/>
            </a:rPr>
          </a:br>
          <a:r>
            <a:rPr lang="pl-PL" sz="1400" b="1" dirty="0">
              <a:latin typeface="Calibri"/>
              <a:ea typeface="+mn-ea"/>
              <a:cs typeface="+mn-cs"/>
            </a:rPr>
            <a:t>o płatność 70,3 mln </a:t>
          </a:r>
          <a:r>
            <a:rPr lang="pl-PL" sz="1400" b="1" dirty="0" err="1">
              <a:latin typeface="Calibri"/>
              <a:ea typeface="+mn-ea"/>
              <a:cs typeface="+mn-cs"/>
            </a:rPr>
            <a:t>pln</a:t>
          </a:r>
          <a:endParaRPr lang="pl-PL" sz="1400" b="1" dirty="0">
            <a:latin typeface="Calibri"/>
            <a:ea typeface="+mn-ea"/>
            <a:cs typeface="+mn-cs"/>
          </a:endParaRPr>
        </a:p>
      </dgm:t>
    </dgm:pt>
    <dgm:pt modelId="{881FD52E-A8A4-4EE6-987D-CF84F6307C64}" type="parTrans" cxnId="{C63EC588-4174-47D6-837A-1977585CA84D}">
      <dgm:prSet/>
      <dgm:spPr/>
      <dgm:t>
        <a:bodyPr/>
        <a:lstStyle/>
        <a:p>
          <a:endParaRPr lang="pl-PL"/>
        </a:p>
      </dgm:t>
    </dgm:pt>
    <dgm:pt modelId="{8C461CA9-F8A3-41A8-8930-3DC247CEC19E}" type="sibTrans" cxnId="{C63EC588-4174-47D6-837A-1977585CA84D}">
      <dgm:prSet/>
      <dgm:spPr/>
      <dgm:t>
        <a:bodyPr/>
        <a:lstStyle/>
        <a:p>
          <a:endParaRPr lang="pl-PL"/>
        </a:p>
      </dgm:t>
    </dgm:pt>
    <dgm:pt modelId="{EDD4F2AC-EC2E-4C5F-8D97-B5D3B6DA0915}">
      <dgm:prSet custT="1"/>
      <dgm:spPr/>
      <dgm:t>
        <a:bodyPr/>
        <a:lstStyle/>
        <a:p>
          <a:pPr algn="ctr">
            <a:buNone/>
          </a:pP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94 % wartości z wniosków </a:t>
          </a:r>
          <a:b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o dofinansowanie</a:t>
          </a:r>
        </a:p>
      </dgm:t>
    </dgm:pt>
    <dgm:pt modelId="{EBE0B7B9-7C9A-435C-B75F-BE12E0D0DE6A}" type="parTrans" cxnId="{F54BD8E4-1A11-488F-81EA-CD36D3869E5A}">
      <dgm:prSet/>
      <dgm:spPr/>
      <dgm:t>
        <a:bodyPr/>
        <a:lstStyle/>
        <a:p>
          <a:endParaRPr lang="pl-PL"/>
        </a:p>
      </dgm:t>
    </dgm:pt>
    <dgm:pt modelId="{8AFE69B8-4754-4BE8-9EC6-F3E6AEE92007}" type="sibTrans" cxnId="{F54BD8E4-1A11-488F-81EA-CD36D3869E5A}">
      <dgm:prSet/>
      <dgm:spPr/>
      <dgm:t>
        <a:bodyPr/>
        <a:lstStyle/>
        <a:p>
          <a:endParaRPr lang="pl-PL"/>
        </a:p>
      </dgm:t>
    </dgm:pt>
    <dgm:pt modelId="{D9A5E44C-0EE3-4537-BD1D-B521B04D6380}">
      <dgm:prSet custT="1"/>
      <dgm:spPr/>
      <dgm:t>
        <a:bodyPr/>
        <a:lstStyle/>
        <a:p>
          <a:pPr algn="ctr">
            <a:buFont typeface="Wingdings" panose="05000000000000000000" pitchFamily="2" charset="2"/>
            <a:buNone/>
          </a:pP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80 % wartości docelowej z SZOOP</a:t>
          </a:r>
          <a:endParaRPr lang="pl-PL" sz="14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0D225976-E71B-4285-95D9-5B6E3A7F82CF}" type="parTrans" cxnId="{402597F8-B4A6-4778-8C5C-7406CD5DF1AC}">
      <dgm:prSet/>
      <dgm:spPr/>
      <dgm:t>
        <a:bodyPr/>
        <a:lstStyle/>
        <a:p>
          <a:endParaRPr lang="pl-PL"/>
        </a:p>
      </dgm:t>
    </dgm:pt>
    <dgm:pt modelId="{6F43DC89-766C-47F8-A9CE-60DCC7E510C1}" type="sibTrans" cxnId="{402597F8-B4A6-4778-8C5C-7406CD5DF1AC}">
      <dgm:prSet/>
      <dgm:spPr/>
      <dgm:t>
        <a:bodyPr/>
        <a:lstStyle/>
        <a:p>
          <a:endParaRPr lang="pl-PL"/>
        </a:p>
      </dgm:t>
    </dgm:pt>
    <dgm:pt modelId="{DFBE32D7-1155-4673-AA6E-CB2F424B348A}">
      <dgm:prSet phldrT="[Tekst]" custT="1"/>
      <dgm:spPr>
        <a:xfrm>
          <a:off x="125273" y="2827269"/>
          <a:ext cx="4450807" cy="756546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Wydatki założone we wnioskach </a:t>
          </a:r>
          <a:br>
            <a:rPr lang="pl-PL" sz="1400" b="1" dirty="0">
              <a:latin typeface="Calibri"/>
              <a:ea typeface="+mn-ea"/>
              <a:cs typeface="+mn-cs"/>
            </a:rPr>
          </a:br>
          <a:r>
            <a:rPr lang="pl-PL" sz="1400" b="1" dirty="0">
              <a:latin typeface="Calibri"/>
              <a:ea typeface="+mn-ea"/>
              <a:cs typeface="+mn-cs"/>
            </a:rPr>
            <a:t>o dofinansowanie</a:t>
          </a:r>
        </a:p>
        <a:p>
          <a:pPr>
            <a:buFont typeface="Wingdings" panose="05000000000000000000" pitchFamily="2" charset="2"/>
            <a:buChar char="§"/>
          </a:pPr>
          <a:r>
            <a:rPr lang="pl-PL" sz="1400" b="1" dirty="0">
              <a:latin typeface="Calibri"/>
              <a:ea typeface="+mn-ea"/>
              <a:cs typeface="+mn-cs"/>
            </a:rPr>
            <a:t>pierwotnie:          87 mln </a:t>
          </a:r>
          <a:r>
            <a:rPr lang="pl-PL" sz="1400" b="1" dirty="0" err="1">
              <a:latin typeface="Calibri"/>
              <a:ea typeface="+mn-ea"/>
              <a:cs typeface="+mn-cs"/>
            </a:rPr>
            <a:t>pln</a:t>
          </a:r>
          <a:endParaRPr lang="pl-PL" sz="1400" b="1" dirty="0">
            <a:latin typeface="Calibri"/>
            <a:ea typeface="+mn-ea"/>
            <a:cs typeface="+mn-cs"/>
          </a:endParaRPr>
        </a:p>
        <a:p>
          <a:pPr>
            <a:buFont typeface="Wingdings" panose="05000000000000000000" pitchFamily="2" charset="2"/>
            <a:buChar char="§"/>
          </a:pPr>
          <a:r>
            <a:rPr lang="pl-PL" sz="1400" b="1" dirty="0">
              <a:latin typeface="Calibri"/>
              <a:ea typeface="+mn-ea"/>
              <a:cs typeface="+mn-cs"/>
            </a:rPr>
            <a:t>po zmianach:     74,7 mln </a:t>
          </a:r>
          <a:r>
            <a:rPr lang="pl-PL" sz="1400" b="1" dirty="0" err="1">
              <a:latin typeface="Calibri"/>
              <a:ea typeface="+mn-ea"/>
              <a:cs typeface="+mn-cs"/>
            </a:rPr>
            <a:t>pln</a:t>
          </a:r>
          <a:endParaRPr lang="pl-PL" sz="1400" b="1" dirty="0">
            <a:latin typeface="Calibri"/>
            <a:ea typeface="+mn-ea"/>
            <a:cs typeface="+mn-cs"/>
          </a:endParaRPr>
        </a:p>
      </dgm:t>
    </dgm:pt>
    <dgm:pt modelId="{6D9F541E-EC3E-46AD-B58D-93DEFF72C046}" type="sibTrans" cxnId="{C794F9F0-62CE-489E-95CA-AB9C2E2E7E15}">
      <dgm:prSet/>
      <dgm:spPr>
        <a:xfrm rot="5400000">
          <a:off x="2261879" y="3672614"/>
          <a:ext cx="177595" cy="177595"/>
        </a:xfrm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48B2FA81-57D4-45BA-8B80-B6808D45589F}" type="parTrans" cxnId="{C794F9F0-62CE-489E-95CA-AB9C2E2E7E15}">
      <dgm:prSet/>
      <dgm:spPr/>
      <dgm:t>
        <a:bodyPr/>
        <a:lstStyle/>
        <a:p>
          <a:endParaRPr lang="pl-PL"/>
        </a:p>
      </dgm:t>
    </dgm:pt>
    <dgm:pt modelId="{A300CF9F-ECA3-47F6-BD34-FB8F4E7DE219}" type="pres">
      <dgm:prSet presAssocID="{125D15A7-B190-4251-8ACE-2647F32A13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87C7B80-9C4D-420E-9AD3-BABED39455B3}" type="pres">
      <dgm:prSet presAssocID="{1141FFDD-86B4-4865-8DE1-F45A4EBF8F21}" presName="vertFlow" presStyleCnt="0"/>
      <dgm:spPr/>
    </dgm:pt>
    <dgm:pt modelId="{478DE680-B12F-40E0-8571-53A7D64D496A}" type="pres">
      <dgm:prSet presAssocID="{1141FFDD-86B4-4865-8DE1-F45A4EBF8F21}" presName="header" presStyleLbl="node1" presStyleIdx="0" presStyleCnt="1" custScaleX="163920" custScaleY="131787" custLinFactNeighborX="-605" custLinFactNeighborY="52156"/>
      <dgm:spPr/>
      <dgm:t>
        <a:bodyPr/>
        <a:lstStyle/>
        <a:p>
          <a:endParaRPr lang="pl-PL"/>
        </a:p>
      </dgm:t>
    </dgm:pt>
    <dgm:pt modelId="{B3EAE6C5-A315-4A69-8986-1586C2E25284}" type="pres">
      <dgm:prSet presAssocID="{8EC37749-AA04-4E62-89F2-B14E728732EB}" presName="parTrans" presStyleLbl="sibTrans2D1" presStyleIdx="0" presStyleCnt="4"/>
      <dgm:spPr/>
      <dgm:t>
        <a:bodyPr/>
        <a:lstStyle/>
        <a:p>
          <a:endParaRPr lang="pl-PL"/>
        </a:p>
      </dgm:t>
    </dgm:pt>
    <dgm:pt modelId="{78A94FA3-B386-4A69-85E5-77D1926C79FF}" type="pres">
      <dgm:prSet presAssocID="{7202942A-4594-42F9-9365-41DE94F9EC59}" presName="child" presStyleLbl="alignAccFollowNode1" presStyleIdx="0" presStyleCnt="4" custScaleX="163920" custScaleY="97773" custLinFactNeighborX="-907" custLinFactNeighborY="5476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FE09C4-27CD-4B27-A1BD-E42BB3AE1B31}" type="pres">
      <dgm:prSet presAssocID="{A2107484-4FBA-404C-B1BB-16A02445DF6C}" presName="sibTrans" presStyleLbl="sibTrans2D1" presStyleIdx="1" presStyleCnt="4"/>
      <dgm:spPr/>
      <dgm:t>
        <a:bodyPr/>
        <a:lstStyle/>
        <a:p>
          <a:endParaRPr lang="pl-PL"/>
        </a:p>
      </dgm:t>
    </dgm:pt>
    <dgm:pt modelId="{F11A78CE-D36A-4901-AD04-8C92A3B0D033}" type="pres">
      <dgm:prSet presAssocID="{DFBE32D7-1155-4673-AA6E-CB2F424B348A}" presName="child" presStyleLbl="alignAccFollowNode1" presStyleIdx="1" presStyleCnt="4" custScaleX="163920" custScaleY="147963" custLinFactNeighborX="0" custLinFactNeighborY="6398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6154070-C010-4EEA-AAD4-95121157FB51}" type="pres">
      <dgm:prSet presAssocID="{6D9F541E-EC3E-46AD-B58D-93DEFF72C046}" presName="sibTrans" presStyleLbl="sibTrans2D1" presStyleIdx="2" presStyleCnt="4"/>
      <dgm:spPr/>
      <dgm:t>
        <a:bodyPr/>
        <a:lstStyle/>
        <a:p>
          <a:endParaRPr lang="pl-PL"/>
        </a:p>
      </dgm:t>
    </dgm:pt>
    <dgm:pt modelId="{7672FEA7-D03C-4BE4-8B52-EB9F72CA2A6A}" type="pres">
      <dgm:prSet presAssocID="{D06B0D72-8587-4399-BBDF-9234FD3F38BA}" presName="child" presStyleLbl="alignAccFollowNode1" presStyleIdx="2" presStyleCnt="4" custScaleX="168197" custScaleY="81004" custLinFactNeighborX="2094" custLinFactNeighborY="4855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7AC78C1-9FEE-44A7-8A20-551AA8FA932E}" type="pres">
      <dgm:prSet presAssocID="{8C461CA9-F8A3-41A8-8930-3DC247CEC19E}" presName="sibTrans" presStyleLbl="sibTrans2D1" presStyleIdx="3" presStyleCnt="4"/>
      <dgm:spPr/>
      <dgm:t>
        <a:bodyPr/>
        <a:lstStyle/>
        <a:p>
          <a:endParaRPr lang="pl-PL"/>
        </a:p>
      </dgm:t>
    </dgm:pt>
    <dgm:pt modelId="{7F691AC8-BEE7-4D6C-A0D4-0EDE718F9CD4}" type="pres">
      <dgm:prSet presAssocID="{EDD4F2AC-EC2E-4C5F-8D97-B5D3B6DA0915}" presName="child" presStyleLbl="alignAccFollowNode1" presStyleIdx="3" presStyleCnt="4" custScaleX="168491" custScaleY="150573" custLinFactY="8660" custLinFactNeighborX="-116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729AB3D-C6E7-4D2C-B723-A57D7A442012}" type="presOf" srcId="{D9A5E44C-0EE3-4537-BD1D-B521B04D6380}" destId="{7F691AC8-BEE7-4D6C-A0D4-0EDE718F9CD4}" srcOrd="0" destOrd="1" presId="urn:microsoft.com/office/officeart/2005/8/layout/lProcess1"/>
    <dgm:cxn modelId="{1AE62157-CE67-4305-8B76-13DEB70EDBB3}" type="presOf" srcId="{125D15A7-B190-4251-8ACE-2647F32A13B0}" destId="{A300CF9F-ECA3-47F6-BD34-FB8F4E7DE219}" srcOrd="0" destOrd="0" presId="urn:microsoft.com/office/officeart/2005/8/layout/lProcess1"/>
    <dgm:cxn modelId="{0A4B9756-BB18-4B31-A470-3FA6A1D4C159}" type="presOf" srcId="{DFBE32D7-1155-4673-AA6E-CB2F424B348A}" destId="{F11A78CE-D36A-4901-AD04-8C92A3B0D033}" srcOrd="0" destOrd="0" presId="urn:microsoft.com/office/officeart/2005/8/layout/lProcess1"/>
    <dgm:cxn modelId="{98E88786-5FB6-4B00-B338-93ECF553CF33}" type="presOf" srcId="{7202942A-4594-42F9-9365-41DE94F9EC59}" destId="{78A94FA3-B386-4A69-85E5-77D1926C79FF}" srcOrd="0" destOrd="0" presId="urn:microsoft.com/office/officeart/2005/8/layout/lProcess1"/>
    <dgm:cxn modelId="{402597F8-B4A6-4778-8C5C-7406CD5DF1AC}" srcId="{EDD4F2AC-EC2E-4C5F-8D97-B5D3B6DA0915}" destId="{D9A5E44C-0EE3-4537-BD1D-B521B04D6380}" srcOrd="0" destOrd="0" parTransId="{0D225976-E71B-4285-95D9-5B6E3A7F82CF}" sibTransId="{6F43DC89-766C-47F8-A9CE-60DCC7E510C1}"/>
    <dgm:cxn modelId="{13D8E945-7ED1-48AF-96A1-B19EBE1C9494}" type="presOf" srcId="{6D9F541E-EC3E-46AD-B58D-93DEFF72C046}" destId="{46154070-C010-4EEA-AAD4-95121157FB51}" srcOrd="0" destOrd="0" presId="urn:microsoft.com/office/officeart/2005/8/layout/lProcess1"/>
    <dgm:cxn modelId="{962941ED-A3AA-457D-AF47-E6AAA603DB5E}" type="presOf" srcId="{1141FFDD-86B4-4865-8DE1-F45A4EBF8F21}" destId="{478DE680-B12F-40E0-8571-53A7D64D496A}" srcOrd="0" destOrd="0" presId="urn:microsoft.com/office/officeart/2005/8/layout/lProcess1"/>
    <dgm:cxn modelId="{BD7132EA-53F4-48DF-91CA-407D157D5A5D}" type="presOf" srcId="{EDD4F2AC-EC2E-4C5F-8D97-B5D3B6DA0915}" destId="{7F691AC8-BEE7-4D6C-A0D4-0EDE718F9CD4}" srcOrd="0" destOrd="0" presId="urn:microsoft.com/office/officeart/2005/8/layout/lProcess1"/>
    <dgm:cxn modelId="{7914BEAC-917E-40B7-9C61-64FA13824561}" type="presOf" srcId="{8EC37749-AA04-4E62-89F2-B14E728732EB}" destId="{B3EAE6C5-A315-4A69-8986-1586C2E25284}" srcOrd="0" destOrd="0" presId="urn:microsoft.com/office/officeart/2005/8/layout/lProcess1"/>
    <dgm:cxn modelId="{F54BD8E4-1A11-488F-81EA-CD36D3869E5A}" srcId="{1141FFDD-86B4-4865-8DE1-F45A4EBF8F21}" destId="{EDD4F2AC-EC2E-4C5F-8D97-B5D3B6DA0915}" srcOrd="3" destOrd="0" parTransId="{EBE0B7B9-7C9A-435C-B75F-BE12E0D0DE6A}" sibTransId="{8AFE69B8-4754-4BE8-9EC6-F3E6AEE92007}"/>
    <dgm:cxn modelId="{B45335D3-7977-4414-9021-38F3F0A594A1}" srcId="{125D15A7-B190-4251-8ACE-2647F32A13B0}" destId="{1141FFDD-86B4-4865-8DE1-F45A4EBF8F21}" srcOrd="0" destOrd="0" parTransId="{73BCED3A-4575-45C2-BCC8-D06AB493CCC9}" sibTransId="{B09089AF-A02A-4B99-8CEA-D7F59CE65D19}"/>
    <dgm:cxn modelId="{C794F9F0-62CE-489E-95CA-AB9C2E2E7E15}" srcId="{1141FFDD-86B4-4865-8DE1-F45A4EBF8F21}" destId="{DFBE32D7-1155-4673-AA6E-CB2F424B348A}" srcOrd="1" destOrd="0" parTransId="{48B2FA81-57D4-45BA-8B80-B6808D45589F}" sibTransId="{6D9F541E-EC3E-46AD-B58D-93DEFF72C046}"/>
    <dgm:cxn modelId="{C63EC588-4174-47D6-837A-1977585CA84D}" srcId="{1141FFDD-86B4-4865-8DE1-F45A4EBF8F21}" destId="{D06B0D72-8587-4399-BBDF-9234FD3F38BA}" srcOrd="2" destOrd="0" parTransId="{881FD52E-A8A4-4EE6-987D-CF84F6307C64}" sibTransId="{8C461CA9-F8A3-41A8-8930-3DC247CEC19E}"/>
    <dgm:cxn modelId="{9495BE3E-A333-4557-BD70-BDA634092B5E}" type="presOf" srcId="{D06B0D72-8587-4399-BBDF-9234FD3F38BA}" destId="{7672FEA7-D03C-4BE4-8B52-EB9F72CA2A6A}" srcOrd="0" destOrd="0" presId="urn:microsoft.com/office/officeart/2005/8/layout/lProcess1"/>
    <dgm:cxn modelId="{22444D98-44C5-45EE-8DC3-FD54F4B65181}" srcId="{1141FFDD-86B4-4865-8DE1-F45A4EBF8F21}" destId="{7202942A-4594-42F9-9365-41DE94F9EC59}" srcOrd="0" destOrd="0" parTransId="{8EC37749-AA04-4E62-89F2-B14E728732EB}" sibTransId="{A2107484-4FBA-404C-B1BB-16A02445DF6C}"/>
    <dgm:cxn modelId="{94631409-6650-4CCA-BF68-C030701A082B}" type="presOf" srcId="{8C461CA9-F8A3-41A8-8930-3DC247CEC19E}" destId="{97AC78C1-9FEE-44A7-8A20-551AA8FA932E}" srcOrd="0" destOrd="0" presId="urn:microsoft.com/office/officeart/2005/8/layout/lProcess1"/>
    <dgm:cxn modelId="{311F7444-5D66-4788-9F23-CDE40CAC38C8}" type="presOf" srcId="{A2107484-4FBA-404C-B1BB-16A02445DF6C}" destId="{21FE09C4-27CD-4B27-A1BD-E42BB3AE1B31}" srcOrd="0" destOrd="0" presId="urn:microsoft.com/office/officeart/2005/8/layout/lProcess1"/>
    <dgm:cxn modelId="{BD5AFD8C-DD36-4F1F-A0E4-F9573F9DFC4E}" type="presParOf" srcId="{A300CF9F-ECA3-47F6-BD34-FB8F4E7DE219}" destId="{187C7B80-9C4D-420E-9AD3-BABED39455B3}" srcOrd="0" destOrd="0" presId="urn:microsoft.com/office/officeart/2005/8/layout/lProcess1"/>
    <dgm:cxn modelId="{B4CEA879-C6AF-4F74-9FBC-D0D4D999322A}" type="presParOf" srcId="{187C7B80-9C4D-420E-9AD3-BABED39455B3}" destId="{478DE680-B12F-40E0-8571-53A7D64D496A}" srcOrd="0" destOrd="0" presId="urn:microsoft.com/office/officeart/2005/8/layout/lProcess1"/>
    <dgm:cxn modelId="{F711533D-E62D-469E-A697-1270EA8E8E15}" type="presParOf" srcId="{187C7B80-9C4D-420E-9AD3-BABED39455B3}" destId="{B3EAE6C5-A315-4A69-8986-1586C2E25284}" srcOrd="1" destOrd="0" presId="urn:microsoft.com/office/officeart/2005/8/layout/lProcess1"/>
    <dgm:cxn modelId="{8535034C-3289-4494-A661-580998F74B20}" type="presParOf" srcId="{187C7B80-9C4D-420E-9AD3-BABED39455B3}" destId="{78A94FA3-B386-4A69-85E5-77D1926C79FF}" srcOrd="2" destOrd="0" presId="urn:microsoft.com/office/officeart/2005/8/layout/lProcess1"/>
    <dgm:cxn modelId="{5003F551-2A31-4737-A9C6-6FA9C43CC99E}" type="presParOf" srcId="{187C7B80-9C4D-420E-9AD3-BABED39455B3}" destId="{21FE09C4-27CD-4B27-A1BD-E42BB3AE1B31}" srcOrd="3" destOrd="0" presId="urn:microsoft.com/office/officeart/2005/8/layout/lProcess1"/>
    <dgm:cxn modelId="{64F51795-17B0-4C49-AAA2-4BD10F23953C}" type="presParOf" srcId="{187C7B80-9C4D-420E-9AD3-BABED39455B3}" destId="{F11A78CE-D36A-4901-AD04-8C92A3B0D033}" srcOrd="4" destOrd="0" presId="urn:microsoft.com/office/officeart/2005/8/layout/lProcess1"/>
    <dgm:cxn modelId="{67DCD8E9-F6FC-4F80-8098-2E5FC98DD495}" type="presParOf" srcId="{187C7B80-9C4D-420E-9AD3-BABED39455B3}" destId="{46154070-C010-4EEA-AAD4-95121157FB51}" srcOrd="5" destOrd="0" presId="urn:microsoft.com/office/officeart/2005/8/layout/lProcess1"/>
    <dgm:cxn modelId="{36FD87D8-679F-455D-B803-521F48E34F0D}" type="presParOf" srcId="{187C7B80-9C4D-420E-9AD3-BABED39455B3}" destId="{7672FEA7-D03C-4BE4-8B52-EB9F72CA2A6A}" srcOrd="6" destOrd="0" presId="urn:microsoft.com/office/officeart/2005/8/layout/lProcess1"/>
    <dgm:cxn modelId="{F36ACAE2-1139-43B1-A588-4845E12D7059}" type="presParOf" srcId="{187C7B80-9C4D-420E-9AD3-BABED39455B3}" destId="{97AC78C1-9FEE-44A7-8A20-551AA8FA932E}" srcOrd="7" destOrd="0" presId="urn:microsoft.com/office/officeart/2005/8/layout/lProcess1"/>
    <dgm:cxn modelId="{009EE3AB-9AEA-42B4-8B53-20EF35D65601}" type="presParOf" srcId="{187C7B80-9C4D-420E-9AD3-BABED39455B3}" destId="{7F691AC8-BEE7-4D6C-A0D4-0EDE718F9CD4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5D15A7-B190-4251-8ACE-2647F32A13B0}" type="doc">
      <dgm:prSet loTypeId="urn:microsoft.com/office/officeart/2005/8/layout/lProcess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E450B4B-6F37-4C18-B063-BCC08CC1598A}">
      <dgm:prSet phldrT="[Tekst]" custT="1"/>
      <dgm:spPr>
        <a:xfrm>
          <a:off x="5287254" y="351791"/>
          <a:ext cx="4422513" cy="888911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endParaRPr lang="pl-PL" sz="1400" dirty="0">
            <a:latin typeface="Calibri"/>
            <a:ea typeface="+mn-ea"/>
            <a:cs typeface="+mn-cs"/>
          </a:endParaRPr>
        </a:p>
        <a:p>
          <a:pPr>
            <a:buNone/>
          </a:pPr>
          <a:r>
            <a:rPr lang="pl-PL" sz="1400" dirty="0">
              <a:latin typeface="Calibri"/>
              <a:ea typeface="+mn-ea"/>
              <a:cs typeface="+mn-cs"/>
            </a:rPr>
            <a:t>Liczba osób objętych wsparciem</a:t>
          </a:r>
          <a:br>
            <a:rPr lang="pl-PL" sz="1400" dirty="0">
              <a:latin typeface="Calibri"/>
              <a:ea typeface="+mn-ea"/>
              <a:cs typeface="+mn-cs"/>
            </a:rPr>
          </a:br>
          <a:r>
            <a:rPr lang="pl-PL" sz="1400" dirty="0">
              <a:latin typeface="Calibri"/>
              <a:ea typeface="+mn-ea"/>
              <a:cs typeface="+mn-cs"/>
            </a:rPr>
            <a:t> w zakresie zwalczania </a:t>
          </a:r>
        </a:p>
        <a:p>
          <a:r>
            <a:rPr lang="pl-PL" sz="1400" dirty="0">
              <a:latin typeface="Calibri"/>
              <a:ea typeface="+mn-ea"/>
              <a:cs typeface="+mn-cs"/>
            </a:rPr>
            <a:t> lub przeciwdziałania pandemii COVID-19</a:t>
          </a:r>
        </a:p>
        <a:p>
          <a:pPr>
            <a:buNone/>
          </a:pPr>
          <a:endParaRPr lang="pl-PL" sz="1100" dirty="0">
            <a:latin typeface="Calibri"/>
            <a:ea typeface="+mn-ea"/>
            <a:cs typeface="+mn-cs"/>
          </a:endParaRPr>
        </a:p>
      </dgm:t>
    </dgm:pt>
    <dgm:pt modelId="{B921B964-7E07-44F0-B1B7-C3A98BAE72F5}" type="parTrans" cxnId="{B1E2DD17-D78C-4F67-A9D1-4C9A3A732D0D}">
      <dgm:prSet/>
      <dgm:spPr/>
      <dgm:t>
        <a:bodyPr/>
        <a:lstStyle/>
        <a:p>
          <a:endParaRPr lang="pl-PL"/>
        </a:p>
      </dgm:t>
    </dgm:pt>
    <dgm:pt modelId="{4604A033-BE85-4130-8346-BA62440F8272}" type="sibTrans" cxnId="{B1E2DD17-D78C-4F67-A9D1-4C9A3A732D0D}">
      <dgm:prSet/>
      <dgm:spPr/>
      <dgm:t>
        <a:bodyPr/>
        <a:lstStyle/>
        <a:p>
          <a:endParaRPr lang="pl-PL"/>
        </a:p>
      </dgm:t>
    </dgm:pt>
    <dgm:pt modelId="{915F1F91-0A9C-4333-97CF-36ED42BAA939}">
      <dgm:prSet phldrT="[Tekst]" custT="1"/>
      <dgm:spPr>
        <a:xfrm>
          <a:off x="5265333" y="3868852"/>
          <a:ext cx="4360405" cy="884648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Wg zatwierdzonych wniosków o płatność wsparciem objęto </a:t>
          </a:r>
        </a:p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15 269 osób</a:t>
          </a:r>
        </a:p>
      </dgm:t>
    </dgm:pt>
    <dgm:pt modelId="{A8DD3ABA-4CAF-40CB-BA5C-85DCB90D6D8A}" type="parTrans" cxnId="{DC42D057-48F8-4507-806A-2EEF26DD994D}">
      <dgm:prSet/>
      <dgm:spPr/>
      <dgm:t>
        <a:bodyPr/>
        <a:lstStyle/>
        <a:p>
          <a:endParaRPr lang="pl-PL"/>
        </a:p>
      </dgm:t>
    </dgm:pt>
    <dgm:pt modelId="{900766F1-35CB-4817-8D3B-111BDF1D97F9}" type="sibTrans" cxnId="{DC42D057-48F8-4507-806A-2EEF26DD994D}">
      <dgm:prSet/>
      <dgm:spPr/>
      <dgm:t>
        <a:bodyPr/>
        <a:lstStyle/>
        <a:p>
          <a:endParaRPr lang="pl-PL"/>
        </a:p>
      </dgm:t>
    </dgm:pt>
    <dgm:pt modelId="{57F2AD06-8041-41D5-9715-813EA81896D8}">
      <dgm:prSet phldrT="[Tekst]" custT="1"/>
      <dgm:spPr>
        <a:xfrm>
          <a:off x="5264643" y="2743617"/>
          <a:ext cx="4467734" cy="731957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Założono we wnioskach </a:t>
          </a:r>
          <a:br>
            <a:rPr lang="pl-PL" sz="1400" b="1" dirty="0">
              <a:latin typeface="Calibri"/>
              <a:ea typeface="+mn-ea"/>
              <a:cs typeface="+mn-cs"/>
            </a:rPr>
          </a:br>
          <a:r>
            <a:rPr lang="pl-PL" sz="1400" b="1" dirty="0">
              <a:latin typeface="Calibri"/>
              <a:ea typeface="+mn-ea"/>
              <a:cs typeface="+mn-cs"/>
            </a:rPr>
            <a:t>o dofinansowanie objęcie wsparciem </a:t>
          </a:r>
        </a:p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15 435 osób</a:t>
          </a:r>
        </a:p>
      </dgm:t>
    </dgm:pt>
    <dgm:pt modelId="{B12F2589-C301-414F-A651-0851CB973D20}" type="sibTrans" cxnId="{454C052C-6C58-4264-964C-5C8374B9D6F4}">
      <dgm:prSet/>
      <dgm:spPr>
        <a:xfrm rot="5551462">
          <a:off x="7365674" y="3583415"/>
          <a:ext cx="216064" cy="177595"/>
        </a:xfrm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D7D4B17A-7157-4D26-9830-CF167B6AF1EF}" type="parTrans" cxnId="{454C052C-6C58-4264-964C-5C8374B9D6F4}">
      <dgm:prSet/>
      <dgm:spPr/>
      <dgm:t>
        <a:bodyPr/>
        <a:lstStyle/>
        <a:p>
          <a:endParaRPr lang="pl-PL"/>
        </a:p>
      </dgm:t>
    </dgm:pt>
    <dgm:pt modelId="{99B5CE81-2F69-4234-B9CD-8884E80F646B}">
      <dgm:prSet phldrT="[Tekst]" custT="1"/>
      <dgm:spPr>
        <a:xfrm>
          <a:off x="5425375" y="1595893"/>
          <a:ext cx="4312018" cy="792532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Założono w SZOOP </a:t>
          </a:r>
        </a:p>
        <a:p>
          <a:pPr>
            <a:buNone/>
          </a:pPr>
          <a:r>
            <a:rPr lang="pl-PL" sz="1400" b="1" dirty="0">
              <a:latin typeface="Calibri"/>
              <a:ea typeface="+mn-ea"/>
              <a:cs typeface="+mn-cs"/>
            </a:rPr>
            <a:t>14 105 osób </a:t>
          </a:r>
          <a:endParaRPr lang="pl-PL" sz="1400" dirty="0">
            <a:latin typeface="Calibri"/>
            <a:ea typeface="+mn-ea"/>
            <a:cs typeface="+mn-cs"/>
          </a:endParaRPr>
        </a:p>
      </dgm:t>
    </dgm:pt>
    <dgm:pt modelId="{1BFEC0F2-040B-4897-A760-5A16B3343DA0}" type="sibTrans" cxnId="{8A7647D3-4FFE-467C-8AB2-21D30C16F4EE}">
      <dgm:prSet/>
      <dgm:spPr>
        <a:xfrm rot="5654492">
          <a:off x="7449539" y="2477223"/>
          <a:ext cx="178570" cy="177595"/>
        </a:xfrm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1133BC63-CD0D-4EE0-B861-5C344171CA7A}" type="parTrans" cxnId="{8A7647D3-4FFE-467C-8AB2-21D30C16F4EE}">
      <dgm:prSet/>
      <dgm:spPr>
        <a:xfrm rot="5162153">
          <a:off x="7452606" y="1329500"/>
          <a:ext cx="178021" cy="177595"/>
        </a:xfrm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pl-PL"/>
        </a:p>
      </dgm:t>
    </dgm:pt>
    <dgm:pt modelId="{6E658712-76E1-4997-9EDD-E2EBFC1DFEBA}">
      <dgm:prSet custT="1"/>
      <dgm:spPr/>
      <dgm:t>
        <a:bodyPr/>
        <a:lstStyle/>
        <a:p>
          <a:endParaRPr lang="pl-PL" sz="1400" dirty="0"/>
        </a:p>
        <a:p>
          <a:r>
            <a:rPr lang="pl-PL" sz="1400" dirty="0"/>
            <a:t>Liczba firm objętych wsparciem </a:t>
          </a:r>
          <a:br>
            <a:rPr lang="pl-PL" sz="1400" dirty="0"/>
          </a:br>
          <a:r>
            <a:rPr lang="pl-PL" sz="1400" dirty="0"/>
            <a:t>w zakresie zwalczania lub przeciwdziałania pandemii COVID-19</a:t>
          </a:r>
        </a:p>
        <a:p>
          <a:r>
            <a:rPr lang="pl-PL" sz="1000" dirty="0"/>
            <a:t> </a:t>
          </a:r>
          <a:endParaRPr lang="pl-PL" sz="3600" dirty="0">
            <a:effectLst/>
          </a:endParaRPr>
        </a:p>
      </dgm:t>
    </dgm:pt>
    <dgm:pt modelId="{07608A98-CBEE-41D4-9E5F-C7871282EE9C}" type="parTrans" cxnId="{2D496ED6-9744-4A7D-8911-A5B9A0B79724}">
      <dgm:prSet/>
      <dgm:spPr/>
      <dgm:t>
        <a:bodyPr/>
        <a:lstStyle/>
        <a:p>
          <a:endParaRPr lang="pl-PL"/>
        </a:p>
      </dgm:t>
    </dgm:pt>
    <dgm:pt modelId="{4770E869-3B97-4AD1-992D-DE347FEC67DA}" type="sibTrans" cxnId="{2D496ED6-9744-4A7D-8911-A5B9A0B79724}">
      <dgm:prSet/>
      <dgm:spPr/>
      <dgm:t>
        <a:bodyPr/>
        <a:lstStyle/>
        <a:p>
          <a:endParaRPr lang="pl-PL"/>
        </a:p>
      </dgm:t>
    </dgm:pt>
    <dgm:pt modelId="{6859FB9C-1493-49D1-B7FF-81345B6CDCE4}">
      <dgm:prSet custT="1"/>
      <dgm:spPr/>
      <dgm:t>
        <a:bodyPr/>
        <a:lstStyle/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Nie założono wskaźnika </a:t>
          </a:r>
        </a:p>
        <a:p>
          <a:pPr marL="0"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w SZOOP</a:t>
          </a:r>
        </a:p>
      </dgm:t>
    </dgm:pt>
    <dgm:pt modelId="{6AB81F77-D1AF-4721-8223-F6ECBEA04EDB}" type="parTrans" cxnId="{5D22B133-97A9-4227-BB51-E51EBC38D1EC}">
      <dgm:prSet/>
      <dgm:spPr/>
      <dgm:t>
        <a:bodyPr/>
        <a:lstStyle/>
        <a:p>
          <a:endParaRPr lang="pl-PL"/>
        </a:p>
      </dgm:t>
    </dgm:pt>
    <dgm:pt modelId="{1ECD9E14-225B-44A7-A89A-17FE08AE8DBE}" type="sibTrans" cxnId="{5D22B133-97A9-4227-BB51-E51EBC38D1EC}">
      <dgm:prSet/>
      <dgm:spPr/>
      <dgm:t>
        <a:bodyPr/>
        <a:lstStyle/>
        <a:p>
          <a:endParaRPr lang="pl-PL"/>
        </a:p>
      </dgm:t>
    </dgm:pt>
    <dgm:pt modelId="{C8226765-6C49-47A7-9E95-7D41077149DC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sz="1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127 </a:t>
          </a: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% wartości z wniosków </a:t>
          </a:r>
          <a:b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o dofinansowanie</a:t>
          </a:r>
        </a:p>
      </dgm:t>
    </dgm:pt>
    <dgm:pt modelId="{C4C4368B-970A-4C3D-8C50-780DD40040C0}" type="parTrans" cxnId="{CB22EA74-41F1-4CD2-8F53-DE3E30F06F52}">
      <dgm:prSet/>
      <dgm:spPr/>
      <dgm:t>
        <a:bodyPr/>
        <a:lstStyle/>
        <a:p>
          <a:endParaRPr lang="pl-PL"/>
        </a:p>
      </dgm:t>
    </dgm:pt>
    <dgm:pt modelId="{BB23A4E1-4F3B-4EE8-BBC2-74C0BF5BE150}" type="sibTrans" cxnId="{CB22EA74-41F1-4CD2-8F53-DE3E30F06F52}">
      <dgm:prSet/>
      <dgm:spPr/>
      <dgm:t>
        <a:bodyPr/>
        <a:lstStyle/>
        <a:p>
          <a:endParaRPr lang="pl-PL"/>
        </a:p>
      </dgm:t>
    </dgm:pt>
    <dgm:pt modelId="{3CA85938-C00E-444A-BE9E-773EA5E49E39}">
      <dgm:prSet custT="1"/>
      <dgm:spPr/>
      <dgm:t>
        <a:bodyPr/>
        <a:lstStyle/>
        <a:p>
          <a:pPr algn="ctr">
            <a:buNone/>
          </a:pPr>
          <a:r>
            <a:rPr lang="pl-PL" sz="1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99</a:t>
          </a: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 % wartości z wniosków </a:t>
          </a:r>
          <a:b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o dofinansowanie </a:t>
          </a:r>
          <a:endParaRPr lang="pl-PL" sz="1300" dirty="0">
            <a:effectLst/>
          </a:endParaRPr>
        </a:p>
      </dgm:t>
    </dgm:pt>
    <dgm:pt modelId="{064EACD8-2EBF-4C43-8B60-BD2D9C153ACA}" type="parTrans" cxnId="{384D2BA6-1B7E-4B65-AE8F-9D90B8FF9342}">
      <dgm:prSet/>
      <dgm:spPr/>
      <dgm:t>
        <a:bodyPr/>
        <a:lstStyle/>
        <a:p>
          <a:endParaRPr lang="pl-PL"/>
        </a:p>
      </dgm:t>
    </dgm:pt>
    <dgm:pt modelId="{D783845A-2BA9-43F2-8120-27365062AC81}" type="sibTrans" cxnId="{384D2BA6-1B7E-4B65-AE8F-9D90B8FF9342}">
      <dgm:prSet/>
      <dgm:spPr/>
      <dgm:t>
        <a:bodyPr/>
        <a:lstStyle/>
        <a:p>
          <a:endParaRPr lang="pl-PL"/>
        </a:p>
      </dgm:t>
    </dgm:pt>
    <dgm:pt modelId="{7F2A4EA9-08DF-4EF4-B731-0D5CB945A7CC}">
      <dgm:prSet custT="1"/>
      <dgm:spPr/>
      <dgm:t>
        <a:bodyPr/>
        <a:lstStyle/>
        <a:p>
          <a:pPr algn="ctr">
            <a:buFont typeface="Wingdings" panose="05000000000000000000" pitchFamily="2" charset="2"/>
            <a:buNone/>
          </a:pPr>
          <a:r>
            <a:rPr lang="pl-PL" sz="140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108 % wartości docelowej z SZOOP</a:t>
          </a:r>
          <a:endParaRPr lang="pl-PL" sz="14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1B865616-284B-4EB3-A1D7-720E4EF072EB}" type="parTrans" cxnId="{D02DD656-0409-4612-93F7-73087A04A5BD}">
      <dgm:prSet/>
      <dgm:spPr/>
      <dgm:t>
        <a:bodyPr/>
        <a:lstStyle/>
        <a:p>
          <a:endParaRPr lang="pl-PL"/>
        </a:p>
      </dgm:t>
    </dgm:pt>
    <dgm:pt modelId="{AB24A773-28CB-4C5E-AAE0-9259E8D9E85B}" type="sibTrans" cxnId="{D02DD656-0409-4612-93F7-73087A04A5BD}">
      <dgm:prSet/>
      <dgm:spPr/>
      <dgm:t>
        <a:bodyPr/>
        <a:lstStyle/>
        <a:p>
          <a:endParaRPr lang="pl-PL"/>
        </a:p>
      </dgm:t>
    </dgm:pt>
    <dgm:pt modelId="{F30CB280-AD05-45C5-AC4B-0C919B597D66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sz="1400" b="1" dirty="0">
              <a:effectLst/>
              <a:latin typeface="Calibri" panose="020F0502020204030204" pitchFamily="34" charset="0"/>
            </a:rPr>
            <a:t>Wg zatwierdzonych wniosków o płatność wsparciem objęto </a:t>
          </a:r>
        </a:p>
        <a:p>
          <a:pPr>
            <a:buFont typeface="Wingdings" panose="05000000000000000000" pitchFamily="2" charset="2"/>
            <a:buChar char=""/>
          </a:pPr>
          <a:r>
            <a:rPr lang="pl-PL" sz="1400" b="1" dirty="0">
              <a:effectLst/>
              <a:latin typeface="Calibri" panose="020F0502020204030204" pitchFamily="34" charset="0"/>
            </a:rPr>
            <a:t>6 375 firm </a:t>
          </a:r>
          <a:endParaRPr lang="pl-PL" sz="1400" b="1" dirty="0"/>
        </a:p>
      </dgm:t>
    </dgm:pt>
    <dgm:pt modelId="{3DB98725-2681-45C1-925A-07FC580D29CE}" type="parTrans" cxnId="{19D832BE-B301-4867-A7B7-498FD0396D24}">
      <dgm:prSet/>
      <dgm:spPr/>
      <dgm:t>
        <a:bodyPr/>
        <a:lstStyle/>
        <a:p>
          <a:endParaRPr lang="pl-PL"/>
        </a:p>
      </dgm:t>
    </dgm:pt>
    <dgm:pt modelId="{0DB3A5B2-E8F4-498E-8F60-03F4640A5775}" type="sibTrans" cxnId="{19D832BE-B301-4867-A7B7-498FD0396D24}">
      <dgm:prSet/>
      <dgm:spPr/>
      <dgm:t>
        <a:bodyPr/>
        <a:lstStyle/>
        <a:p>
          <a:endParaRPr lang="pl-PL"/>
        </a:p>
      </dgm:t>
    </dgm:pt>
    <dgm:pt modelId="{5C2A949A-3604-4362-8EAC-F3269E37FA7D}">
      <dgm:prSet custT="1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endParaRPr lang="pl-PL" sz="1400" b="1" dirty="0">
            <a:latin typeface="+mn-lt"/>
            <a:ea typeface="+mn-ea"/>
            <a:cs typeface="+mn-cs"/>
          </a:endParaRPr>
        </a:p>
        <a:p>
          <a:pPr>
            <a:buFont typeface="Wingdings" panose="05000000000000000000" pitchFamily="2" charset="2"/>
            <a:buChar char=""/>
          </a:pPr>
          <a:r>
            <a:rPr lang="pl-PL" sz="1400" b="1" dirty="0">
              <a:latin typeface="+mn-lt"/>
              <a:ea typeface="+mn-ea"/>
              <a:cs typeface="+mn-cs"/>
            </a:rPr>
            <a:t>Założono we wnioskach </a:t>
          </a:r>
          <a:br>
            <a:rPr lang="pl-PL" sz="1400" b="1" dirty="0">
              <a:latin typeface="+mn-lt"/>
              <a:ea typeface="+mn-ea"/>
              <a:cs typeface="+mn-cs"/>
            </a:rPr>
          </a:br>
          <a:r>
            <a:rPr lang="pl-PL" sz="1400" b="1" dirty="0">
              <a:latin typeface="+mn-lt"/>
              <a:ea typeface="+mn-ea"/>
              <a:cs typeface="+mn-cs"/>
            </a:rPr>
            <a:t>o dofinansowanie objęcie wsparciem </a:t>
          </a:r>
          <a:br>
            <a:rPr lang="pl-PL" sz="1400" b="1" dirty="0">
              <a:latin typeface="+mn-lt"/>
              <a:ea typeface="+mn-ea"/>
              <a:cs typeface="+mn-cs"/>
            </a:rPr>
          </a:br>
          <a:r>
            <a:rPr lang="pl-PL" sz="1400" b="1" dirty="0">
              <a:latin typeface="+mn-lt"/>
              <a:ea typeface="+mn-ea"/>
              <a:cs typeface="+mn-cs"/>
            </a:rPr>
            <a:t>5 037 firm </a:t>
          </a:r>
          <a:endParaRPr lang="pl-PL" sz="1400" dirty="0"/>
        </a:p>
        <a:p>
          <a:pPr>
            <a:buFont typeface="Wingdings" panose="05000000000000000000" pitchFamily="2" charset="2"/>
            <a:buChar char=""/>
          </a:pPr>
          <a:endParaRPr lang="pl-PL" dirty="0">
            <a:effectLst/>
            <a:latin typeface="Calibri" panose="020F0502020204030204" pitchFamily="34" charset="0"/>
          </a:endParaRPr>
        </a:p>
      </dgm:t>
    </dgm:pt>
    <dgm:pt modelId="{5AA95084-D9A8-40CF-9039-3E1ADA57AD19}" type="parTrans" cxnId="{7D666D4E-0949-4022-A3A3-6CFE11055757}">
      <dgm:prSet/>
      <dgm:spPr/>
      <dgm:t>
        <a:bodyPr/>
        <a:lstStyle/>
        <a:p>
          <a:endParaRPr lang="pl-PL"/>
        </a:p>
      </dgm:t>
    </dgm:pt>
    <dgm:pt modelId="{D2C75071-FBDC-4247-84C9-214FB8593CB8}" type="sibTrans" cxnId="{7D666D4E-0949-4022-A3A3-6CFE11055757}">
      <dgm:prSet/>
      <dgm:spPr/>
      <dgm:t>
        <a:bodyPr/>
        <a:lstStyle/>
        <a:p>
          <a:endParaRPr lang="pl-PL"/>
        </a:p>
      </dgm:t>
    </dgm:pt>
    <dgm:pt modelId="{A300CF9F-ECA3-47F6-BD34-FB8F4E7DE219}" type="pres">
      <dgm:prSet presAssocID="{125D15A7-B190-4251-8ACE-2647F32A13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D7A62BD-58DD-4068-8BD2-AE226F59560F}" type="pres">
      <dgm:prSet presAssocID="{7E450B4B-6F37-4C18-B063-BCC08CC1598A}" presName="vertFlow" presStyleCnt="0"/>
      <dgm:spPr/>
    </dgm:pt>
    <dgm:pt modelId="{13752C3A-375E-4C4C-A43B-DEAED0C4D600}" type="pres">
      <dgm:prSet presAssocID="{7E450B4B-6F37-4C18-B063-BCC08CC1598A}" presName="header" presStyleLbl="node1" presStyleIdx="0" presStyleCnt="2" custScaleX="126190" custScaleY="121437"/>
      <dgm:spPr/>
      <dgm:t>
        <a:bodyPr/>
        <a:lstStyle/>
        <a:p>
          <a:endParaRPr lang="pl-PL"/>
        </a:p>
      </dgm:t>
    </dgm:pt>
    <dgm:pt modelId="{19AC9B9C-9115-4D25-9288-0E0CD9F8B95B}" type="pres">
      <dgm:prSet presAssocID="{1133BC63-CD0D-4EE0-B861-5C344171CA7A}" presName="parTrans" presStyleLbl="sibTrans2D1" presStyleIdx="0" presStyleCnt="8" custLinFactNeighborX="-45677" custLinFactNeighborY="11452"/>
      <dgm:spPr/>
      <dgm:t>
        <a:bodyPr/>
        <a:lstStyle/>
        <a:p>
          <a:endParaRPr lang="pl-PL"/>
        </a:p>
      </dgm:t>
    </dgm:pt>
    <dgm:pt modelId="{D47E3A20-E0DC-4F49-A065-FAC437883C6E}" type="pres">
      <dgm:prSet presAssocID="{99B5CE81-2F69-4234-B9CD-8884E80F646B}" presName="child" presStyleLbl="alignAccFollowNode1" presStyleIdx="0" presStyleCnt="8" custScaleX="121760" custScaleY="111424" custLinFactNeighborX="-981" custLinFactNeighborY="286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81DFFF-DD1E-4F0D-BAD8-EC00EF7C4846}" type="pres">
      <dgm:prSet presAssocID="{1BFEC0F2-040B-4897-A760-5A16B3343DA0}" presName="sibTrans" presStyleLbl="sibTrans2D1" presStyleIdx="1" presStyleCnt="8"/>
      <dgm:spPr/>
      <dgm:t>
        <a:bodyPr/>
        <a:lstStyle/>
        <a:p>
          <a:endParaRPr lang="pl-PL"/>
        </a:p>
      </dgm:t>
    </dgm:pt>
    <dgm:pt modelId="{3D9605EB-84C8-49DE-8066-8F3D319B151A}" type="pres">
      <dgm:prSet presAssocID="{57F2AD06-8041-41D5-9715-813EA81896D8}" presName="child" presStyleLbl="alignAccFollowNode1" presStyleIdx="1" presStyleCnt="8" custScaleX="121972" custScaleY="12820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5386B8-6E0C-4F6C-B852-F90D36844269}" type="pres">
      <dgm:prSet presAssocID="{B12F2589-C301-414F-A651-0851CB973D20}" presName="sibTrans" presStyleLbl="sibTrans2D1" presStyleIdx="2" presStyleCnt="8"/>
      <dgm:spPr/>
      <dgm:t>
        <a:bodyPr/>
        <a:lstStyle/>
        <a:p>
          <a:endParaRPr lang="pl-PL"/>
        </a:p>
      </dgm:t>
    </dgm:pt>
    <dgm:pt modelId="{CFCC94CA-E822-4D1C-BCD1-2C944F19F8A2}" type="pres">
      <dgm:prSet presAssocID="{915F1F91-0A9C-4333-97CF-36ED42BAA939}" presName="child" presStyleLbl="alignAccFollowNode1" presStyleIdx="2" presStyleCnt="8" custScaleX="123916" custScaleY="100076" custLinFactNeighborX="-116" custLinFactNeighborY="5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84339A-7ED8-4FE7-A0F2-E5CE7C38F0D2}" type="pres">
      <dgm:prSet presAssocID="{900766F1-35CB-4817-8D3B-111BDF1D97F9}" presName="sibTrans" presStyleLbl="sibTrans2D1" presStyleIdx="3" presStyleCnt="8"/>
      <dgm:spPr/>
      <dgm:t>
        <a:bodyPr/>
        <a:lstStyle/>
        <a:p>
          <a:endParaRPr lang="pl-PL"/>
        </a:p>
      </dgm:t>
    </dgm:pt>
    <dgm:pt modelId="{E4C56B14-C40F-4950-84DE-2911BB968101}" type="pres">
      <dgm:prSet presAssocID="{3CA85938-C00E-444A-BE9E-773EA5E49E39}" presName="child" presStyleLbl="alignAccFollowNode1" presStyleIdx="3" presStyleCnt="8" custScaleX="125516" custScaleY="137307" custLinFactNeighborX="-38" custLinFactNeighborY="2700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315F19-AF1F-4D87-9F7E-B0691E69492E}" type="pres">
      <dgm:prSet presAssocID="{7E450B4B-6F37-4C18-B063-BCC08CC1598A}" presName="hSp" presStyleCnt="0"/>
      <dgm:spPr/>
    </dgm:pt>
    <dgm:pt modelId="{3A4A8D9C-C29E-44B7-8FBE-AFB628F36F40}" type="pres">
      <dgm:prSet presAssocID="{6E658712-76E1-4997-9EDD-E2EBFC1DFEBA}" presName="vertFlow" presStyleCnt="0"/>
      <dgm:spPr/>
    </dgm:pt>
    <dgm:pt modelId="{83DD8BB2-FEFB-41BF-A045-AE5A3AB7F350}" type="pres">
      <dgm:prSet presAssocID="{6E658712-76E1-4997-9EDD-E2EBFC1DFEBA}" presName="header" presStyleLbl="node1" presStyleIdx="1" presStyleCnt="2" custScaleX="117943" custScaleY="122653" custLinFactNeighborX="618" custLinFactNeighborY="-2446"/>
      <dgm:spPr/>
      <dgm:t>
        <a:bodyPr/>
        <a:lstStyle/>
        <a:p>
          <a:endParaRPr lang="pl-PL"/>
        </a:p>
      </dgm:t>
    </dgm:pt>
    <dgm:pt modelId="{1EC2C8EE-4379-40CE-8734-E5B38C310927}" type="pres">
      <dgm:prSet presAssocID="{6AB81F77-D1AF-4721-8223-F6ECBEA04EDB}" presName="parTrans" presStyleLbl="sibTrans2D1" presStyleIdx="4" presStyleCnt="8"/>
      <dgm:spPr/>
      <dgm:t>
        <a:bodyPr/>
        <a:lstStyle/>
        <a:p>
          <a:endParaRPr lang="pl-PL"/>
        </a:p>
      </dgm:t>
    </dgm:pt>
    <dgm:pt modelId="{3863856F-B757-411C-A559-E3759B43F2D5}" type="pres">
      <dgm:prSet presAssocID="{6859FB9C-1493-49D1-B7FF-81345B6CDCE4}" presName="child" presStyleLbl="alignAccFollowNode1" presStyleIdx="4" presStyleCnt="8" custScaleX="119752" custScaleY="11313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7AFDF9-1523-4693-A33E-32F095EB7539}" type="pres">
      <dgm:prSet presAssocID="{1ECD9E14-225B-44A7-A89A-17FE08AE8DBE}" presName="sibTrans" presStyleLbl="sibTrans2D1" presStyleIdx="5" presStyleCnt="8"/>
      <dgm:spPr/>
      <dgm:t>
        <a:bodyPr/>
        <a:lstStyle/>
        <a:p>
          <a:endParaRPr lang="pl-PL"/>
        </a:p>
      </dgm:t>
    </dgm:pt>
    <dgm:pt modelId="{6A510EE9-FCB8-4B1B-854E-5674BF3B24A0}" type="pres">
      <dgm:prSet presAssocID="{5C2A949A-3604-4362-8EAC-F3269E37FA7D}" presName="child" presStyleLbl="alignAccFollowNode1" presStyleIdx="5" presStyleCnt="8" custScaleX="118381" custScaleY="117859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66F6528-31C6-45FA-BA2F-F51BDDA8222F}" type="pres">
      <dgm:prSet presAssocID="{D2C75071-FBDC-4247-84C9-214FB8593CB8}" presName="sibTrans" presStyleLbl="sibTrans2D1" presStyleIdx="6" presStyleCnt="8"/>
      <dgm:spPr/>
      <dgm:t>
        <a:bodyPr/>
        <a:lstStyle/>
        <a:p>
          <a:endParaRPr lang="pl-PL"/>
        </a:p>
      </dgm:t>
    </dgm:pt>
    <dgm:pt modelId="{7F2E7D43-C739-42B5-A907-408D4B001197}" type="pres">
      <dgm:prSet presAssocID="{F30CB280-AD05-45C5-AC4B-0C919B597D66}" presName="child" presStyleLbl="alignAccFollowNode1" presStyleIdx="6" presStyleCnt="8" custScaleX="117971" custScaleY="11093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2B9C5D-2807-4692-9AA4-BC97876072C1}" type="pres">
      <dgm:prSet presAssocID="{0DB3A5B2-E8F4-498E-8F60-03F4640A5775}" presName="sibTrans" presStyleLbl="sibTrans2D1" presStyleIdx="7" presStyleCnt="8"/>
      <dgm:spPr/>
      <dgm:t>
        <a:bodyPr/>
        <a:lstStyle/>
        <a:p>
          <a:endParaRPr lang="pl-PL"/>
        </a:p>
      </dgm:t>
    </dgm:pt>
    <dgm:pt modelId="{9E5FF0E0-5A27-441F-A3DE-FBF1DB5E0911}" type="pres">
      <dgm:prSet presAssocID="{C8226765-6C49-47A7-9E95-7D41077149DC}" presName="child" presStyleLbl="alignAccFollowNode1" presStyleIdx="7" presStyleCnt="8" custScaleX="116304" custScaleY="13948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E541B81-086A-44B1-8FFE-8AD1B4C6B5E0}" type="presOf" srcId="{900766F1-35CB-4817-8D3B-111BDF1D97F9}" destId="{3F84339A-7ED8-4FE7-A0F2-E5CE7C38F0D2}" srcOrd="0" destOrd="0" presId="urn:microsoft.com/office/officeart/2005/8/layout/lProcess1"/>
    <dgm:cxn modelId="{B5AD0A3A-7E50-4053-96B7-D2156D70B1B0}" type="presOf" srcId="{915F1F91-0A9C-4333-97CF-36ED42BAA939}" destId="{CFCC94CA-E822-4D1C-BCD1-2C944F19F8A2}" srcOrd="0" destOrd="0" presId="urn:microsoft.com/office/officeart/2005/8/layout/lProcess1"/>
    <dgm:cxn modelId="{951D1871-B93F-4F79-A1BA-55E80DB16A36}" type="presOf" srcId="{C8226765-6C49-47A7-9E95-7D41077149DC}" destId="{9E5FF0E0-5A27-441F-A3DE-FBF1DB5E0911}" srcOrd="0" destOrd="0" presId="urn:microsoft.com/office/officeart/2005/8/layout/lProcess1"/>
    <dgm:cxn modelId="{69F409FC-FCD9-4038-97E9-A805A4199D39}" type="presOf" srcId="{1BFEC0F2-040B-4897-A760-5A16B3343DA0}" destId="{D581DFFF-DD1E-4F0D-BAD8-EC00EF7C4846}" srcOrd="0" destOrd="0" presId="urn:microsoft.com/office/officeart/2005/8/layout/lProcess1"/>
    <dgm:cxn modelId="{35048931-1594-4231-A136-6FD920BECBB2}" type="presOf" srcId="{D2C75071-FBDC-4247-84C9-214FB8593CB8}" destId="{066F6528-31C6-45FA-BA2F-F51BDDA8222F}" srcOrd="0" destOrd="0" presId="urn:microsoft.com/office/officeart/2005/8/layout/lProcess1"/>
    <dgm:cxn modelId="{1AE62157-CE67-4305-8B76-13DEB70EDBB3}" type="presOf" srcId="{125D15A7-B190-4251-8ACE-2647F32A13B0}" destId="{A300CF9F-ECA3-47F6-BD34-FB8F4E7DE219}" srcOrd="0" destOrd="0" presId="urn:microsoft.com/office/officeart/2005/8/layout/lProcess1"/>
    <dgm:cxn modelId="{454C052C-6C58-4264-964C-5C8374B9D6F4}" srcId="{7E450B4B-6F37-4C18-B063-BCC08CC1598A}" destId="{57F2AD06-8041-41D5-9715-813EA81896D8}" srcOrd="1" destOrd="0" parTransId="{D7D4B17A-7157-4D26-9830-CF167B6AF1EF}" sibTransId="{B12F2589-C301-414F-A651-0851CB973D20}"/>
    <dgm:cxn modelId="{DD4F6E36-92A2-4678-A538-B2C32A3D087B}" type="presOf" srcId="{F30CB280-AD05-45C5-AC4B-0C919B597D66}" destId="{7F2E7D43-C739-42B5-A907-408D4B001197}" srcOrd="0" destOrd="0" presId="urn:microsoft.com/office/officeart/2005/8/layout/lProcess1"/>
    <dgm:cxn modelId="{37834004-3623-4C7E-8FD2-6D82D4D7F8AD}" type="presOf" srcId="{5C2A949A-3604-4362-8EAC-F3269E37FA7D}" destId="{6A510EE9-FCB8-4B1B-854E-5674BF3B24A0}" srcOrd="0" destOrd="0" presId="urn:microsoft.com/office/officeart/2005/8/layout/lProcess1"/>
    <dgm:cxn modelId="{B1E2DD17-D78C-4F67-A9D1-4C9A3A732D0D}" srcId="{125D15A7-B190-4251-8ACE-2647F32A13B0}" destId="{7E450B4B-6F37-4C18-B063-BCC08CC1598A}" srcOrd="0" destOrd="0" parTransId="{B921B964-7E07-44F0-B1B7-C3A98BAE72F5}" sibTransId="{4604A033-BE85-4130-8346-BA62440F8272}"/>
    <dgm:cxn modelId="{AED95E06-C6F6-4DB0-AB63-5D577E362CA2}" type="presOf" srcId="{99B5CE81-2F69-4234-B9CD-8884E80F646B}" destId="{D47E3A20-E0DC-4F49-A065-FAC437883C6E}" srcOrd="0" destOrd="0" presId="urn:microsoft.com/office/officeart/2005/8/layout/lProcess1"/>
    <dgm:cxn modelId="{5D22B133-97A9-4227-BB51-E51EBC38D1EC}" srcId="{6E658712-76E1-4997-9EDD-E2EBFC1DFEBA}" destId="{6859FB9C-1493-49D1-B7FF-81345B6CDCE4}" srcOrd="0" destOrd="0" parTransId="{6AB81F77-D1AF-4721-8223-F6ECBEA04EDB}" sibTransId="{1ECD9E14-225B-44A7-A89A-17FE08AE8DBE}"/>
    <dgm:cxn modelId="{9E9F1776-75FC-48EC-A8B4-4DFA0697543F}" type="presOf" srcId="{6E658712-76E1-4997-9EDD-E2EBFC1DFEBA}" destId="{83DD8BB2-FEFB-41BF-A045-AE5A3AB7F350}" srcOrd="0" destOrd="0" presId="urn:microsoft.com/office/officeart/2005/8/layout/lProcess1"/>
    <dgm:cxn modelId="{384D2BA6-1B7E-4B65-AE8F-9D90B8FF9342}" srcId="{7E450B4B-6F37-4C18-B063-BCC08CC1598A}" destId="{3CA85938-C00E-444A-BE9E-773EA5E49E39}" srcOrd="3" destOrd="0" parTransId="{064EACD8-2EBF-4C43-8B60-BD2D9C153ACA}" sibTransId="{D783845A-2BA9-43F2-8120-27365062AC81}"/>
    <dgm:cxn modelId="{08512AD8-D14C-4CBE-B302-938C3A03A37A}" type="presOf" srcId="{B12F2589-C301-414F-A651-0851CB973D20}" destId="{3C5386B8-6E0C-4F6C-B852-F90D36844269}" srcOrd="0" destOrd="0" presId="urn:microsoft.com/office/officeart/2005/8/layout/lProcess1"/>
    <dgm:cxn modelId="{2D496ED6-9744-4A7D-8911-A5B9A0B79724}" srcId="{125D15A7-B190-4251-8ACE-2647F32A13B0}" destId="{6E658712-76E1-4997-9EDD-E2EBFC1DFEBA}" srcOrd="1" destOrd="0" parTransId="{07608A98-CBEE-41D4-9E5F-C7871282EE9C}" sibTransId="{4770E869-3B97-4AD1-992D-DE347FEC67DA}"/>
    <dgm:cxn modelId="{19D832BE-B301-4867-A7B7-498FD0396D24}" srcId="{6E658712-76E1-4997-9EDD-E2EBFC1DFEBA}" destId="{F30CB280-AD05-45C5-AC4B-0C919B597D66}" srcOrd="2" destOrd="0" parTransId="{3DB98725-2681-45C1-925A-07FC580D29CE}" sibTransId="{0DB3A5B2-E8F4-498E-8F60-03F4640A5775}"/>
    <dgm:cxn modelId="{6B1BF570-37C2-44DB-8FAE-D4053B3E4ABA}" type="presOf" srcId="{0DB3A5B2-E8F4-498E-8F60-03F4640A5775}" destId="{CA2B9C5D-2807-4692-9AA4-BC97876072C1}" srcOrd="0" destOrd="0" presId="urn:microsoft.com/office/officeart/2005/8/layout/lProcess1"/>
    <dgm:cxn modelId="{7D666D4E-0949-4022-A3A3-6CFE11055757}" srcId="{6E658712-76E1-4997-9EDD-E2EBFC1DFEBA}" destId="{5C2A949A-3604-4362-8EAC-F3269E37FA7D}" srcOrd="1" destOrd="0" parTransId="{5AA95084-D9A8-40CF-9039-3E1ADA57AD19}" sibTransId="{D2C75071-FBDC-4247-84C9-214FB8593CB8}"/>
    <dgm:cxn modelId="{D8CEEC21-E604-4088-943E-93DD18EF2A7D}" type="presOf" srcId="{6AB81F77-D1AF-4721-8223-F6ECBEA04EDB}" destId="{1EC2C8EE-4379-40CE-8734-E5B38C310927}" srcOrd="0" destOrd="0" presId="urn:microsoft.com/office/officeart/2005/8/layout/lProcess1"/>
    <dgm:cxn modelId="{CB22EA74-41F1-4CD2-8F53-DE3E30F06F52}" srcId="{6E658712-76E1-4997-9EDD-E2EBFC1DFEBA}" destId="{C8226765-6C49-47A7-9E95-7D41077149DC}" srcOrd="3" destOrd="0" parTransId="{C4C4368B-970A-4C3D-8C50-780DD40040C0}" sibTransId="{BB23A4E1-4F3B-4EE8-BBC2-74C0BF5BE150}"/>
    <dgm:cxn modelId="{0FBC05F2-84FF-4A74-8C7F-C7BA36A6288C}" type="presOf" srcId="{57F2AD06-8041-41D5-9715-813EA81896D8}" destId="{3D9605EB-84C8-49DE-8066-8F3D319B151A}" srcOrd="0" destOrd="0" presId="urn:microsoft.com/office/officeart/2005/8/layout/lProcess1"/>
    <dgm:cxn modelId="{D02DD656-0409-4612-93F7-73087A04A5BD}" srcId="{3CA85938-C00E-444A-BE9E-773EA5E49E39}" destId="{7F2A4EA9-08DF-4EF4-B731-0D5CB945A7CC}" srcOrd="0" destOrd="0" parTransId="{1B865616-284B-4EB3-A1D7-720E4EF072EB}" sibTransId="{AB24A773-28CB-4C5E-AAE0-9259E8D9E85B}"/>
    <dgm:cxn modelId="{8A7647D3-4FFE-467C-8AB2-21D30C16F4EE}" srcId="{7E450B4B-6F37-4C18-B063-BCC08CC1598A}" destId="{99B5CE81-2F69-4234-B9CD-8884E80F646B}" srcOrd="0" destOrd="0" parTransId="{1133BC63-CD0D-4EE0-B861-5C344171CA7A}" sibTransId="{1BFEC0F2-040B-4897-A760-5A16B3343DA0}"/>
    <dgm:cxn modelId="{DC42D057-48F8-4507-806A-2EEF26DD994D}" srcId="{7E450B4B-6F37-4C18-B063-BCC08CC1598A}" destId="{915F1F91-0A9C-4333-97CF-36ED42BAA939}" srcOrd="2" destOrd="0" parTransId="{A8DD3ABA-4CAF-40CB-BA5C-85DCB90D6D8A}" sibTransId="{900766F1-35CB-4817-8D3B-111BDF1D97F9}"/>
    <dgm:cxn modelId="{7ABE136E-B13B-40FC-BD6B-55EA5ACC6B9C}" type="presOf" srcId="{1133BC63-CD0D-4EE0-B861-5C344171CA7A}" destId="{19AC9B9C-9115-4D25-9288-0E0CD9F8B95B}" srcOrd="0" destOrd="0" presId="urn:microsoft.com/office/officeart/2005/8/layout/lProcess1"/>
    <dgm:cxn modelId="{E1BCF916-F132-4640-A67A-7373FBA135C3}" type="presOf" srcId="{7E450B4B-6F37-4C18-B063-BCC08CC1598A}" destId="{13752C3A-375E-4C4C-A43B-DEAED0C4D600}" srcOrd="0" destOrd="0" presId="urn:microsoft.com/office/officeart/2005/8/layout/lProcess1"/>
    <dgm:cxn modelId="{98DE3A54-C07B-447C-A203-349F6BF31A8F}" type="presOf" srcId="{3CA85938-C00E-444A-BE9E-773EA5E49E39}" destId="{E4C56B14-C40F-4950-84DE-2911BB968101}" srcOrd="0" destOrd="0" presId="urn:microsoft.com/office/officeart/2005/8/layout/lProcess1"/>
    <dgm:cxn modelId="{8B9E6495-C98F-4A66-A592-52883E1E86F5}" type="presOf" srcId="{6859FB9C-1493-49D1-B7FF-81345B6CDCE4}" destId="{3863856F-B757-411C-A559-E3759B43F2D5}" srcOrd="0" destOrd="0" presId="urn:microsoft.com/office/officeart/2005/8/layout/lProcess1"/>
    <dgm:cxn modelId="{0C486089-6F9F-457A-9AE2-0F61A46E6C4E}" type="presOf" srcId="{1ECD9E14-225B-44A7-A89A-17FE08AE8DBE}" destId="{D57AFDF9-1523-4693-A33E-32F095EB7539}" srcOrd="0" destOrd="0" presId="urn:microsoft.com/office/officeart/2005/8/layout/lProcess1"/>
    <dgm:cxn modelId="{1AE29615-FEC3-4FCC-876C-DD09FCA5D0A8}" type="presOf" srcId="{7F2A4EA9-08DF-4EF4-B731-0D5CB945A7CC}" destId="{E4C56B14-C40F-4950-84DE-2911BB968101}" srcOrd="0" destOrd="1" presId="urn:microsoft.com/office/officeart/2005/8/layout/lProcess1"/>
    <dgm:cxn modelId="{86EFCDDC-8F23-4D57-B9E7-96B12AB62703}" type="presParOf" srcId="{A300CF9F-ECA3-47F6-BD34-FB8F4E7DE219}" destId="{4D7A62BD-58DD-4068-8BD2-AE226F59560F}" srcOrd="0" destOrd="0" presId="urn:microsoft.com/office/officeart/2005/8/layout/lProcess1"/>
    <dgm:cxn modelId="{9D5ED920-1A11-44B0-95C6-330DBB2C0623}" type="presParOf" srcId="{4D7A62BD-58DD-4068-8BD2-AE226F59560F}" destId="{13752C3A-375E-4C4C-A43B-DEAED0C4D600}" srcOrd="0" destOrd="0" presId="urn:microsoft.com/office/officeart/2005/8/layout/lProcess1"/>
    <dgm:cxn modelId="{26CF7BEB-7517-4CF6-B502-912770999025}" type="presParOf" srcId="{4D7A62BD-58DD-4068-8BD2-AE226F59560F}" destId="{19AC9B9C-9115-4D25-9288-0E0CD9F8B95B}" srcOrd="1" destOrd="0" presId="urn:microsoft.com/office/officeart/2005/8/layout/lProcess1"/>
    <dgm:cxn modelId="{F88BDD41-ACC0-4467-94E6-53C15594846B}" type="presParOf" srcId="{4D7A62BD-58DD-4068-8BD2-AE226F59560F}" destId="{D47E3A20-E0DC-4F49-A065-FAC437883C6E}" srcOrd="2" destOrd="0" presId="urn:microsoft.com/office/officeart/2005/8/layout/lProcess1"/>
    <dgm:cxn modelId="{2DE64D26-E98C-47A0-A9BB-73D650B0BE18}" type="presParOf" srcId="{4D7A62BD-58DD-4068-8BD2-AE226F59560F}" destId="{D581DFFF-DD1E-4F0D-BAD8-EC00EF7C4846}" srcOrd="3" destOrd="0" presId="urn:microsoft.com/office/officeart/2005/8/layout/lProcess1"/>
    <dgm:cxn modelId="{6005F15F-BE5F-47F2-85E6-215372CFDCE6}" type="presParOf" srcId="{4D7A62BD-58DD-4068-8BD2-AE226F59560F}" destId="{3D9605EB-84C8-49DE-8066-8F3D319B151A}" srcOrd="4" destOrd="0" presId="urn:microsoft.com/office/officeart/2005/8/layout/lProcess1"/>
    <dgm:cxn modelId="{A41E7D40-00BE-4485-BE78-1BC7A152B0FA}" type="presParOf" srcId="{4D7A62BD-58DD-4068-8BD2-AE226F59560F}" destId="{3C5386B8-6E0C-4F6C-B852-F90D36844269}" srcOrd="5" destOrd="0" presId="urn:microsoft.com/office/officeart/2005/8/layout/lProcess1"/>
    <dgm:cxn modelId="{E508625D-561A-4E9E-AB37-BB53CB99CB75}" type="presParOf" srcId="{4D7A62BD-58DD-4068-8BD2-AE226F59560F}" destId="{CFCC94CA-E822-4D1C-BCD1-2C944F19F8A2}" srcOrd="6" destOrd="0" presId="urn:microsoft.com/office/officeart/2005/8/layout/lProcess1"/>
    <dgm:cxn modelId="{2E7E3C39-8B83-4CDF-AD21-688AC7623067}" type="presParOf" srcId="{4D7A62BD-58DD-4068-8BD2-AE226F59560F}" destId="{3F84339A-7ED8-4FE7-A0F2-E5CE7C38F0D2}" srcOrd="7" destOrd="0" presId="urn:microsoft.com/office/officeart/2005/8/layout/lProcess1"/>
    <dgm:cxn modelId="{BD5341A7-D453-4F22-834F-D21C216D0DDC}" type="presParOf" srcId="{4D7A62BD-58DD-4068-8BD2-AE226F59560F}" destId="{E4C56B14-C40F-4950-84DE-2911BB968101}" srcOrd="8" destOrd="0" presId="urn:microsoft.com/office/officeart/2005/8/layout/lProcess1"/>
    <dgm:cxn modelId="{677E96E8-645B-4E0F-B3AD-819C955A2A6E}" type="presParOf" srcId="{A300CF9F-ECA3-47F6-BD34-FB8F4E7DE219}" destId="{CF315F19-AF1F-4D87-9F7E-B0691E69492E}" srcOrd="1" destOrd="0" presId="urn:microsoft.com/office/officeart/2005/8/layout/lProcess1"/>
    <dgm:cxn modelId="{2CDEB6ED-FCD8-4A6E-B46A-980CC8855444}" type="presParOf" srcId="{A300CF9F-ECA3-47F6-BD34-FB8F4E7DE219}" destId="{3A4A8D9C-C29E-44B7-8FBE-AFB628F36F40}" srcOrd="2" destOrd="0" presId="urn:microsoft.com/office/officeart/2005/8/layout/lProcess1"/>
    <dgm:cxn modelId="{5C4A7717-D4BA-4858-BEEB-B739F93DDF32}" type="presParOf" srcId="{3A4A8D9C-C29E-44B7-8FBE-AFB628F36F40}" destId="{83DD8BB2-FEFB-41BF-A045-AE5A3AB7F350}" srcOrd="0" destOrd="0" presId="urn:microsoft.com/office/officeart/2005/8/layout/lProcess1"/>
    <dgm:cxn modelId="{FFC85028-215D-4ABB-86F6-F0C5827AF6C1}" type="presParOf" srcId="{3A4A8D9C-C29E-44B7-8FBE-AFB628F36F40}" destId="{1EC2C8EE-4379-40CE-8734-E5B38C310927}" srcOrd="1" destOrd="0" presId="urn:microsoft.com/office/officeart/2005/8/layout/lProcess1"/>
    <dgm:cxn modelId="{0DBF0575-FF8F-48F4-8215-361661E2EA84}" type="presParOf" srcId="{3A4A8D9C-C29E-44B7-8FBE-AFB628F36F40}" destId="{3863856F-B757-411C-A559-E3759B43F2D5}" srcOrd="2" destOrd="0" presId="urn:microsoft.com/office/officeart/2005/8/layout/lProcess1"/>
    <dgm:cxn modelId="{28060438-896F-40FA-9087-4894AAB35D94}" type="presParOf" srcId="{3A4A8D9C-C29E-44B7-8FBE-AFB628F36F40}" destId="{D57AFDF9-1523-4693-A33E-32F095EB7539}" srcOrd="3" destOrd="0" presId="urn:microsoft.com/office/officeart/2005/8/layout/lProcess1"/>
    <dgm:cxn modelId="{945C0D68-8061-4DFA-B888-E92562F25AB8}" type="presParOf" srcId="{3A4A8D9C-C29E-44B7-8FBE-AFB628F36F40}" destId="{6A510EE9-FCB8-4B1B-854E-5674BF3B24A0}" srcOrd="4" destOrd="0" presId="urn:microsoft.com/office/officeart/2005/8/layout/lProcess1"/>
    <dgm:cxn modelId="{43E2214A-47DF-410F-A46A-CC90869EFCF4}" type="presParOf" srcId="{3A4A8D9C-C29E-44B7-8FBE-AFB628F36F40}" destId="{066F6528-31C6-45FA-BA2F-F51BDDA8222F}" srcOrd="5" destOrd="0" presId="urn:microsoft.com/office/officeart/2005/8/layout/lProcess1"/>
    <dgm:cxn modelId="{CE9F485D-7347-49D1-ABF7-6185567AE44E}" type="presParOf" srcId="{3A4A8D9C-C29E-44B7-8FBE-AFB628F36F40}" destId="{7F2E7D43-C739-42B5-A907-408D4B001197}" srcOrd="6" destOrd="0" presId="urn:microsoft.com/office/officeart/2005/8/layout/lProcess1"/>
    <dgm:cxn modelId="{A2D79E47-62B3-4F86-882C-668DE3EDC692}" type="presParOf" srcId="{3A4A8D9C-C29E-44B7-8FBE-AFB628F36F40}" destId="{CA2B9C5D-2807-4692-9AA4-BC97876072C1}" srcOrd="7" destOrd="0" presId="urn:microsoft.com/office/officeart/2005/8/layout/lProcess1"/>
    <dgm:cxn modelId="{797A204C-EB97-49BF-B5C5-F1DCAB53F6B8}" type="presParOf" srcId="{3A4A8D9C-C29E-44B7-8FBE-AFB628F36F40}" destId="{9E5FF0E0-5A27-441F-A3DE-FBF1DB5E0911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D4389B-1BA5-410B-BC00-5796954E61CC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41F19CEF-99FF-4029-BE5D-44346405FAF8}" type="pres">
      <dgm:prSet presAssocID="{B5D4389B-1BA5-410B-BC00-5796954E61CC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1C4877E-C349-47C6-BA94-953DD6E053FE}" type="presOf" srcId="{B5D4389B-1BA5-410B-BC00-5796954E61CC}" destId="{41F19CEF-99FF-4029-BE5D-44346405FAF8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23A69A-61D2-432B-9E8A-8D64BBF78793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20A2D0-74FE-44A0-A8D2-E053BC02E4A7}">
      <dgm:prSet phldrT="[Tekst]" custT="1"/>
      <dgm:spPr>
        <a:xfrm>
          <a:off x="6848446" y="28136"/>
          <a:ext cx="2533237" cy="1013295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75% kontraktacji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85 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% alokacji</a:t>
          </a:r>
        </a:p>
      </dgm:t>
    </dgm:pt>
    <dgm:pt modelId="{B893D273-0AB2-4063-A1FB-E36EAD889D9E}" type="parTrans" cxnId="{DE31CA6D-3BD5-463F-BA59-C35082F6963B}">
      <dgm:prSet/>
      <dgm:spPr/>
      <dgm:t>
        <a:bodyPr/>
        <a:lstStyle/>
        <a:p>
          <a:endParaRPr lang="pl-PL"/>
        </a:p>
      </dgm:t>
    </dgm:pt>
    <dgm:pt modelId="{3D94465B-1827-4BF9-90BD-5555B5E701C8}" type="sibTrans" cxnId="{DE31CA6D-3BD5-463F-BA59-C35082F6963B}">
      <dgm:prSet/>
      <dgm:spPr/>
      <dgm:t>
        <a:bodyPr/>
        <a:lstStyle/>
        <a:p>
          <a:endParaRPr lang="pl-PL"/>
        </a:p>
      </dgm:t>
    </dgm:pt>
    <dgm:pt modelId="{952A5F08-786D-4784-88AD-FA4679D9170F}">
      <dgm:prSet phldrT="[Tekst]" custT="1"/>
      <dgm:spPr>
        <a:xfrm>
          <a:off x="4351" y="21944"/>
          <a:ext cx="2533237" cy="1013295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Działanie 1.1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131 Projektów PUP</a:t>
          </a:r>
        </a:p>
      </dgm:t>
    </dgm:pt>
    <dgm:pt modelId="{9CC04030-B7C1-4AAC-9EBE-D574FB48B94B}" type="sibTrans" cxnId="{3F6965A2-336E-4CA1-9DB7-C9E6D68E88AC}">
      <dgm:prSet/>
      <dgm:spPr/>
      <dgm:t>
        <a:bodyPr/>
        <a:lstStyle/>
        <a:p>
          <a:endParaRPr lang="pl-PL"/>
        </a:p>
      </dgm:t>
    </dgm:pt>
    <dgm:pt modelId="{A2EC8B8C-AA95-457C-87CD-3285CAD508F6}" type="parTrans" cxnId="{3F6965A2-336E-4CA1-9DB7-C9E6D68E88AC}">
      <dgm:prSet/>
      <dgm:spPr/>
      <dgm:t>
        <a:bodyPr/>
        <a:lstStyle/>
        <a:p>
          <a:endParaRPr lang="pl-PL"/>
        </a:p>
      </dgm:t>
    </dgm:pt>
    <dgm:pt modelId="{3E2D053E-0432-4E08-B625-C3563B42F2AC}">
      <dgm:prSet phldrT="[Tekst]" custT="1"/>
      <dgm:spPr>
        <a:xfrm>
          <a:off x="2283936" y="19188"/>
          <a:ext cx="2533237" cy="1013295"/>
        </a:xfrm>
        <a:prstGeom prst="chevron">
          <a:avLst/>
        </a:prstGeom>
      </dgm:spPr>
      <dgm:t>
        <a:bodyPr/>
        <a:lstStyle/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765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Zatwierdzonych wniosków 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o płatność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391,6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mln PLN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</dgm:t>
    </dgm:pt>
    <dgm:pt modelId="{F0EF9CF8-E304-4DE9-8C3E-B305D0FE5095}" type="parTrans" cxnId="{B9E625B5-38FD-4E1B-B973-7A78A99B3FFB}">
      <dgm:prSet/>
      <dgm:spPr/>
      <dgm:t>
        <a:bodyPr/>
        <a:lstStyle/>
        <a:p>
          <a:endParaRPr lang="pl-PL"/>
        </a:p>
      </dgm:t>
    </dgm:pt>
    <dgm:pt modelId="{2E215820-6B12-40CD-9321-49E8931EC55B}" type="sibTrans" cxnId="{B9E625B5-38FD-4E1B-B973-7A78A99B3FFB}">
      <dgm:prSet/>
      <dgm:spPr/>
      <dgm:t>
        <a:bodyPr/>
        <a:lstStyle/>
        <a:p>
          <a:endParaRPr lang="pl-PL"/>
        </a:p>
      </dgm:t>
    </dgm:pt>
    <dgm:pt modelId="{6D56B4DB-3968-4A11-9C95-5316A3D380DF}">
      <dgm:prSet phldrT="[Tekst]" custT="1"/>
      <dgm:spPr>
        <a:xfrm>
          <a:off x="4582824" y="0"/>
          <a:ext cx="2533237" cy="1013295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391,5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mln PLN</a:t>
          </a:r>
        </a:p>
      </dgm:t>
    </dgm:pt>
    <dgm:pt modelId="{827119EA-0DB9-4DF7-AF53-164D6C79E2F2}" type="sibTrans" cxnId="{4F5A7C97-446D-451D-9DBF-4B43DB4D683A}">
      <dgm:prSet/>
      <dgm:spPr/>
      <dgm:t>
        <a:bodyPr/>
        <a:lstStyle/>
        <a:p>
          <a:endParaRPr lang="pl-PL"/>
        </a:p>
      </dgm:t>
    </dgm:pt>
    <dgm:pt modelId="{ADEB84C7-DE90-4E75-AC86-05D34CCCB1E9}" type="parTrans" cxnId="{4F5A7C97-446D-451D-9DBF-4B43DB4D683A}">
      <dgm:prSet/>
      <dgm:spPr/>
      <dgm:t>
        <a:bodyPr/>
        <a:lstStyle/>
        <a:p>
          <a:endParaRPr lang="pl-PL"/>
        </a:p>
      </dgm:t>
    </dgm:pt>
    <dgm:pt modelId="{2F0F7A25-4D65-4891-83AC-8265D2C57773}" type="pres">
      <dgm:prSet presAssocID="{FA23A69A-61D2-432B-9E8A-8D64BBF78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C555B3D-A478-47BE-A2CD-287269ABA9ED}" type="pres">
      <dgm:prSet presAssocID="{952A5F08-786D-4784-88AD-FA4679D9170F}" presName="parTxOnly" presStyleLbl="node1" presStyleIdx="0" presStyleCnt="4" custScaleY="129299" custLinFactNeighborX="60621" custLinFactNeighborY="627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62871C2F-9559-44D0-8DD0-C801A7B5C449}" type="pres">
      <dgm:prSet presAssocID="{9CC04030-B7C1-4AAC-9EBE-D574FB48B94B}" presName="parTxOnlySpace" presStyleCnt="0"/>
      <dgm:spPr/>
    </dgm:pt>
    <dgm:pt modelId="{BE448128-C370-4482-88F9-6E105E3A3003}" type="pres">
      <dgm:prSet presAssocID="{6D56B4DB-3968-4A11-9C95-5316A3D380DF}" presName="parTxOnly" presStyleLbl="node1" presStyleIdx="1" presStyleCnt="4" custScaleX="101910" custScaleY="129299" custLinFactX="97547" custLinFactNeighborX="100000" custLinFactNeighborY="628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ABD6EE53-7675-46F4-A45D-621B4EFBB634}" type="pres">
      <dgm:prSet presAssocID="{827119EA-0DB9-4DF7-AF53-164D6C79E2F2}" presName="parTxOnlySpace" presStyleCnt="0"/>
      <dgm:spPr/>
    </dgm:pt>
    <dgm:pt modelId="{F9EC12D7-6520-4118-A8A2-45E50C3E9C2A}" type="pres">
      <dgm:prSet presAssocID="{F420A2D0-74FE-44A0-A8D2-E053BC02E4A7}" presName="parTxOnly" presStyleLbl="node1" presStyleIdx="2" presStyleCnt="4" custScaleX="120475" custScaleY="129299" custLinFactX="94815" custLinFactNeighborX="100000" custLinFactNeighborY="3586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3ABDBB89-B26F-4AC4-91B8-CFED0A44423A}" type="pres">
      <dgm:prSet presAssocID="{3D94465B-1827-4BF9-90BD-5555B5E701C8}" presName="parTxOnlySpace" presStyleCnt="0"/>
      <dgm:spPr/>
    </dgm:pt>
    <dgm:pt modelId="{E19C059B-6A79-4071-84E5-0D47FEC0FDD5}" type="pres">
      <dgm:prSet presAssocID="{3E2D053E-0432-4E08-B625-C3563B42F2AC}" presName="parTxOnly" presStyleLbl="node1" presStyleIdx="3" presStyleCnt="4" custScaleX="113780" custScaleY="129299" custLinFactX="-174254" custLinFactNeighborX="-200000" custLinFactNeighborY="1776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</dgm:ptLst>
  <dgm:cxnLst>
    <dgm:cxn modelId="{3F6965A2-336E-4CA1-9DB7-C9E6D68E88AC}" srcId="{FA23A69A-61D2-432B-9E8A-8D64BBF78793}" destId="{952A5F08-786D-4784-88AD-FA4679D9170F}" srcOrd="0" destOrd="0" parTransId="{A2EC8B8C-AA95-457C-87CD-3285CAD508F6}" sibTransId="{9CC04030-B7C1-4AAC-9EBE-D574FB48B94B}"/>
    <dgm:cxn modelId="{B05962DE-F91A-4654-BA0C-1A80135332E1}" type="presOf" srcId="{952A5F08-786D-4784-88AD-FA4679D9170F}" destId="{6C555B3D-A478-47BE-A2CD-287269ABA9ED}" srcOrd="0" destOrd="0" presId="urn:microsoft.com/office/officeart/2005/8/layout/chevron1"/>
    <dgm:cxn modelId="{84488DC8-BDE7-4A55-B114-3605C63DC63D}" type="presOf" srcId="{3E2D053E-0432-4E08-B625-C3563B42F2AC}" destId="{E19C059B-6A79-4071-84E5-0D47FEC0FDD5}" srcOrd="0" destOrd="0" presId="urn:microsoft.com/office/officeart/2005/8/layout/chevron1"/>
    <dgm:cxn modelId="{DE31CA6D-3BD5-463F-BA59-C35082F6963B}" srcId="{FA23A69A-61D2-432B-9E8A-8D64BBF78793}" destId="{F420A2D0-74FE-44A0-A8D2-E053BC02E4A7}" srcOrd="2" destOrd="0" parTransId="{B893D273-0AB2-4063-A1FB-E36EAD889D9E}" sibTransId="{3D94465B-1827-4BF9-90BD-5555B5E701C8}"/>
    <dgm:cxn modelId="{4F5A7C97-446D-451D-9DBF-4B43DB4D683A}" srcId="{FA23A69A-61D2-432B-9E8A-8D64BBF78793}" destId="{6D56B4DB-3968-4A11-9C95-5316A3D380DF}" srcOrd="1" destOrd="0" parTransId="{ADEB84C7-DE90-4E75-AC86-05D34CCCB1E9}" sibTransId="{827119EA-0DB9-4DF7-AF53-164D6C79E2F2}"/>
    <dgm:cxn modelId="{B9E625B5-38FD-4E1B-B973-7A78A99B3FFB}" srcId="{FA23A69A-61D2-432B-9E8A-8D64BBF78793}" destId="{3E2D053E-0432-4E08-B625-C3563B42F2AC}" srcOrd="3" destOrd="0" parTransId="{F0EF9CF8-E304-4DE9-8C3E-B305D0FE5095}" sibTransId="{2E215820-6B12-40CD-9321-49E8931EC55B}"/>
    <dgm:cxn modelId="{11B1B419-B0C5-4621-B118-FA4C4F4D791C}" type="presOf" srcId="{F420A2D0-74FE-44A0-A8D2-E053BC02E4A7}" destId="{F9EC12D7-6520-4118-A8A2-45E50C3E9C2A}" srcOrd="0" destOrd="0" presId="urn:microsoft.com/office/officeart/2005/8/layout/chevron1"/>
    <dgm:cxn modelId="{D6E0B4DA-44BF-4EC6-B938-970515EEC4E9}" type="presOf" srcId="{FA23A69A-61D2-432B-9E8A-8D64BBF78793}" destId="{2F0F7A25-4D65-4891-83AC-8265D2C57773}" srcOrd="0" destOrd="0" presId="urn:microsoft.com/office/officeart/2005/8/layout/chevron1"/>
    <dgm:cxn modelId="{5CF4E24F-2F0A-4D8D-A74E-9039A09ABED6}" type="presOf" srcId="{6D56B4DB-3968-4A11-9C95-5316A3D380DF}" destId="{BE448128-C370-4482-88F9-6E105E3A3003}" srcOrd="0" destOrd="0" presId="urn:microsoft.com/office/officeart/2005/8/layout/chevron1"/>
    <dgm:cxn modelId="{77B6CC64-3BE8-4E38-8F50-094937D43F3B}" type="presParOf" srcId="{2F0F7A25-4D65-4891-83AC-8265D2C57773}" destId="{6C555B3D-A478-47BE-A2CD-287269ABA9ED}" srcOrd="0" destOrd="0" presId="urn:microsoft.com/office/officeart/2005/8/layout/chevron1"/>
    <dgm:cxn modelId="{BD595D96-9C6C-4F4E-ACB0-5A75CD037363}" type="presParOf" srcId="{2F0F7A25-4D65-4891-83AC-8265D2C57773}" destId="{62871C2F-9559-44D0-8DD0-C801A7B5C449}" srcOrd="1" destOrd="0" presId="urn:microsoft.com/office/officeart/2005/8/layout/chevron1"/>
    <dgm:cxn modelId="{9E39DE72-A0CA-457F-92F2-40AC4109A228}" type="presParOf" srcId="{2F0F7A25-4D65-4891-83AC-8265D2C57773}" destId="{BE448128-C370-4482-88F9-6E105E3A3003}" srcOrd="2" destOrd="0" presId="urn:microsoft.com/office/officeart/2005/8/layout/chevron1"/>
    <dgm:cxn modelId="{3CF020E8-134D-4FD4-8E5D-A67C93FA0D56}" type="presParOf" srcId="{2F0F7A25-4D65-4891-83AC-8265D2C57773}" destId="{ABD6EE53-7675-46F4-A45D-621B4EFBB634}" srcOrd="3" destOrd="0" presId="urn:microsoft.com/office/officeart/2005/8/layout/chevron1"/>
    <dgm:cxn modelId="{26859253-B0EF-41BE-9284-CC87C7F2A024}" type="presParOf" srcId="{2F0F7A25-4D65-4891-83AC-8265D2C57773}" destId="{F9EC12D7-6520-4118-A8A2-45E50C3E9C2A}" srcOrd="4" destOrd="0" presId="urn:microsoft.com/office/officeart/2005/8/layout/chevron1"/>
    <dgm:cxn modelId="{DC70519E-5668-482C-A203-F05DAEA9D180}" type="presParOf" srcId="{2F0F7A25-4D65-4891-83AC-8265D2C57773}" destId="{3ABDBB89-B26F-4AC4-91B8-CFED0A44423A}" srcOrd="5" destOrd="0" presId="urn:microsoft.com/office/officeart/2005/8/layout/chevron1"/>
    <dgm:cxn modelId="{E359B283-E5A2-4D60-9339-09C6B88BEA63}" type="presParOf" srcId="{2F0F7A25-4D65-4891-83AC-8265D2C57773}" destId="{E19C059B-6A79-4071-84E5-0D47FEC0FDD5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23A69A-61D2-432B-9E8A-8D64BBF78793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420A2D0-74FE-44A0-A8D2-E053BC02E4A7}">
      <dgm:prSet phldrT="[Tekst]" custT="1"/>
      <dgm:spPr>
        <a:xfrm>
          <a:off x="6870508" y="65357"/>
          <a:ext cx="2541398" cy="1016559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47% kontraktacji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73 % alokacji</a:t>
          </a:r>
        </a:p>
      </dgm:t>
    </dgm:pt>
    <dgm:pt modelId="{B893D273-0AB2-4063-A1FB-E36EAD889D9E}" type="parTrans" cxnId="{DE31CA6D-3BD5-463F-BA59-C35082F6963B}">
      <dgm:prSet/>
      <dgm:spPr/>
      <dgm:t>
        <a:bodyPr/>
        <a:lstStyle/>
        <a:p>
          <a:endParaRPr lang="pl-PL"/>
        </a:p>
      </dgm:t>
    </dgm:pt>
    <dgm:pt modelId="{3D94465B-1827-4BF9-90BD-5555B5E701C8}" type="sibTrans" cxnId="{DE31CA6D-3BD5-463F-BA59-C35082F6963B}">
      <dgm:prSet/>
      <dgm:spPr/>
      <dgm:t>
        <a:bodyPr/>
        <a:lstStyle/>
        <a:p>
          <a:endParaRPr lang="pl-PL"/>
        </a:p>
      </dgm:t>
    </dgm:pt>
    <dgm:pt modelId="{952A5F08-786D-4784-88AD-FA4679D9170F}">
      <dgm:prSet phldrT="[Tekst]" custT="1"/>
      <dgm:spPr>
        <a:xfrm>
          <a:off x="77085" y="42057"/>
          <a:ext cx="2541398" cy="1016559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Działanie 1.2</a:t>
          </a:r>
        </a:p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59 Projektów konkursowych</a:t>
          </a:r>
        </a:p>
      </dgm:t>
    </dgm:pt>
    <dgm:pt modelId="{9CC04030-B7C1-4AAC-9EBE-D574FB48B94B}" type="sibTrans" cxnId="{3F6965A2-336E-4CA1-9DB7-C9E6D68E88AC}">
      <dgm:prSet/>
      <dgm:spPr/>
      <dgm:t>
        <a:bodyPr/>
        <a:lstStyle/>
        <a:p>
          <a:endParaRPr lang="pl-PL"/>
        </a:p>
      </dgm:t>
    </dgm:pt>
    <dgm:pt modelId="{A2EC8B8C-AA95-457C-87CD-3285CAD508F6}" type="parTrans" cxnId="{3F6965A2-336E-4CA1-9DB7-C9E6D68E88AC}">
      <dgm:prSet/>
      <dgm:spPr/>
      <dgm:t>
        <a:bodyPr/>
        <a:lstStyle/>
        <a:p>
          <a:endParaRPr lang="pl-PL"/>
        </a:p>
      </dgm:t>
    </dgm:pt>
    <dgm:pt modelId="{6D56B4DB-3968-4A11-9C95-5316A3D380DF}">
      <dgm:prSet phldrT="[Tekst]" custT="1"/>
      <dgm:spPr>
        <a:xfrm>
          <a:off x="4606127" y="59816"/>
          <a:ext cx="2541398" cy="1016559"/>
        </a:xfrm>
        <a:prstGeom prst="chevron">
          <a:avLst/>
        </a:prstGeom>
      </dgm:spPr>
      <dgm:t>
        <a:bodyPr/>
        <a:lstStyle/>
        <a:p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67,3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mln PLN </a:t>
          </a:r>
        </a:p>
      </dgm:t>
    </dgm:pt>
    <dgm:pt modelId="{827119EA-0DB9-4DF7-AF53-164D6C79E2F2}" type="sibTrans" cxnId="{4F5A7C97-446D-451D-9DBF-4B43DB4D683A}">
      <dgm:prSet/>
      <dgm:spPr/>
      <dgm:t>
        <a:bodyPr/>
        <a:lstStyle/>
        <a:p>
          <a:endParaRPr lang="pl-PL"/>
        </a:p>
      </dgm:t>
    </dgm:pt>
    <dgm:pt modelId="{ADEB84C7-DE90-4E75-AC86-05D34CCCB1E9}" type="parTrans" cxnId="{4F5A7C97-446D-451D-9DBF-4B43DB4D683A}">
      <dgm:prSet/>
      <dgm:spPr/>
      <dgm:t>
        <a:bodyPr/>
        <a:lstStyle/>
        <a:p>
          <a:endParaRPr lang="pl-PL"/>
        </a:p>
      </dgm:t>
    </dgm:pt>
    <dgm:pt modelId="{3E2D053E-0432-4E08-B625-C3563B42F2AC}">
      <dgm:prSet phldrT="[Tekst]" custT="1"/>
      <dgm:spPr>
        <a:xfrm>
          <a:off x="2291294" y="47841"/>
          <a:ext cx="2541398" cy="1016559"/>
        </a:xfrm>
        <a:prstGeom prst="chevron">
          <a:avLst/>
        </a:prstGeom>
      </dgm:spPr>
      <dgm:t>
        <a:bodyPr/>
        <a:lstStyle/>
        <a:p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592 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Zatwierdzonych wniosków 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o płatność </a:t>
          </a:r>
        </a:p>
        <a:p>
          <a:r>
            <a:rPr lang="pl-PL" sz="1400" b="1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67,3</a:t>
          </a:r>
          <a:r>
            <a:rPr lang="pl-PL" sz="1400" b="1" dirty="0">
              <a:latin typeface="Calibri"/>
              <a:ea typeface="+mn-ea"/>
              <a:cs typeface="Arial" panose="020B0604020202020204" pitchFamily="34" charset="0"/>
            </a:rPr>
            <a:t> mln PLN</a:t>
          </a:r>
          <a:br>
            <a:rPr lang="pl-PL" sz="1400" b="1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dirty="0">
            <a:latin typeface="Calibri"/>
            <a:ea typeface="+mn-ea"/>
            <a:cs typeface="Arial" panose="020B0604020202020204" pitchFamily="34" charset="0"/>
          </a:endParaRPr>
        </a:p>
      </dgm:t>
    </dgm:pt>
    <dgm:pt modelId="{2E215820-6B12-40CD-9321-49E8931EC55B}" type="sibTrans" cxnId="{B9E625B5-38FD-4E1B-B973-7A78A99B3FFB}">
      <dgm:prSet/>
      <dgm:spPr/>
      <dgm:t>
        <a:bodyPr/>
        <a:lstStyle/>
        <a:p>
          <a:endParaRPr lang="pl-PL"/>
        </a:p>
      </dgm:t>
    </dgm:pt>
    <dgm:pt modelId="{F0EF9CF8-E304-4DE9-8C3E-B305D0FE5095}" type="parTrans" cxnId="{B9E625B5-38FD-4E1B-B973-7A78A99B3FFB}">
      <dgm:prSet/>
      <dgm:spPr/>
      <dgm:t>
        <a:bodyPr/>
        <a:lstStyle/>
        <a:p>
          <a:endParaRPr lang="pl-PL"/>
        </a:p>
      </dgm:t>
    </dgm:pt>
    <dgm:pt modelId="{2F0F7A25-4D65-4891-83AC-8265D2C57773}" type="pres">
      <dgm:prSet presAssocID="{FA23A69A-61D2-432B-9E8A-8D64BBF787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C555B3D-A478-47BE-A2CD-287269ABA9ED}" type="pres">
      <dgm:prSet presAssocID="{952A5F08-786D-4784-88AD-FA4679D9170F}" presName="parTxOnly" presStyleLbl="node1" presStyleIdx="0" presStyleCnt="4" custScaleX="103827" custScaleY="130179" custLinFactNeighborX="47339" custLinFactNeighborY="-1970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62871C2F-9559-44D0-8DD0-C801A7B5C449}" type="pres">
      <dgm:prSet presAssocID="{9CC04030-B7C1-4AAC-9EBE-D574FB48B94B}" presName="parTxOnlySpace" presStyleCnt="0"/>
      <dgm:spPr/>
    </dgm:pt>
    <dgm:pt modelId="{BE448128-C370-4482-88F9-6E105E3A3003}" type="pres">
      <dgm:prSet presAssocID="{6D56B4DB-3968-4A11-9C95-5316A3D380DF}" presName="parTxOnly" presStyleLbl="node1" presStyleIdx="1" presStyleCnt="4" custScaleY="124428" custLinFactX="95539" custLinFactNeighborX="100000" custLinFactNeighborY="-324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ABD6EE53-7675-46F4-A45D-621B4EFBB634}" type="pres">
      <dgm:prSet presAssocID="{827119EA-0DB9-4DF7-AF53-164D6C79E2F2}" presName="parTxOnlySpace" presStyleCnt="0"/>
      <dgm:spPr/>
    </dgm:pt>
    <dgm:pt modelId="{F9EC12D7-6520-4118-A8A2-45E50C3E9C2A}" type="pres">
      <dgm:prSet presAssocID="{F420A2D0-74FE-44A0-A8D2-E053BC02E4A7}" presName="parTxOnly" presStyleLbl="node1" presStyleIdx="2" presStyleCnt="4" custScaleX="118574" custScaleY="130277" custLinFactX="91210" custLinFactNeighborX="100000" custLinFactNeighborY="-182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  <dgm:pt modelId="{3ABDBB89-B26F-4AC4-91B8-CFED0A44423A}" type="pres">
      <dgm:prSet presAssocID="{3D94465B-1827-4BF9-90BD-5555B5E701C8}" presName="parTxOnlySpace" presStyleCnt="0"/>
      <dgm:spPr/>
    </dgm:pt>
    <dgm:pt modelId="{E19C059B-6A79-4071-84E5-0D47FEC0FDD5}" type="pres">
      <dgm:prSet presAssocID="{3E2D053E-0432-4E08-B625-C3563B42F2AC}" presName="parTxOnly" presStyleLbl="node1" presStyleIdx="3" presStyleCnt="4" custScaleX="110993" custScaleY="120895" custLinFactX="-169495" custLinFactNeighborX="-200000" custLinFactNeighborY="-426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pl-PL"/>
        </a:p>
      </dgm:t>
    </dgm:pt>
  </dgm:ptLst>
  <dgm:cxnLst>
    <dgm:cxn modelId="{C4104F72-2B76-4828-BFF5-2C9B963177C0}" type="presOf" srcId="{6D56B4DB-3968-4A11-9C95-5316A3D380DF}" destId="{BE448128-C370-4482-88F9-6E105E3A3003}" srcOrd="0" destOrd="0" presId="urn:microsoft.com/office/officeart/2005/8/layout/chevron1"/>
    <dgm:cxn modelId="{3F6965A2-336E-4CA1-9DB7-C9E6D68E88AC}" srcId="{FA23A69A-61D2-432B-9E8A-8D64BBF78793}" destId="{952A5F08-786D-4784-88AD-FA4679D9170F}" srcOrd="0" destOrd="0" parTransId="{A2EC8B8C-AA95-457C-87CD-3285CAD508F6}" sibTransId="{9CC04030-B7C1-4AAC-9EBE-D574FB48B94B}"/>
    <dgm:cxn modelId="{333D97AE-E471-49E6-BB1D-B99CE55CD635}" type="presOf" srcId="{3E2D053E-0432-4E08-B625-C3563B42F2AC}" destId="{E19C059B-6A79-4071-84E5-0D47FEC0FDD5}" srcOrd="0" destOrd="0" presId="urn:microsoft.com/office/officeart/2005/8/layout/chevron1"/>
    <dgm:cxn modelId="{DE31CA6D-3BD5-463F-BA59-C35082F6963B}" srcId="{FA23A69A-61D2-432B-9E8A-8D64BBF78793}" destId="{F420A2D0-74FE-44A0-A8D2-E053BC02E4A7}" srcOrd="2" destOrd="0" parTransId="{B893D273-0AB2-4063-A1FB-E36EAD889D9E}" sibTransId="{3D94465B-1827-4BF9-90BD-5555B5E701C8}"/>
    <dgm:cxn modelId="{4F5A7C97-446D-451D-9DBF-4B43DB4D683A}" srcId="{FA23A69A-61D2-432B-9E8A-8D64BBF78793}" destId="{6D56B4DB-3968-4A11-9C95-5316A3D380DF}" srcOrd="1" destOrd="0" parTransId="{ADEB84C7-DE90-4E75-AC86-05D34CCCB1E9}" sibTransId="{827119EA-0DB9-4DF7-AF53-164D6C79E2F2}"/>
    <dgm:cxn modelId="{B9E625B5-38FD-4E1B-B973-7A78A99B3FFB}" srcId="{FA23A69A-61D2-432B-9E8A-8D64BBF78793}" destId="{3E2D053E-0432-4E08-B625-C3563B42F2AC}" srcOrd="3" destOrd="0" parTransId="{F0EF9CF8-E304-4DE9-8C3E-B305D0FE5095}" sibTransId="{2E215820-6B12-40CD-9321-49E8931EC55B}"/>
    <dgm:cxn modelId="{2039BAD6-A213-40B7-AD91-4EA399C8DA43}" type="presOf" srcId="{FA23A69A-61D2-432B-9E8A-8D64BBF78793}" destId="{2F0F7A25-4D65-4891-83AC-8265D2C57773}" srcOrd="0" destOrd="0" presId="urn:microsoft.com/office/officeart/2005/8/layout/chevron1"/>
    <dgm:cxn modelId="{54446FDF-2266-4D07-91F9-9D33A16A22FD}" type="presOf" srcId="{F420A2D0-74FE-44A0-A8D2-E053BC02E4A7}" destId="{F9EC12D7-6520-4118-A8A2-45E50C3E9C2A}" srcOrd="0" destOrd="0" presId="urn:microsoft.com/office/officeart/2005/8/layout/chevron1"/>
    <dgm:cxn modelId="{803062C9-E71F-421C-9FEF-BDB0A82CD512}" type="presOf" srcId="{952A5F08-786D-4784-88AD-FA4679D9170F}" destId="{6C555B3D-A478-47BE-A2CD-287269ABA9ED}" srcOrd="0" destOrd="0" presId="urn:microsoft.com/office/officeart/2005/8/layout/chevron1"/>
    <dgm:cxn modelId="{012DA760-8D3F-4CE0-844C-A38759267934}" type="presParOf" srcId="{2F0F7A25-4D65-4891-83AC-8265D2C57773}" destId="{6C555B3D-A478-47BE-A2CD-287269ABA9ED}" srcOrd="0" destOrd="0" presId="urn:microsoft.com/office/officeart/2005/8/layout/chevron1"/>
    <dgm:cxn modelId="{679B3565-4860-49AA-B9F3-5073DD27AB31}" type="presParOf" srcId="{2F0F7A25-4D65-4891-83AC-8265D2C57773}" destId="{62871C2F-9559-44D0-8DD0-C801A7B5C449}" srcOrd="1" destOrd="0" presId="urn:microsoft.com/office/officeart/2005/8/layout/chevron1"/>
    <dgm:cxn modelId="{4B9CEE17-7934-4C8B-8AA9-EDCAC4F6E681}" type="presParOf" srcId="{2F0F7A25-4D65-4891-83AC-8265D2C57773}" destId="{BE448128-C370-4482-88F9-6E105E3A3003}" srcOrd="2" destOrd="0" presId="urn:microsoft.com/office/officeart/2005/8/layout/chevron1"/>
    <dgm:cxn modelId="{23884BA3-BEDB-4885-986D-C357D09DBB3A}" type="presParOf" srcId="{2F0F7A25-4D65-4891-83AC-8265D2C57773}" destId="{ABD6EE53-7675-46F4-A45D-621B4EFBB634}" srcOrd="3" destOrd="0" presId="urn:microsoft.com/office/officeart/2005/8/layout/chevron1"/>
    <dgm:cxn modelId="{9BFF2AAF-A6CE-407D-9DBF-BA9BD11AAC9C}" type="presParOf" srcId="{2F0F7A25-4D65-4891-83AC-8265D2C57773}" destId="{F9EC12D7-6520-4118-A8A2-45E50C3E9C2A}" srcOrd="4" destOrd="0" presId="urn:microsoft.com/office/officeart/2005/8/layout/chevron1"/>
    <dgm:cxn modelId="{1124F6AA-2363-48FA-8298-ABDBB31E2660}" type="presParOf" srcId="{2F0F7A25-4D65-4891-83AC-8265D2C57773}" destId="{3ABDBB89-B26F-4AC4-91B8-CFED0A44423A}" srcOrd="5" destOrd="0" presId="urn:microsoft.com/office/officeart/2005/8/layout/chevron1"/>
    <dgm:cxn modelId="{5BEF450C-C0DB-4601-8953-5860892AA4B7}" type="presParOf" srcId="{2F0F7A25-4D65-4891-83AC-8265D2C57773}" destId="{E19C059B-6A79-4071-84E5-0D47FEC0FDD5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77D31-B619-4F2C-88BF-A5B40C41B70A}">
      <dsp:nvSpPr>
        <dsp:cNvPr id="0" name=""/>
        <dsp:cNvSpPr/>
      </dsp:nvSpPr>
      <dsp:spPr>
        <a:xfrm>
          <a:off x="2307" y="34490"/>
          <a:ext cx="10246971" cy="593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sz="36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3600" kern="1200" dirty="0"/>
            <a:t>Oś priorytetowa I Rynek pracy otwarty dla wszystkich </a:t>
          </a:r>
        </a:p>
        <a:p>
          <a:pPr marL="0"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 dirty="0"/>
        </a:p>
      </dsp:txBody>
      <dsp:txXfrm>
        <a:off x="19685" y="51868"/>
        <a:ext cx="10212215" cy="558564"/>
      </dsp:txXfrm>
    </dsp:sp>
    <dsp:sp modelId="{36181B1E-FD7D-4EA7-8643-2AB76EB7B36B}">
      <dsp:nvSpPr>
        <dsp:cNvPr id="0" name=""/>
        <dsp:cNvSpPr/>
      </dsp:nvSpPr>
      <dsp:spPr>
        <a:xfrm>
          <a:off x="23507" y="711530"/>
          <a:ext cx="10226967" cy="1019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sz="2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sz="2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kern="1200" dirty="0"/>
            <a:t>Cel:  Zwiększenie możliwości zatrudnienia oraz jego utrzymania przez osoby młode do 29 r. ż. 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kern="1200" dirty="0"/>
            <a:t>	w tym w szczególności osoby bez pracy, które nie uczestniczą w kształceniu i szkoleniu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kern="1200" dirty="0"/>
            <a:t>(tzw. młodzież NEET). 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 dirty="0"/>
        </a:p>
      </dsp:txBody>
      <dsp:txXfrm>
        <a:off x="53363" y="741386"/>
        <a:ext cx="10167255" cy="959654"/>
      </dsp:txXfrm>
    </dsp:sp>
    <dsp:sp modelId="{14D27062-3542-4616-B4CD-A2DEC2F07CF4}">
      <dsp:nvSpPr>
        <dsp:cNvPr id="0" name=""/>
        <dsp:cNvSpPr/>
      </dsp:nvSpPr>
      <dsp:spPr>
        <a:xfrm>
          <a:off x="1868106" y="1795256"/>
          <a:ext cx="2460502" cy="1937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Działania 1.1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Wsparcie osób młodych na regionalnym  rynku pracy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- projekty pozakonkursowe</a:t>
          </a:r>
        </a:p>
      </dsp:txBody>
      <dsp:txXfrm>
        <a:off x="1924863" y="1852013"/>
        <a:ext cx="2346988" cy="1824318"/>
      </dsp:txXfrm>
    </dsp:sp>
    <dsp:sp modelId="{15DC8473-BC5F-4A3D-957E-2017CA0B3B51}">
      <dsp:nvSpPr>
        <dsp:cNvPr id="0" name=""/>
        <dsp:cNvSpPr/>
      </dsp:nvSpPr>
      <dsp:spPr>
        <a:xfrm>
          <a:off x="5726510" y="1818568"/>
          <a:ext cx="2460502" cy="1914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Działania 1.2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Wsparcie osób młodych na regionalnym rynku pracy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– projekty konkursowe</a:t>
          </a:r>
        </a:p>
      </dsp:txBody>
      <dsp:txXfrm>
        <a:off x="5782584" y="1874642"/>
        <a:ext cx="2348354" cy="18023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55B3D-A478-47BE-A2CD-287269ABA9ED}">
      <dsp:nvSpPr>
        <dsp:cNvPr id="0" name=""/>
        <dsp:cNvSpPr/>
      </dsp:nvSpPr>
      <dsp:spPr>
        <a:xfrm>
          <a:off x="0" y="0"/>
          <a:ext cx="2381122" cy="1146272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Dolny Śląsk Działanie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1.1 i 1.2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 190 Projektów </a:t>
          </a:r>
        </a:p>
      </dsp:txBody>
      <dsp:txXfrm>
        <a:off x="573136" y="0"/>
        <a:ext cx="1234850" cy="1146272"/>
      </dsp:txXfrm>
    </dsp:sp>
    <dsp:sp modelId="{BE448128-C370-4482-88F9-6E105E3A3003}">
      <dsp:nvSpPr>
        <dsp:cNvPr id="0" name=""/>
        <dsp:cNvSpPr/>
      </dsp:nvSpPr>
      <dsp:spPr>
        <a:xfrm>
          <a:off x="4424033" y="-18985"/>
          <a:ext cx="2381122" cy="1184243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458,8</a:t>
          </a: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 mln PLN</a:t>
          </a:r>
        </a:p>
      </dsp:txBody>
      <dsp:txXfrm>
        <a:off x="5016155" y="-18985"/>
        <a:ext cx="1196879" cy="1184243"/>
      </dsp:txXfrm>
    </dsp:sp>
    <dsp:sp modelId="{F9EC12D7-6520-4118-A8A2-45E50C3E9C2A}">
      <dsp:nvSpPr>
        <dsp:cNvPr id="0" name=""/>
        <dsp:cNvSpPr/>
      </dsp:nvSpPr>
      <dsp:spPr>
        <a:xfrm>
          <a:off x="6612071" y="-13307"/>
          <a:ext cx="2716337" cy="1172887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Certyfikowane do KE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69% kontraktacji 83% alokacji</a:t>
          </a:r>
        </a:p>
      </dsp:txBody>
      <dsp:txXfrm>
        <a:off x="7198515" y="-13307"/>
        <a:ext cx="1543450" cy="1172887"/>
      </dsp:txXfrm>
    </dsp:sp>
    <dsp:sp modelId="{E19C059B-6A79-4071-84E5-0D47FEC0FDD5}">
      <dsp:nvSpPr>
        <dsp:cNvPr id="0" name=""/>
        <dsp:cNvSpPr/>
      </dsp:nvSpPr>
      <dsp:spPr>
        <a:xfrm>
          <a:off x="2123178" y="-18985"/>
          <a:ext cx="2591804" cy="1184243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solidFill>
              <a:sysClr val="windowText" lastClr="000000"/>
            </a:solidFill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1 357 </a:t>
          </a: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Zatwierdzonych wniosków </a:t>
          </a:r>
          <a:b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o płatność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459</a:t>
          </a:r>
          <a:r>
            <a:rPr lang="pl-PL" sz="1400" b="1" kern="1200" dirty="0">
              <a:solidFill>
                <a:srgbClr val="FF0000"/>
              </a:solidFill>
              <a:latin typeface="Calibri"/>
              <a:ea typeface="+mn-ea"/>
              <a:cs typeface="Arial" panose="020B0604020202020204" pitchFamily="34" charset="0"/>
            </a:rPr>
            <a:t> </a:t>
          </a: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mln PLN</a:t>
          </a:r>
          <a:b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</a:br>
          <a:endParaRPr lang="pl-PL" sz="1400" b="1" kern="1200" dirty="0">
            <a:solidFill>
              <a:sysClr val="windowText" lastClr="000000"/>
            </a:solidFill>
            <a:latin typeface="Calibri"/>
            <a:ea typeface="+mn-ea"/>
            <a:cs typeface="Arial" panose="020B0604020202020204" pitchFamily="34" charset="0"/>
          </a:endParaRPr>
        </a:p>
      </dsp:txBody>
      <dsp:txXfrm>
        <a:off x="2715300" y="-18985"/>
        <a:ext cx="1407561" cy="11842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DE680-B12F-40E0-8571-53A7D64D496A}">
      <dsp:nvSpPr>
        <dsp:cNvPr id="0" name=""/>
        <dsp:cNvSpPr/>
      </dsp:nvSpPr>
      <dsp:spPr>
        <a:xfrm>
          <a:off x="83523" y="351791"/>
          <a:ext cx="4534307" cy="9117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/>
            <a:t>PROJEKTY KONKURSOWE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/>
            <a:t>Działanie 1.2 </a:t>
          </a:r>
        </a:p>
      </dsp:txBody>
      <dsp:txXfrm>
        <a:off x="110228" y="378496"/>
        <a:ext cx="4480897" cy="858365"/>
      </dsp:txXfrm>
    </dsp:sp>
    <dsp:sp modelId="{B3EAE6C5-A315-4A69-8986-1586C2E25284}">
      <dsp:nvSpPr>
        <dsp:cNvPr id="0" name=""/>
        <dsp:cNvSpPr/>
      </dsp:nvSpPr>
      <dsp:spPr>
        <a:xfrm rot="5400000">
          <a:off x="2261879" y="1352364"/>
          <a:ext cx="177595" cy="1775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94FA3-B386-4A69-85E5-77D1926C79FF}">
      <dsp:nvSpPr>
        <dsp:cNvPr id="0" name=""/>
        <dsp:cNvSpPr/>
      </dsp:nvSpPr>
      <dsp:spPr>
        <a:xfrm>
          <a:off x="141104" y="1618757"/>
          <a:ext cx="4419144" cy="85332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/>
            <a:t>13 Umów  </a:t>
          </a:r>
          <a:r>
            <a:rPr lang="pl-PL" sz="2200" kern="1200" dirty="0"/>
            <a:t>- 68,8 mln PLN  </a:t>
          </a:r>
        </a:p>
      </dsp:txBody>
      <dsp:txXfrm>
        <a:off x="166097" y="1643750"/>
        <a:ext cx="4369158" cy="803334"/>
      </dsp:txXfrm>
    </dsp:sp>
    <dsp:sp modelId="{21FE09C4-27CD-4B27-A1BD-E42BB3AE1B31}">
      <dsp:nvSpPr>
        <dsp:cNvPr id="0" name=""/>
        <dsp:cNvSpPr/>
      </dsp:nvSpPr>
      <dsp:spPr>
        <a:xfrm rot="5400000">
          <a:off x="2261879" y="2560876"/>
          <a:ext cx="177595" cy="1775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A78CE-D36A-4901-AD04-8C92A3B0D033}">
      <dsp:nvSpPr>
        <dsp:cNvPr id="0" name=""/>
        <dsp:cNvSpPr/>
      </dsp:nvSpPr>
      <dsp:spPr>
        <a:xfrm>
          <a:off x="125273" y="2827269"/>
          <a:ext cx="4450807" cy="7565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Okres realizacji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/>
            <a:t>1 styczeń 2021 – 30 czerwca 2023</a:t>
          </a:r>
        </a:p>
      </dsp:txBody>
      <dsp:txXfrm>
        <a:off x="147431" y="2849427"/>
        <a:ext cx="4406491" cy="712230"/>
      </dsp:txXfrm>
    </dsp:sp>
    <dsp:sp modelId="{46154070-C010-4EEA-AAD4-95121157FB51}">
      <dsp:nvSpPr>
        <dsp:cNvPr id="0" name=""/>
        <dsp:cNvSpPr/>
      </dsp:nvSpPr>
      <dsp:spPr>
        <a:xfrm rot="5400000">
          <a:off x="2261879" y="3672614"/>
          <a:ext cx="177595" cy="1775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2FEA7-D03C-4BE4-8B52-EB9F72CA2A6A}">
      <dsp:nvSpPr>
        <dsp:cNvPr id="0" name=""/>
        <dsp:cNvSpPr/>
      </dsp:nvSpPr>
      <dsp:spPr>
        <a:xfrm>
          <a:off x="5015" y="3939007"/>
          <a:ext cx="4691322" cy="82205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Uczestnicy – </a:t>
          </a:r>
          <a:r>
            <a:rPr lang="pl-PL" sz="1700" b="1" kern="1200" dirty="0"/>
            <a:t>1 528</a:t>
          </a:r>
          <a:r>
            <a:rPr lang="pl-PL" sz="1700" kern="1200" dirty="0"/>
            <a:t> osób bezrobotnych nie zarejestrowanych w PUP, które utraciły zatrudnienie</a:t>
          </a:r>
          <a:br>
            <a:rPr lang="pl-PL" sz="1700" kern="1200" dirty="0"/>
          </a:br>
          <a:r>
            <a:rPr lang="pl-PL" sz="1700" kern="1200" dirty="0"/>
            <a:t>w tym 1 416 dotacji </a:t>
          </a:r>
        </a:p>
      </dsp:txBody>
      <dsp:txXfrm>
        <a:off x="29092" y="3963084"/>
        <a:ext cx="4643168" cy="773900"/>
      </dsp:txXfrm>
    </dsp:sp>
    <dsp:sp modelId="{13752C3A-375E-4C4C-A43B-DEAED0C4D600}">
      <dsp:nvSpPr>
        <dsp:cNvPr id="0" name=""/>
        <dsp:cNvSpPr/>
      </dsp:nvSpPr>
      <dsp:spPr>
        <a:xfrm>
          <a:off x="5287254" y="351791"/>
          <a:ext cx="4422513" cy="888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/>
            <a:t>PROJEKTY POZAKONKURSOWE PUP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/>
            <a:t>Działanie 1.1</a:t>
          </a:r>
        </a:p>
      </dsp:txBody>
      <dsp:txXfrm>
        <a:off x="5313289" y="377826"/>
        <a:ext cx="4370443" cy="836841"/>
      </dsp:txXfrm>
    </dsp:sp>
    <dsp:sp modelId="{19AC9B9C-9115-4D25-9288-0E0CD9F8B95B}">
      <dsp:nvSpPr>
        <dsp:cNvPr id="0" name=""/>
        <dsp:cNvSpPr/>
      </dsp:nvSpPr>
      <dsp:spPr>
        <a:xfrm rot="5216947">
          <a:off x="7433578" y="1349980"/>
          <a:ext cx="198356" cy="1775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E3A20-E0DC-4F49-A065-FAC437883C6E}">
      <dsp:nvSpPr>
        <dsp:cNvPr id="0" name=""/>
        <dsp:cNvSpPr/>
      </dsp:nvSpPr>
      <dsp:spPr>
        <a:xfrm>
          <a:off x="5408424" y="1636854"/>
          <a:ext cx="4312018" cy="7925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/>
            <a:t>26 Umów </a:t>
          </a:r>
          <a:r>
            <a:rPr lang="pl-PL" sz="2200" kern="1200" dirty="0"/>
            <a:t>– 64,6 mln PLN Projekt EFS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/>
            <a:t>                     59 mln PLN Projekt PUP</a:t>
          </a:r>
        </a:p>
      </dsp:txBody>
      <dsp:txXfrm>
        <a:off x="5431636" y="1660066"/>
        <a:ext cx="4265594" cy="746108"/>
      </dsp:txXfrm>
    </dsp:sp>
    <dsp:sp modelId="{D581DFFF-DD1E-4F0D-BAD8-EC00EF7C4846}">
      <dsp:nvSpPr>
        <dsp:cNvPr id="0" name=""/>
        <dsp:cNvSpPr/>
      </dsp:nvSpPr>
      <dsp:spPr>
        <a:xfrm rot="5610265">
          <a:off x="7461933" y="2497704"/>
          <a:ext cx="137223" cy="1775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605EB-84C8-49DE-8066-8F3D319B151A}">
      <dsp:nvSpPr>
        <dsp:cNvPr id="0" name=""/>
        <dsp:cNvSpPr/>
      </dsp:nvSpPr>
      <dsp:spPr>
        <a:xfrm>
          <a:off x="5264643" y="2743617"/>
          <a:ext cx="4467734" cy="73195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Okres realizacji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b="1" kern="1200" dirty="0"/>
            <a:t>1 październik 2021 – 31 grudnia 2022</a:t>
          </a:r>
        </a:p>
      </dsp:txBody>
      <dsp:txXfrm>
        <a:off x="5286081" y="2765055"/>
        <a:ext cx="4424858" cy="689081"/>
      </dsp:txXfrm>
    </dsp:sp>
    <dsp:sp modelId="{3C5386B8-6E0C-4F6C-B852-F90D36844269}">
      <dsp:nvSpPr>
        <dsp:cNvPr id="0" name=""/>
        <dsp:cNvSpPr/>
      </dsp:nvSpPr>
      <dsp:spPr>
        <a:xfrm rot="5551462">
          <a:off x="7365674" y="3583415"/>
          <a:ext cx="216064" cy="177595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C94CA-E822-4D1C-BCD1-2C944F19F8A2}">
      <dsp:nvSpPr>
        <dsp:cNvPr id="0" name=""/>
        <dsp:cNvSpPr/>
      </dsp:nvSpPr>
      <dsp:spPr>
        <a:xfrm>
          <a:off x="5265333" y="3868852"/>
          <a:ext cx="4360405" cy="88464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/>
            <a:t>Uczestnicy – </a:t>
          </a:r>
          <a:r>
            <a:rPr lang="pl-PL" sz="1700" b="1" kern="1200" dirty="0"/>
            <a:t>5 183 </a:t>
          </a:r>
          <a:r>
            <a:rPr lang="pl-PL" sz="1700" kern="1200" dirty="0"/>
            <a:t>bezrobotnych zarejestrowanych w PUP w tym 1 067 dotacji </a:t>
          </a:r>
        </a:p>
      </dsp:txBody>
      <dsp:txXfrm>
        <a:off x="5291243" y="3894762"/>
        <a:ext cx="4308585" cy="83282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55B3D-A478-47BE-A2CD-287269ABA9ED}">
      <dsp:nvSpPr>
        <dsp:cNvPr id="0" name=""/>
        <dsp:cNvSpPr/>
      </dsp:nvSpPr>
      <dsp:spPr>
        <a:xfrm>
          <a:off x="4365" y="0"/>
          <a:ext cx="2541229" cy="126068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Działanie 1.1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26 Projektów PUP</a:t>
          </a:r>
        </a:p>
      </dsp:txBody>
      <dsp:txXfrm>
        <a:off x="634710" y="0"/>
        <a:ext cx="1280540" cy="1260689"/>
      </dsp:txXfrm>
    </dsp:sp>
    <dsp:sp modelId="{BE448128-C370-4482-88F9-6E105E3A3003}">
      <dsp:nvSpPr>
        <dsp:cNvPr id="0" name=""/>
        <dsp:cNvSpPr/>
      </dsp:nvSpPr>
      <dsp:spPr>
        <a:xfrm>
          <a:off x="2327580" y="0"/>
          <a:ext cx="2541229" cy="126068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1 067 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Planowana liczba osób do udzielenia dotacji </a:t>
          </a:r>
        </a:p>
      </dsp:txBody>
      <dsp:txXfrm>
        <a:off x="2957925" y="0"/>
        <a:ext cx="1280540" cy="1260689"/>
      </dsp:txXfrm>
    </dsp:sp>
    <dsp:sp modelId="{F9EC12D7-6520-4118-A8A2-45E50C3E9C2A}">
      <dsp:nvSpPr>
        <dsp:cNvPr id="0" name=""/>
        <dsp:cNvSpPr/>
      </dsp:nvSpPr>
      <dsp:spPr>
        <a:xfrm>
          <a:off x="4644171" y="0"/>
          <a:ext cx="2541229" cy="123264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Wartość dotacji na uczestnika </a:t>
          </a:r>
          <a:br>
            <a:rPr lang="pl-PL" sz="1400" b="1" kern="1200" dirty="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14 634 – 24 </a:t>
          </a:r>
          <a:r>
            <a:rPr lang="pl-PL" sz="1400" b="1" kern="120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390 netto </a:t>
          </a:r>
          <a:r>
            <a:rPr lang="pl-PL" sz="1400" b="1" kern="1200">
              <a:solidFill>
                <a:sysClr val="windowText" lastClr="000000"/>
              </a:solidFill>
              <a:latin typeface="Calibri"/>
              <a:ea typeface="+mn-ea"/>
              <a:cs typeface="Arial" panose="020B0604020202020204" pitchFamily="34" charset="0"/>
            </a:rPr>
            <a:t>pln</a:t>
          </a:r>
          <a:endParaRPr lang="pl-PL" sz="1400" b="1" kern="1200" dirty="0">
            <a:solidFill>
              <a:sysClr val="windowText" lastClr="000000"/>
            </a:solidFill>
            <a:latin typeface="Calibri"/>
            <a:ea typeface="+mn-ea"/>
            <a:cs typeface="Arial" panose="020B0604020202020204" pitchFamily="34" charset="0"/>
          </a:endParaRPr>
        </a:p>
      </dsp:txBody>
      <dsp:txXfrm>
        <a:off x="5260493" y="0"/>
        <a:ext cx="1308585" cy="1232644"/>
      </dsp:txXfrm>
    </dsp:sp>
    <dsp:sp modelId="{E19C059B-6A79-4071-84E5-0D47FEC0FDD5}">
      <dsp:nvSpPr>
        <dsp:cNvPr id="0" name=""/>
        <dsp:cNvSpPr/>
      </dsp:nvSpPr>
      <dsp:spPr>
        <a:xfrm>
          <a:off x="6804015" y="0"/>
          <a:ext cx="2541229" cy="126068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Planowane środki na dotacje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19,6 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mln PLN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</dsp:txBody>
      <dsp:txXfrm>
        <a:off x="7434360" y="0"/>
        <a:ext cx="1280540" cy="126068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55B3D-A478-47BE-A2CD-287269ABA9ED}">
      <dsp:nvSpPr>
        <dsp:cNvPr id="0" name=""/>
        <dsp:cNvSpPr/>
      </dsp:nvSpPr>
      <dsp:spPr>
        <a:xfrm>
          <a:off x="76837" y="4718"/>
          <a:ext cx="2533237" cy="13829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Działanie 1.2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13 Projektów konkursowych</a:t>
          </a:r>
        </a:p>
      </dsp:txBody>
      <dsp:txXfrm>
        <a:off x="768310" y="4718"/>
        <a:ext cx="1150292" cy="1382945"/>
      </dsp:txXfrm>
    </dsp:sp>
    <dsp:sp modelId="{BE448128-C370-4482-88F9-6E105E3A3003}">
      <dsp:nvSpPr>
        <dsp:cNvPr id="0" name=""/>
        <dsp:cNvSpPr/>
      </dsp:nvSpPr>
      <dsp:spPr>
        <a:xfrm>
          <a:off x="2304676" y="2"/>
          <a:ext cx="2533237" cy="140942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1 416</a:t>
          </a:r>
          <a:r>
            <a:rPr lang="pl-PL" sz="1600" b="1" kern="1200" dirty="0">
              <a:latin typeface="Calibri"/>
              <a:ea typeface="+mn-ea"/>
              <a:cs typeface="Arial" panose="020B0604020202020204" pitchFamily="34" charset="0"/>
            </a:rPr>
            <a:t/>
          </a:r>
          <a:br>
            <a:rPr lang="pl-PL" sz="1600" b="1" kern="1200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Planowana liczba osób 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do udzielenia dotacji 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i pomostówek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</dsp:txBody>
      <dsp:txXfrm>
        <a:off x="3009387" y="2"/>
        <a:ext cx="1123815" cy="1409422"/>
      </dsp:txXfrm>
    </dsp:sp>
    <dsp:sp modelId="{F9EC12D7-6520-4118-A8A2-45E50C3E9C2A}">
      <dsp:nvSpPr>
        <dsp:cNvPr id="0" name=""/>
        <dsp:cNvSpPr/>
      </dsp:nvSpPr>
      <dsp:spPr>
        <a:xfrm>
          <a:off x="4533462" y="2"/>
          <a:ext cx="2533237" cy="140942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Stawka jednostkowa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23 500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PLN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na uczestnika</a:t>
          </a:r>
        </a:p>
      </dsp:txBody>
      <dsp:txXfrm>
        <a:off x="5238173" y="2"/>
        <a:ext cx="1123815" cy="1409422"/>
      </dsp:txXfrm>
    </dsp:sp>
    <dsp:sp modelId="{E19C059B-6A79-4071-84E5-0D47FEC0FDD5}">
      <dsp:nvSpPr>
        <dsp:cNvPr id="0" name=""/>
        <dsp:cNvSpPr/>
      </dsp:nvSpPr>
      <dsp:spPr>
        <a:xfrm>
          <a:off x="6848446" y="9931"/>
          <a:ext cx="2533237" cy="139949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Planowane środki na dotacje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accent2"/>
              </a:solidFill>
              <a:latin typeface="Calibri"/>
              <a:ea typeface="+mn-ea"/>
              <a:cs typeface="Arial" panose="020B0604020202020204" pitchFamily="34" charset="0"/>
            </a:rPr>
            <a:t>70,2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mln PLN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</dsp:txBody>
      <dsp:txXfrm>
        <a:off x="7548192" y="9931"/>
        <a:ext cx="1133745" cy="139949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55B3D-A478-47BE-A2CD-287269ABA9ED}">
      <dsp:nvSpPr>
        <dsp:cNvPr id="0" name=""/>
        <dsp:cNvSpPr/>
      </dsp:nvSpPr>
      <dsp:spPr>
        <a:xfrm>
          <a:off x="2881" y="22916"/>
          <a:ext cx="2446200" cy="128806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Dolny Śląsk Działanie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1.1 i 1.2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39 Projektów </a:t>
          </a:r>
        </a:p>
      </dsp:txBody>
      <dsp:txXfrm>
        <a:off x="646912" y="22916"/>
        <a:ext cx="1158139" cy="1288061"/>
      </dsp:txXfrm>
    </dsp:sp>
    <dsp:sp modelId="{BE448128-C370-4482-88F9-6E105E3A3003}">
      <dsp:nvSpPr>
        <dsp:cNvPr id="0" name=""/>
        <dsp:cNvSpPr/>
      </dsp:nvSpPr>
      <dsp:spPr>
        <a:xfrm>
          <a:off x="2233931" y="1"/>
          <a:ext cx="2446200" cy="133389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latin typeface="Calibri"/>
              <a:ea typeface="+mn-ea"/>
              <a:cs typeface="Arial" panose="020B0604020202020204" pitchFamily="34" charset="0"/>
            </a:rPr>
            <a:t>2 483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/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Planowana liczba osób do udzielenia dotacji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</dsp:txBody>
      <dsp:txXfrm>
        <a:off x="2900878" y="1"/>
        <a:ext cx="1112307" cy="1333893"/>
      </dsp:txXfrm>
    </dsp:sp>
    <dsp:sp modelId="{73B604CD-7751-4085-92C3-4C77E243DD76}">
      <dsp:nvSpPr>
        <dsp:cNvPr id="0" name=""/>
        <dsp:cNvSpPr/>
      </dsp:nvSpPr>
      <dsp:spPr>
        <a:xfrm>
          <a:off x="4482714" y="22916"/>
          <a:ext cx="2771178" cy="128806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  <a:t>Wartość dotacji na uczestnika </a:t>
          </a:r>
          <a:r>
            <a:rPr lang="pl-PL" sz="1800" b="1" kern="1200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  <a:t/>
          </a:r>
          <a:br>
            <a:rPr lang="pl-PL" sz="1800" b="1" kern="1200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solidFill>
                <a:schemeClr val="bg1"/>
              </a:solidFill>
              <a:latin typeface="Calibri"/>
              <a:ea typeface="+mn-ea"/>
              <a:cs typeface="Arial" panose="020B0604020202020204" pitchFamily="34" charset="0"/>
            </a:rPr>
            <a:t>14 634 – 24 390 PLN</a:t>
          </a:r>
        </a:p>
      </dsp:txBody>
      <dsp:txXfrm>
        <a:off x="5126745" y="22916"/>
        <a:ext cx="1483117" cy="1288061"/>
      </dsp:txXfrm>
    </dsp:sp>
    <dsp:sp modelId="{E19C059B-6A79-4071-84E5-0D47FEC0FDD5}">
      <dsp:nvSpPr>
        <dsp:cNvPr id="0" name=""/>
        <dsp:cNvSpPr/>
      </dsp:nvSpPr>
      <dsp:spPr>
        <a:xfrm>
          <a:off x="6935483" y="45833"/>
          <a:ext cx="2446200" cy="128806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Planowane środki na dotacje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89,8 mln PLN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</dsp:txBody>
      <dsp:txXfrm>
        <a:off x="7579514" y="45833"/>
        <a:ext cx="1158139" cy="1288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77D61-5C1C-4B9D-9EC6-1B26EE635118}">
      <dsp:nvSpPr>
        <dsp:cNvPr id="0" name=""/>
        <dsp:cNvSpPr/>
      </dsp:nvSpPr>
      <dsp:spPr>
        <a:xfrm>
          <a:off x="4077778" y="1860991"/>
          <a:ext cx="349942" cy="2128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8399"/>
              </a:lnTo>
              <a:lnTo>
                <a:pt x="349942" y="1978399"/>
              </a:lnTo>
              <a:lnTo>
                <a:pt x="349942" y="21282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D9B4F6-CD73-4A85-A847-DD9DE99FAB8D}">
      <dsp:nvSpPr>
        <dsp:cNvPr id="0" name=""/>
        <dsp:cNvSpPr/>
      </dsp:nvSpPr>
      <dsp:spPr>
        <a:xfrm>
          <a:off x="7561587" y="3768790"/>
          <a:ext cx="1121014" cy="505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394"/>
              </a:lnTo>
              <a:lnTo>
                <a:pt x="1121014" y="355394"/>
              </a:lnTo>
              <a:lnTo>
                <a:pt x="1121014" y="5052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69B5B1-C174-4A9C-891C-8E196134F687}">
      <dsp:nvSpPr>
        <dsp:cNvPr id="0" name=""/>
        <dsp:cNvSpPr/>
      </dsp:nvSpPr>
      <dsp:spPr>
        <a:xfrm>
          <a:off x="6345648" y="3768790"/>
          <a:ext cx="1215939" cy="573885"/>
        </a:xfrm>
        <a:custGeom>
          <a:avLst/>
          <a:gdLst/>
          <a:ahLst/>
          <a:cxnLst/>
          <a:rect l="0" t="0" r="0" b="0"/>
          <a:pathLst>
            <a:path>
              <a:moveTo>
                <a:pt x="1215939" y="0"/>
              </a:moveTo>
              <a:lnTo>
                <a:pt x="1215939" y="424052"/>
              </a:lnTo>
              <a:lnTo>
                <a:pt x="0" y="424052"/>
              </a:lnTo>
              <a:lnTo>
                <a:pt x="0" y="57388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31B7C1-38A3-4819-A529-228CA0CD1DFC}">
      <dsp:nvSpPr>
        <dsp:cNvPr id="0" name=""/>
        <dsp:cNvSpPr/>
      </dsp:nvSpPr>
      <dsp:spPr>
        <a:xfrm>
          <a:off x="4077778" y="1860991"/>
          <a:ext cx="3483808" cy="717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7664"/>
              </a:lnTo>
              <a:lnTo>
                <a:pt x="3483808" y="567664"/>
              </a:lnTo>
              <a:lnTo>
                <a:pt x="3483808" y="7174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2E926-2F93-420C-B7C6-11054CAA7800}">
      <dsp:nvSpPr>
        <dsp:cNvPr id="0" name=""/>
        <dsp:cNvSpPr/>
      </dsp:nvSpPr>
      <dsp:spPr>
        <a:xfrm>
          <a:off x="1709334" y="3729844"/>
          <a:ext cx="807515" cy="582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453"/>
              </a:lnTo>
              <a:lnTo>
                <a:pt x="807515" y="432453"/>
              </a:lnTo>
              <a:lnTo>
                <a:pt x="807515" y="5822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7BB4C-6A8B-454A-B26C-2B634FDDF703}">
      <dsp:nvSpPr>
        <dsp:cNvPr id="0" name=""/>
        <dsp:cNvSpPr/>
      </dsp:nvSpPr>
      <dsp:spPr>
        <a:xfrm>
          <a:off x="628984" y="3729844"/>
          <a:ext cx="1080349" cy="537292"/>
        </a:xfrm>
        <a:custGeom>
          <a:avLst/>
          <a:gdLst/>
          <a:ahLst/>
          <a:cxnLst/>
          <a:rect l="0" t="0" r="0" b="0"/>
          <a:pathLst>
            <a:path>
              <a:moveTo>
                <a:pt x="1080349" y="0"/>
              </a:moveTo>
              <a:lnTo>
                <a:pt x="1080349" y="387459"/>
              </a:lnTo>
              <a:lnTo>
                <a:pt x="0" y="387459"/>
              </a:lnTo>
              <a:lnTo>
                <a:pt x="0" y="5372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B6505-8A62-4A19-BA86-F52ECDC7DDD1}">
      <dsp:nvSpPr>
        <dsp:cNvPr id="0" name=""/>
        <dsp:cNvSpPr/>
      </dsp:nvSpPr>
      <dsp:spPr>
        <a:xfrm>
          <a:off x="1709334" y="1860991"/>
          <a:ext cx="2368444" cy="738305"/>
        </a:xfrm>
        <a:custGeom>
          <a:avLst/>
          <a:gdLst/>
          <a:ahLst/>
          <a:cxnLst/>
          <a:rect l="0" t="0" r="0" b="0"/>
          <a:pathLst>
            <a:path>
              <a:moveTo>
                <a:pt x="2368444" y="0"/>
              </a:moveTo>
              <a:lnTo>
                <a:pt x="2368444" y="588471"/>
              </a:lnTo>
              <a:lnTo>
                <a:pt x="0" y="588471"/>
              </a:lnTo>
              <a:lnTo>
                <a:pt x="0" y="738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0E15A5-E7F9-42D8-9F0C-7C95BE1C528D}">
      <dsp:nvSpPr>
        <dsp:cNvPr id="0" name=""/>
        <dsp:cNvSpPr/>
      </dsp:nvSpPr>
      <dsp:spPr>
        <a:xfrm>
          <a:off x="1857272" y="196823"/>
          <a:ext cx="4441012" cy="16641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D6F9A-544E-4230-AB5C-191F502B3B84}">
      <dsp:nvSpPr>
        <dsp:cNvPr id="0" name=""/>
        <dsp:cNvSpPr/>
      </dsp:nvSpPr>
      <dsp:spPr>
        <a:xfrm>
          <a:off x="2036982" y="367548"/>
          <a:ext cx="4441012" cy="16641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600" kern="1200" baseline="0" dirty="0"/>
            <a:t>Alokacja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600" b="1" kern="1200" baseline="0" dirty="0">
              <a:solidFill>
                <a:schemeClr val="tx1"/>
              </a:solidFill>
            </a:rPr>
            <a:t>552,7</a:t>
          </a:r>
          <a:r>
            <a:rPr lang="pl-PL" sz="2600" kern="1200" baseline="0" dirty="0"/>
            <a:t> mln PLN           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600" b="1" kern="1200" baseline="0" dirty="0">
              <a:solidFill>
                <a:schemeClr val="tx1"/>
              </a:solidFill>
            </a:rPr>
            <a:t>125,7</a:t>
          </a:r>
          <a:r>
            <a:rPr lang="pl-PL" sz="2600" b="1" kern="1200" baseline="0" dirty="0"/>
            <a:t> </a:t>
          </a:r>
          <a:r>
            <a:rPr lang="pl-PL" sz="2600" b="0" kern="1200" baseline="0" dirty="0"/>
            <a:t>mln</a:t>
          </a:r>
          <a:r>
            <a:rPr lang="pl-PL" sz="2600" kern="1200" baseline="0" dirty="0"/>
            <a:t> EURO </a:t>
          </a:r>
        </a:p>
      </dsp:txBody>
      <dsp:txXfrm>
        <a:off x="2085724" y="416290"/>
        <a:ext cx="4343528" cy="1566684"/>
      </dsp:txXfrm>
    </dsp:sp>
    <dsp:sp modelId="{BCDDF28C-D247-4C8F-BE32-DC8F0ED0848C}">
      <dsp:nvSpPr>
        <dsp:cNvPr id="0" name=""/>
        <dsp:cNvSpPr/>
      </dsp:nvSpPr>
      <dsp:spPr>
        <a:xfrm>
          <a:off x="-76837" y="2599297"/>
          <a:ext cx="3572344" cy="11305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84AD1-558B-439E-B132-94E6F0FA4A15}">
      <dsp:nvSpPr>
        <dsp:cNvPr id="0" name=""/>
        <dsp:cNvSpPr/>
      </dsp:nvSpPr>
      <dsp:spPr>
        <a:xfrm>
          <a:off x="102872" y="2770021"/>
          <a:ext cx="3572344" cy="11305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l-PL" sz="2000" kern="1200" baseline="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kern="1200" baseline="0" dirty="0"/>
            <a:t>Działanie 1.1. Projekty PUP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b="1" kern="1200" baseline="0" dirty="0">
              <a:solidFill>
                <a:schemeClr val="tx1"/>
              </a:solidFill>
            </a:rPr>
            <a:t>459,7</a:t>
          </a:r>
          <a:r>
            <a:rPr lang="pl-PL" sz="2000" kern="1200" baseline="0" dirty="0"/>
            <a:t> mln PLN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 dirty="0"/>
        </a:p>
      </dsp:txBody>
      <dsp:txXfrm>
        <a:off x="135985" y="2803134"/>
        <a:ext cx="3506118" cy="1064321"/>
      </dsp:txXfrm>
    </dsp:sp>
    <dsp:sp modelId="{9F210484-97BF-4DF5-AE7F-5D753F840ACF}">
      <dsp:nvSpPr>
        <dsp:cNvPr id="0" name=""/>
        <dsp:cNvSpPr/>
      </dsp:nvSpPr>
      <dsp:spPr>
        <a:xfrm>
          <a:off x="-179709" y="4267137"/>
          <a:ext cx="1617389" cy="10270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9C6F2-C135-4D28-81E9-F2C7F89E1918}">
      <dsp:nvSpPr>
        <dsp:cNvPr id="0" name=""/>
        <dsp:cNvSpPr/>
      </dsp:nvSpPr>
      <dsp:spPr>
        <a:xfrm>
          <a:off x="0" y="4437861"/>
          <a:ext cx="1617389" cy="102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baseline="0" dirty="0"/>
            <a:t>6</a:t>
          </a:r>
          <a:r>
            <a:rPr lang="pl-PL" sz="2000" kern="1200" baseline="0" dirty="0"/>
            <a:t> naborów projektów</a:t>
          </a:r>
        </a:p>
      </dsp:txBody>
      <dsp:txXfrm>
        <a:off x="30081" y="4467942"/>
        <a:ext cx="1557227" cy="966880"/>
      </dsp:txXfrm>
    </dsp:sp>
    <dsp:sp modelId="{3356700F-0D0E-40FF-8FFC-7455FFA0D7E8}">
      <dsp:nvSpPr>
        <dsp:cNvPr id="0" name=""/>
        <dsp:cNvSpPr/>
      </dsp:nvSpPr>
      <dsp:spPr>
        <a:xfrm>
          <a:off x="1708155" y="4312131"/>
          <a:ext cx="1617389" cy="10270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1ACE5-9787-48DE-8EE9-D20C7096F3D5}">
      <dsp:nvSpPr>
        <dsp:cNvPr id="0" name=""/>
        <dsp:cNvSpPr/>
      </dsp:nvSpPr>
      <dsp:spPr>
        <a:xfrm>
          <a:off x="1887865" y="4482856"/>
          <a:ext cx="1617389" cy="102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baseline="0" dirty="0"/>
            <a:t>157</a:t>
          </a:r>
          <a:r>
            <a:rPr lang="pl-PL" sz="2000" kern="1200" baseline="0" dirty="0"/>
            <a:t> Umów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baseline="0" dirty="0"/>
            <a:t>523,5</a:t>
          </a:r>
          <a:r>
            <a:rPr lang="pl-PL" sz="2000" kern="1200" baseline="0" dirty="0"/>
            <a:t> mln PLN </a:t>
          </a:r>
        </a:p>
      </dsp:txBody>
      <dsp:txXfrm>
        <a:off x="1917946" y="4512937"/>
        <a:ext cx="1557227" cy="966880"/>
      </dsp:txXfrm>
    </dsp:sp>
    <dsp:sp modelId="{F00D59E4-442F-49D2-873E-184DA8A3B6A5}">
      <dsp:nvSpPr>
        <dsp:cNvPr id="0" name=""/>
        <dsp:cNvSpPr/>
      </dsp:nvSpPr>
      <dsp:spPr>
        <a:xfrm>
          <a:off x="5583576" y="2578489"/>
          <a:ext cx="3956021" cy="1190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3561A-8A46-4365-827D-1F62287C903A}">
      <dsp:nvSpPr>
        <dsp:cNvPr id="0" name=""/>
        <dsp:cNvSpPr/>
      </dsp:nvSpPr>
      <dsp:spPr>
        <a:xfrm>
          <a:off x="5763286" y="2749213"/>
          <a:ext cx="3956021" cy="11903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kern="1200" baseline="0" dirty="0"/>
            <a:t>Działanie 1.2 Projekty konkursowe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2000" b="1" kern="1200" baseline="0" dirty="0">
              <a:solidFill>
                <a:schemeClr val="tx1"/>
              </a:solidFill>
            </a:rPr>
            <a:t>92,9</a:t>
          </a:r>
          <a:r>
            <a:rPr lang="pl-PL" sz="2000" kern="1200" baseline="0" dirty="0"/>
            <a:t> mln PLN</a:t>
          </a:r>
          <a:endParaRPr lang="pl-PL" sz="3600" kern="1200" dirty="0"/>
        </a:p>
      </dsp:txBody>
      <dsp:txXfrm>
        <a:off x="5798149" y="2784076"/>
        <a:ext cx="3886295" cy="1120575"/>
      </dsp:txXfrm>
    </dsp:sp>
    <dsp:sp modelId="{07AF9782-FED3-41FB-9BE4-FC01B91F8108}">
      <dsp:nvSpPr>
        <dsp:cNvPr id="0" name=""/>
        <dsp:cNvSpPr/>
      </dsp:nvSpPr>
      <dsp:spPr>
        <a:xfrm>
          <a:off x="5536953" y="4342676"/>
          <a:ext cx="1617389" cy="10270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8595A-28B1-4F77-B7FE-A71AF7225AC0}">
      <dsp:nvSpPr>
        <dsp:cNvPr id="0" name=""/>
        <dsp:cNvSpPr/>
      </dsp:nvSpPr>
      <dsp:spPr>
        <a:xfrm>
          <a:off x="5716663" y="4513400"/>
          <a:ext cx="1617389" cy="102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baseline="0" dirty="0"/>
            <a:t>3</a:t>
          </a:r>
          <a:r>
            <a:rPr lang="pl-PL" sz="2000" kern="1200" baseline="0" dirty="0"/>
            <a:t> nabory projektów </a:t>
          </a:r>
        </a:p>
      </dsp:txBody>
      <dsp:txXfrm>
        <a:off x="5746744" y="4543481"/>
        <a:ext cx="1557227" cy="966880"/>
      </dsp:txXfrm>
    </dsp:sp>
    <dsp:sp modelId="{54ECC005-13E6-462F-968C-D29F1B45A55A}">
      <dsp:nvSpPr>
        <dsp:cNvPr id="0" name=""/>
        <dsp:cNvSpPr/>
      </dsp:nvSpPr>
      <dsp:spPr>
        <a:xfrm>
          <a:off x="7873907" y="4274018"/>
          <a:ext cx="1617389" cy="10270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074660-6472-47C3-882C-70BBC3D1425B}">
      <dsp:nvSpPr>
        <dsp:cNvPr id="0" name=""/>
        <dsp:cNvSpPr/>
      </dsp:nvSpPr>
      <dsp:spPr>
        <a:xfrm>
          <a:off x="8053617" y="4444742"/>
          <a:ext cx="1617389" cy="1027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baseline="0" dirty="0"/>
            <a:t>59 </a:t>
          </a:r>
          <a:r>
            <a:rPr lang="pl-PL" sz="2000" kern="1200" baseline="0" dirty="0"/>
            <a:t>Umów 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baseline="0" dirty="0"/>
            <a:t>144,1</a:t>
          </a:r>
          <a:r>
            <a:rPr lang="pl-PL" sz="2000" kern="1200" baseline="0" dirty="0"/>
            <a:t> mln PLN</a:t>
          </a:r>
        </a:p>
      </dsp:txBody>
      <dsp:txXfrm>
        <a:off x="8083698" y="4474823"/>
        <a:ext cx="1557227" cy="966880"/>
      </dsp:txXfrm>
    </dsp:sp>
    <dsp:sp modelId="{7D3F63E1-2C2D-4C79-BE16-1729B54EEA26}">
      <dsp:nvSpPr>
        <dsp:cNvPr id="0" name=""/>
        <dsp:cNvSpPr/>
      </dsp:nvSpPr>
      <dsp:spPr>
        <a:xfrm>
          <a:off x="3650282" y="3989224"/>
          <a:ext cx="1554877" cy="19179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C3D89-4365-4EA5-A7AF-0E290EA0C6A7}">
      <dsp:nvSpPr>
        <dsp:cNvPr id="0" name=""/>
        <dsp:cNvSpPr/>
      </dsp:nvSpPr>
      <dsp:spPr>
        <a:xfrm>
          <a:off x="3829992" y="4159948"/>
          <a:ext cx="1554877" cy="1917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baseline="0" dirty="0"/>
            <a:t>9 </a:t>
          </a:r>
          <a:r>
            <a:rPr lang="pl-PL" sz="2000" b="0" kern="1200" baseline="0" dirty="0"/>
            <a:t>naborów</a:t>
          </a:r>
          <a:r>
            <a:rPr lang="pl-PL" sz="2000" b="1" kern="1200" baseline="0" dirty="0"/>
            <a:t> 216</a:t>
          </a:r>
          <a:r>
            <a:rPr lang="pl-PL" sz="2000" kern="1200" baseline="0" dirty="0"/>
            <a:t> Umów </a:t>
          </a:r>
          <a:r>
            <a:rPr lang="pl-PL" sz="2000" b="1" kern="1200" baseline="0" dirty="0"/>
            <a:t>667,6 </a:t>
          </a:r>
          <a:r>
            <a:rPr lang="pl-PL" sz="2000" kern="1200" baseline="0" dirty="0"/>
            <a:t>mln PLN</a:t>
          </a:r>
        </a:p>
      </dsp:txBody>
      <dsp:txXfrm>
        <a:off x="3875533" y="4205489"/>
        <a:ext cx="1463795" cy="18268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F4F74-EC31-4194-95BC-B4527D5E0B36}">
      <dsp:nvSpPr>
        <dsp:cNvPr id="0" name=""/>
        <dsp:cNvSpPr/>
      </dsp:nvSpPr>
      <dsp:spPr>
        <a:xfrm rot="1008641">
          <a:off x="3217425" y="3256856"/>
          <a:ext cx="2682636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2682636" y="242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D0ABF-AE16-453F-ADDA-B267BBBA912B}">
      <dsp:nvSpPr>
        <dsp:cNvPr id="0" name=""/>
        <dsp:cNvSpPr/>
      </dsp:nvSpPr>
      <dsp:spPr>
        <a:xfrm rot="2998956">
          <a:off x="3069793" y="3621321"/>
          <a:ext cx="354110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354110" y="242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51A1D-A12E-4344-8CB2-1907A7900147}">
      <dsp:nvSpPr>
        <dsp:cNvPr id="0" name=""/>
        <dsp:cNvSpPr/>
      </dsp:nvSpPr>
      <dsp:spPr>
        <a:xfrm rot="20227090">
          <a:off x="3256379" y="2138156"/>
          <a:ext cx="466808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466808" y="242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B0D26-C2F6-40A8-ABBF-CC8ACE3D2BEE}">
      <dsp:nvSpPr>
        <dsp:cNvPr id="0" name=""/>
        <dsp:cNvSpPr/>
      </dsp:nvSpPr>
      <dsp:spPr>
        <a:xfrm>
          <a:off x="668333" y="1412220"/>
          <a:ext cx="2648166" cy="27655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1A4F70-3D2A-4C8D-9CE4-F905E5DBE592}">
      <dsp:nvSpPr>
        <dsp:cNvPr id="0" name=""/>
        <dsp:cNvSpPr/>
      </dsp:nvSpPr>
      <dsp:spPr>
        <a:xfrm>
          <a:off x="3611661" y="573731"/>
          <a:ext cx="2218514" cy="21380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/>
            <a:t>Bezrobotni </a:t>
          </a:r>
          <a:r>
            <a:rPr lang="pl-PL" sz="2000" b="1" kern="1200" dirty="0">
              <a:solidFill>
                <a:schemeClr val="bg1"/>
              </a:solidFill>
            </a:rPr>
            <a:t>38,6</a:t>
          </a:r>
          <a:r>
            <a:rPr lang="pl-PL" sz="2000" b="1" kern="1200" dirty="0">
              <a:solidFill>
                <a:srgbClr val="FF0000"/>
              </a:solidFill>
            </a:rPr>
            <a:t> </a:t>
          </a:r>
          <a:r>
            <a:rPr lang="pl-PL" sz="2000" b="1" kern="1200" dirty="0"/>
            <a:t>tys.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bg1"/>
              </a:solidFill>
            </a:rPr>
            <a:t>67,8%</a:t>
          </a:r>
        </a:p>
      </dsp:txBody>
      <dsp:txXfrm>
        <a:off x="3936555" y="886847"/>
        <a:ext cx="1568726" cy="1511860"/>
      </dsp:txXfrm>
    </dsp:sp>
    <dsp:sp modelId="{9051D780-39D7-4D62-8F22-53A82DBB2FF4}">
      <dsp:nvSpPr>
        <dsp:cNvPr id="0" name=""/>
        <dsp:cNvSpPr/>
      </dsp:nvSpPr>
      <dsp:spPr>
        <a:xfrm>
          <a:off x="2980209" y="3622203"/>
          <a:ext cx="1867102" cy="16352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/>
            <a:t>Bierni zawodowo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bg1"/>
              </a:solidFill>
            </a:rPr>
            <a:t>3 tys.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solidFill>
                <a:schemeClr val="bg1"/>
              </a:solidFill>
            </a:rPr>
            <a:t>5,4%</a:t>
          </a:r>
        </a:p>
      </dsp:txBody>
      <dsp:txXfrm>
        <a:off x="3253640" y="3861684"/>
        <a:ext cx="1320240" cy="1156314"/>
      </dsp:txXfrm>
    </dsp:sp>
    <dsp:sp modelId="{C8CF6807-D360-4DEF-9A9D-41C0CFA01C1E}">
      <dsp:nvSpPr>
        <dsp:cNvPr id="0" name=""/>
        <dsp:cNvSpPr/>
      </dsp:nvSpPr>
      <dsp:spPr>
        <a:xfrm>
          <a:off x="5789624" y="2920172"/>
          <a:ext cx="2260634" cy="21485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/>
            <a:t>Pracujący </a:t>
          </a:r>
          <a:r>
            <a:rPr lang="pl-PL" sz="2000" b="1" kern="1200" dirty="0">
              <a:solidFill>
                <a:schemeClr val="bg1"/>
              </a:solidFill>
            </a:rPr>
            <a:t>15,2 tys. 26,8% </a:t>
          </a:r>
          <a:r>
            <a:rPr lang="pl-PL" sz="2000" b="1" kern="1200" dirty="0"/>
            <a:t>!!! COVID - 19</a:t>
          </a:r>
        </a:p>
      </dsp:txBody>
      <dsp:txXfrm>
        <a:off x="6120686" y="3234817"/>
        <a:ext cx="1598510" cy="15192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6C214-7371-4BD3-9544-B385FB8006D1}">
      <dsp:nvSpPr>
        <dsp:cNvPr id="0" name=""/>
        <dsp:cNvSpPr/>
      </dsp:nvSpPr>
      <dsp:spPr>
        <a:xfrm rot="10800000">
          <a:off x="1325043" y="8075"/>
          <a:ext cx="3992176" cy="946629"/>
        </a:xfrm>
        <a:prstGeom prst="homePlate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41743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Długotrwale bezrobotni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13,4 tys. ogółem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12,6 tys. w 1.1          751 osób w 1.2</a:t>
          </a:r>
        </a:p>
      </dsp:txBody>
      <dsp:txXfrm rot="10800000">
        <a:off x="1561700" y="8075"/>
        <a:ext cx="3755519" cy="946629"/>
      </dsp:txXfrm>
    </dsp:sp>
    <dsp:sp modelId="{850BEF0C-76B1-452D-AB36-C3E86F1B19CA}">
      <dsp:nvSpPr>
        <dsp:cNvPr id="0" name=""/>
        <dsp:cNvSpPr/>
      </dsp:nvSpPr>
      <dsp:spPr>
        <a:xfrm>
          <a:off x="768890" y="133"/>
          <a:ext cx="946629" cy="9466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8D0D0-683B-484A-A786-A073DD99A0A4}">
      <dsp:nvSpPr>
        <dsp:cNvPr id="0" name=""/>
        <dsp:cNvSpPr/>
      </dsp:nvSpPr>
      <dsp:spPr>
        <a:xfrm rot="10800000">
          <a:off x="1242205" y="1229338"/>
          <a:ext cx="3992176" cy="946629"/>
        </a:xfrm>
        <a:prstGeom prst="homePlate">
          <a:avLst/>
        </a:prstGeom>
        <a:solidFill>
          <a:schemeClr val="accent3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1743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Z niepełnosprawnościami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1,6 tys.  ogółem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914 osób w 1.1           693 osoby w 1.2</a:t>
          </a:r>
        </a:p>
      </dsp:txBody>
      <dsp:txXfrm rot="10800000">
        <a:off x="1478862" y="1229338"/>
        <a:ext cx="3755519" cy="946629"/>
      </dsp:txXfrm>
    </dsp:sp>
    <dsp:sp modelId="{7FD71339-7404-443D-B15C-C6DF322817DC}">
      <dsp:nvSpPr>
        <dsp:cNvPr id="0" name=""/>
        <dsp:cNvSpPr/>
      </dsp:nvSpPr>
      <dsp:spPr>
        <a:xfrm>
          <a:off x="768890" y="1229338"/>
          <a:ext cx="946629" cy="9466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6AB39-70BA-4580-9015-20488C28D9DF}">
      <dsp:nvSpPr>
        <dsp:cNvPr id="0" name=""/>
        <dsp:cNvSpPr/>
      </dsp:nvSpPr>
      <dsp:spPr>
        <a:xfrm rot="10800000">
          <a:off x="1242205" y="2458543"/>
          <a:ext cx="3992176" cy="946629"/>
        </a:xfrm>
        <a:prstGeom prst="homePlate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41743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Z obszarów wiejskich        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26,1 tys. ogółem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23,6 tys. w 1.1         2,5 tys. w 1.2</a:t>
          </a:r>
          <a:endParaRPr lang="pl-PL" sz="1100" b="1" kern="1200" dirty="0">
            <a:solidFill>
              <a:schemeClr val="tx1"/>
            </a:solidFill>
          </a:endParaRPr>
        </a:p>
      </dsp:txBody>
      <dsp:txXfrm rot="10800000">
        <a:off x="1478862" y="2458543"/>
        <a:ext cx="3755519" cy="946629"/>
      </dsp:txXfrm>
    </dsp:sp>
    <dsp:sp modelId="{CAFCF0E0-4328-49BD-9777-8A780930DC71}">
      <dsp:nvSpPr>
        <dsp:cNvPr id="0" name=""/>
        <dsp:cNvSpPr/>
      </dsp:nvSpPr>
      <dsp:spPr>
        <a:xfrm>
          <a:off x="768890" y="2458543"/>
          <a:ext cx="946629" cy="94662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725BD-3A27-4755-B900-E778442B455A}">
      <dsp:nvSpPr>
        <dsp:cNvPr id="0" name=""/>
        <dsp:cNvSpPr/>
      </dsp:nvSpPr>
      <dsp:spPr>
        <a:xfrm rot="10800000">
          <a:off x="1360094" y="3687882"/>
          <a:ext cx="3992176" cy="946629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1743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b="1" kern="1200" dirty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b="1" kern="1200" dirty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Niskie kwalifikacje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39,2 tys. Ogółem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>
              <a:solidFill>
                <a:schemeClr val="tx1"/>
              </a:solidFill>
            </a:rPr>
            <a:t>35,3 tys. w 1.1        3,9 tys. w 1.2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600" b="1" kern="1200" dirty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b="1" kern="1200" dirty="0">
            <a:solidFill>
              <a:schemeClr val="tx1"/>
            </a:solidFill>
          </a:endParaRPr>
        </a:p>
      </dsp:txBody>
      <dsp:txXfrm rot="10800000">
        <a:off x="1596751" y="3687882"/>
        <a:ext cx="3755519" cy="946629"/>
      </dsp:txXfrm>
    </dsp:sp>
    <dsp:sp modelId="{6688CCD7-261C-456D-83F6-DE0FF268F8BF}">
      <dsp:nvSpPr>
        <dsp:cNvPr id="0" name=""/>
        <dsp:cNvSpPr/>
      </dsp:nvSpPr>
      <dsp:spPr>
        <a:xfrm>
          <a:off x="768890" y="3687749"/>
          <a:ext cx="946629" cy="94662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DE680-B12F-40E0-8571-53A7D64D496A}">
      <dsp:nvSpPr>
        <dsp:cNvPr id="0" name=""/>
        <dsp:cNvSpPr/>
      </dsp:nvSpPr>
      <dsp:spPr>
        <a:xfrm>
          <a:off x="48122" y="209125"/>
          <a:ext cx="4444691" cy="893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Calibri"/>
              <a:ea typeface="+mn-ea"/>
              <a:cs typeface="+mn-cs"/>
            </a:rPr>
            <a:t>Wartość wydatków kwalifikowalnych przeznaczonych na działania związane </a:t>
          </a:r>
          <a:br>
            <a:rPr lang="pl-PL" sz="1400" kern="1200" dirty="0">
              <a:latin typeface="Calibri"/>
              <a:ea typeface="+mn-ea"/>
              <a:cs typeface="+mn-cs"/>
            </a:rPr>
          </a:br>
          <a:r>
            <a:rPr lang="pl-PL" sz="1400" kern="1200" dirty="0">
              <a:latin typeface="Calibri"/>
              <a:ea typeface="+mn-ea"/>
              <a:cs typeface="+mn-cs"/>
            </a:rPr>
            <a:t>z pandemią COVID-19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Calibri"/>
              <a:ea typeface="+mn-ea"/>
              <a:cs typeface="+mn-cs"/>
            </a:rPr>
            <a:t>Art. 15zzb, 15zzc i 15zze</a:t>
          </a:r>
        </a:p>
      </dsp:txBody>
      <dsp:txXfrm>
        <a:off x="74287" y="235290"/>
        <a:ext cx="4392361" cy="841021"/>
      </dsp:txXfrm>
    </dsp:sp>
    <dsp:sp modelId="{B3EAE6C5-A315-4A69-8986-1586C2E25284}">
      <dsp:nvSpPr>
        <dsp:cNvPr id="0" name=""/>
        <dsp:cNvSpPr/>
      </dsp:nvSpPr>
      <dsp:spPr>
        <a:xfrm rot="5427558">
          <a:off x="2205050" y="1164880"/>
          <a:ext cx="121721" cy="11862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A94FA3-B386-4A69-85E5-77D1926C79FF}">
      <dsp:nvSpPr>
        <dsp:cNvPr id="0" name=""/>
        <dsp:cNvSpPr/>
      </dsp:nvSpPr>
      <dsp:spPr>
        <a:xfrm>
          <a:off x="39933" y="1345911"/>
          <a:ext cx="4444691" cy="66277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Wydatki założone w SZOOP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87,4 </a:t>
          </a:r>
          <a:r>
            <a:rPr lang="pl-PL" sz="1400" b="1" kern="1200" dirty="0">
              <a:latin typeface="+mn-lt"/>
              <a:ea typeface="+mn-ea"/>
              <a:cs typeface="+mn-cs"/>
            </a:rPr>
            <a:t>mln </a:t>
          </a:r>
          <a:r>
            <a:rPr lang="pl-PL" sz="1400" b="1" kern="1200" dirty="0" err="1">
              <a:latin typeface="+mn-lt"/>
              <a:ea typeface="+mn-ea"/>
              <a:cs typeface="+mn-cs"/>
            </a:rPr>
            <a:t>pln</a:t>
          </a:r>
          <a:endParaRPr lang="pl-PL" sz="1400" kern="1200" dirty="0">
            <a:latin typeface="Calibri"/>
            <a:ea typeface="+mn-ea"/>
            <a:cs typeface="+mn-cs"/>
          </a:endParaRPr>
        </a:p>
      </dsp:txBody>
      <dsp:txXfrm>
        <a:off x="59345" y="1365323"/>
        <a:ext cx="4405867" cy="623954"/>
      </dsp:txXfrm>
    </dsp:sp>
    <dsp:sp modelId="{21FE09C4-27CD-4B27-A1BD-E42BB3AE1B31}">
      <dsp:nvSpPr>
        <dsp:cNvPr id="0" name=""/>
        <dsp:cNvSpPr/>
      </dsp:nvSpPr>
      <dsp:spPr>
        <a:xfrm rot="5322592">
          <a:off x="2202374" y="2078942"/>
          <a:ext cx="140571" cy="11862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1A78CE-D36A-4901-AD04-8C92A3B0D033}">
      <dsp:nvSpPr>
        <dsp:cNvPr id="0" name=""/>
        <dsp:cNvSpPr/>
      </dsp:nvSpPr>
      <dsp:spPr>
        <a:xfrm>
          <a:off x="64526" y="2267823"/>
          <a:ext cx="4444691" cy="10030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Wydatki założone we wnioskach </a:t>
          </a:r>
          <a:br>
            <a:rPr lang="pl-PL" sz="1400" b="1" kern="1200" dirty="0">
              <a:latin typeface="Calibri"/>
              <a:ea typeface="+mn-ea"/>
              <a:cs typeface="+mn-cs"/>
            </a:rPr>
          </a:br>
          <a:r>
            <a:rPr lang="pl-PL" sz="1400" b="1" kern="1200" dirty="0">
              <a:latin typeface="Calibri"/>
              <a:ea typeface="+mn-ea"/>
              <a:cs typeface="+mn-cs"/>
            </a:rPr>
            <a:t>o dofinansowanie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pl-PL" sz="1400" b="1" kern="1200" dirty="0">
              <a:latin typeface="Calibri"/>
              <a:ea typeface="+mn-ea"/>
              <a:cs typeface="+mn-cs"/>
            </a:rPr>
            <a:t>pierwotnie:          87 mln </a:t>
          </a:r>
          <a:r>
            <a:rPr lang="pl-PL" sz="1400" b="1" kern="1200" dirty="0" err="1">
              <a:latin typeface="Calibri"/>
              <a:ea typeface="+mn-ea"/>
              <a:cs typeface="+mn-cs"/>
            </a:rPr>
            <a:t>pln</a:t>
          </a:r>
          <a:endParaRPr lang="pl-PL" sz="1400" b="1" kern="1200" dirty="0">
            <a:latin typeface="Calibri"/>
            <a:ea typeface="+mn-ea"/>
            <a:cs typeface="+mn-cs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pl-PL" sz="1400" b="1" kern="1200" dirty="0">
              <a:latin typeface="Calibri"/>
              <a:ea typeface="+mn-ea"/>
              <a:cs typeface="+mn-cs"/>
            </a:rPr>
            <a:t>po zmianach:     74,7 mln </a:t>
          </a:r>
          <a:r>
            <a:rPr lang="pl-PL" sz="1400" b="1" kern="1200" dirty="0" err="1">
              <a:latin typeface="Calibri"/>
              <a:ea typeface="+mn-ea"/>
              <a:cs typeface="+mn-cs"/>
            </a:rPr>
            <a:t>pln</a:t>
          </a:r>
          <a:endParaRPr lang="pl-PL" sz="1400" b="1" kern="1200" dirty="0">
            <a:latin typeface="Calibri"/>
            <a:ea typeface="+mn-ea"/>
            <a:cs typeface="+mn-cs"/>
          </a:endParaRPr>
        </a:p>
      </dsp:txBody>
      <dsp:txXfrm>
        <a:off x="93903" y="2297200"/>
        <a:ext cx="4385937" cy="944250"/>
      </dsp:txXfrm>
    </dsp:sp>
    <dsp:sp modelId="{46154070-C010-4EEA-AAD4-95121157FB51}">
      <dsp:nvSpPr>
        <dsp:cNvPr id="0" name=""/>
        <dsp:cNvSpPr/>
      </dsp:nvSpPr>
      <dsp:spPr>
        <a:xfrm rot="5376977">
          <a:off x="2249892" y="3311836"/>
          <a:ext cx="82021" cy="11862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72FEA7-D03C-4BE4-8B52-EB9F72CA2A6A}">
      <dsp:nvSpPr>
        <dsp:cNvPr id="0" name=""/>
        <dsp:cNvSpPr/>
      </dsp:nvSpPr>
      <dsp:spPr>
        <a:xfrm>
          <a:off x="13082" y="3471473"/>
          <a:ext cx="4560662" cy="54910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Wydatki rozliczone we wnioskach </a:t>
          </a:r>
          <a:br>
            <a:rPr lang="pl-PL" sz="1400" b="1" kern="1200" dirty="0">
              <a:latin typeface="Calibri"/>
              <a:ea typeface="+mn-ea"/>
              <a:cs typeface="+mn-cs"/>
            </a:rPr>
          </a:br>
          <a:r>
            <a:rPr lang="pl-PL" sz="1400" b="1" kern="1200" dirty="0">
              <a:latin typeface="Calibri"/>
              <a:ea typeface="+mn-ea"/>
              <a:cs typeface="+mn-cs"/>
            </a:rPr>
            <a:t>o płatność 70,3 mln </a:t>
          </a:r>
          <a:r>
            <a:rPr lang="pl-PL" sz="1400" b="1" kern="1200" dirty="0" err="1">
              <a:latin typeface="Calibri"/>
              <a:ea typeface="+mn-ea"/>
              <a:cs typeface="+mn-cs"/>
            </a:rPr>
            <a:t>pln</a:t>
          </a:r>
          <a:endParaRPr lang="pl-PL" sz="1400" b="1" kern="1200" dirty="0">
            <a:latin typeface="Calibri"/>
            <a:ea typeface="+mn-ea"/>
            <a:cs typeface="+mn-cs"/>
          </a:endParaRPr>
        </a:p>
      </dsp:txBody>
      <dsp:txXfrm>
        <a:off x="29165" y="3487556"/>
        <a:ext cx="4528496" cy="516939"/>
      </dsp:txXfrm>
    </dsp:sp>
    <dsp:sp modelId="{97AC78C1-9FEE-44A7-8A20-551AA8FA932E}">
      <dsp:nvSpPr>
        <dsp:cNvPr id="0" name=""/>
        <dsp:cNvSpPr/>
      </dsp:nvSpPr>
      <dsp:spPr>
        <a:xfrm rot="5431512">
          <a:off x="2245530" y="4064990"/>
          <a:ext cx="88831" cy="11862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691AC8-BEE7-4D6C-A0D4-0EDE718F9CD4}">
      <dsp:nvSpPr>
        <dsp:cNvPr id="0" name=""/>
        <dsp:cNvSpPr/>
      </dsp:nvSpPr>
      <dsp:spPr>
        <a:xfrm>
          <a:off x="0" y="4228030"/>
          <a:ext cx="4568634" cy="102069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94 % wartości z wniosków </a:t>
          </a:r>
          <a:b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o dofinansowanie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80 % wartości docelowej z SZOOP</a:t>
          </a:r>
          <a:endParaRPr lang="pl-PL" sz="1400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29895" y="4257925"/>
        <a:ext cx="4508844" cy="9609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52C3A-375E-4C4C-A43B-DEAED0C4D600}">
      <dsp:nvSpPr>
        <dsp:cNvPr id="0" name=""/>
        <dsp:cNvSpPr/>
      </dsp:nvSpPr>
      <dsp:spPr>
        <a:xfrm>
          <a:off x="768" y="201028"/>
          <a:ext cx="3390197" cy="815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dirty="0">
            <a:latin typeface="Calibri"/>
            <a:ea typeface="+mn-ea"/>
            <a:cs typeface="+mn-cs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Calibri"/>
              <a:ea typeface="+mn-ea"/>
              <a:cs typeface="+mn-cs"/>
            </a:rPr>
            <a:t>Liczba osób objętych wsparciem</a:t>
          </a:r>
          <a:br>
            <a:rPr lang="pl-PL" sz="1400" kern="1200" dirty="0">
              <a:latin typeface="Calibri"/>
              <a:ea typeface="+mn-ea"/>
              <a:cs typeface="+mn-cs"/>
            </a:rPr>
          </a:br>
          <a:r>
            <a:rPr lang="pl-PL" sz="1400" kern="1200" dirty="0">
              <a:latin typeface="Calibri"/>
              <a:ea typeface="+mn-ea"/>
              <a:cs typeface="+mn-cs"/>
            </a:rPr>
            <a:t> w zakresie zwalczania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Calibri"/>
              <a:ea typeface="+mn-ea"/>
              <a:cs typeface="+mn-cs"/>
            </a:rPr>
            <a:t> lub przeciwdziałania pandemii COVID-19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100" kern="1200" dirty="0">
            <a:latin typeface="Calibri"/>
            <a:ea typeface="+mn-ea"/>
            <a:cs typeface="+mn-cs"/>
          </a:endParaRPr>
        </a:p>
      </dsp:txBody>
      <dsp:txXfrm>
        <a:off x="24657" y="224917"/>
        <a:ext cx="3342419" cy="767848"/>
      </dsp:txXfrm>
    </dsp:sp>
    <dsp:sp modelId="{19AC9B9C-9115-4D25-9288-0E0CD9F8B95B}">
      <dsp:nvSpPr>
        <dsp:cNvPr id="0" name=""/>
        <dsp:cNvSpPr/>
      </dsp:nvSpPr>
      <dsp:spPr>
        <a:xfrm rot="5488477">
          <a:off x="1566542" y="1092248"/>
          <a:ext cx="120943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7E3A20-E0DC-4F49-A065-FAC437883C6E}">
      <dsp:nvSpPr>
        <dsp:cNvPr id="0" name=""/>
        <dsp:cNvSpPr/>
      </dsp:nvSpPr>
      <dsp:spPr>
        <a:xfrm>
          <a:off x="33921" y="1258460"/>
          <a:ext cx="3271182" cy="74837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Założono w SZOOP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14 105 osób </a:t>
          </a:r>
          <a:endParaRPr lang="pl-PL" sz="1400" kern="1200" dirty="0">
            <a:latin typeface="Calibri"/>
            <a:ea typeface="+mn-ea"/>
            <a:cs typeface="+mn-cs"/>
          </a:endParaRPr>
        </a:p>
      </dsp:txBody>
      <dsp:txXfrm>
        <a:off x="55840" y="1280379"/>
        <a:ext cx="3227344" cy="704536"/>
      </dsp:txXfrm>
    </dsp:sp>
    <dsp:sp modelId="{D581DFFF-DD1E-4F0D-BAD8-EC00EF7C4846}">
      <dsp:nvSpPr>
        <dsp:cNvPr id="0" name=""/>
        <dsp:cNvSpPr/>
      </dsp:nvSpPr>
      <dsp:spPr>
        <a:xfrm rot="5312317">
          <a:off x="1626530" y="2062238"/>
          <a:ext cx="110882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9605EB-84C8-49DE-8066-8F3D319B151A}">
      <dsp:nvSpPr>
        <dsp:cNvPr id="0" name=""/>
        <dsp:cNvSpPr/>
      </dsp:nvSpPr>
      <dsp:spPr>
        <a:xfrm>
          <a:off x="57428" y="2235180"/>
          <a:ext cx="3276877" cy="86110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Założono we wnioskach </a:t>
          </a:r>
          <a:br>
            <a:rPr lang="pl-PL" sz="1400" b="1" kern="1200" dirty="0">
              <a:latin typeface="Calibri"/>
              <a:ea typeface="+mn-ea"/>
              <a:cs typeface="+mn-cs"/>
            </a:rPr>
          </a:br>
          <a:r>
            <a:rPr lang="pl-PL" sz="1400" b="1" kern="1200" dirty="0">
              <a:latin typeface="Calibri"/>
              <a:ea typeface="+mn-ea"/>
              <a:cs typeface="+mn-cs"/>
            </a:rPr>
            <a:t>o dofinansowanie objęcie wsparciem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15 435 osób</a:t>
          </a:r>
        </a:p>
      </dsp:txBody>
      <dsp:txXfrm>
        <a:off x="82649" y="2260401"/>
        <a:ext cx="3226435" cy="810661"/>
      </dsp:txXfrm>
    </dsp:sp>
    <dsp:sp modelId="{3C5386B8-6E0C-4F6C-B852-F90D36844269}">
      <dsp:nvSpPr>
        <dsp:cNvPr id="0" name=""/>
        <dsp:cNvSpPr/>
      </dsp:nvSpPr>
      <dsp:spPr>
        <a:xfrm rot="5410682">
          <a:off x="1634772" y="3155673"/>
          <a:ext cx="118780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CC94CA-E822-4D1C-BCD1-2C944F19F8A2}">
      <dsp:nvSpPr>
        <dsp:cNvPr id="0" name=""/>
        <dsp:cNvSpPr/>
      </dsp:nvSpPr>
      <dsp:spPr>
        <a:xfrm>
          <a:off x="28198" y="3332600"/>
          <a:ext cx="3329105" cy="6721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Wg zatwierdzonych wniosków o płatność wsparciem objęto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latin typeface="Calibri"/>
              <a:ea typeface="+mn-ea"/>
              <a:cs typeface="+mn-cs"/>
            </a:rPr>
            <a:t>15 269 osób</a:t>
          </a:r>
        </a:p>
      </dsp:txBody>
      <dsp:txXfrm>
        <a:off x="47885" y="3352287"/>
        <a:ext cx="3289731" cy="632781"/>
      </dsp:txXfrm>
    </dsp:sp>
    <dsp:sp modelId="{3F84339A-7ED8-4FE7-A0F2-E5CE7C38F0D2}">
      <dsp:nvSpPr>
        <dsp:cNvPr id="0" name=""/>
        <dsp:cNvSpPr/>
      </dsp:nvSpPr>
      <dsp:spPr>
        <a:xfrm rot="5393418">
          <a:off x="1603786" y="4094649"/>
          <a:ext cx="179786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C56B14-C40F-4950-84DE-2911BB968101}">
      <dsp:nvSpPr>
        <dsp:cNvPr id="0" name=""/>
        <dsp:cNvSpPr/>
      </dsp:nvSpPr>
      <dsp:spPr>
        <a:xfrm>
          <a:off x="8801" y="4302080"/>
          <a:ext cx="3372090" cy="9222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99</a:t>
          </a: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 % wartości z wniosków </a:t>
          </a:r>
          <a:b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o dofinansowanie </a:t>
          </a:r>
          <a:endParaRPr lang="pl-PL" sz="1300" kern="1200" dirty="0">
            <a:effectLst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108 % wartości docelowej z SZOOP</a:t>
          </a:r>
          <a:endParaRPr lang="pl-PL" sz="1400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35812" y="4329091"/>
        <a:ext cx="3318068" cy="868194"/>
      </dsp:txXfrm>
    </dsp:sp>
    <dsp:sp modelId="{83DD8BB2-FEFB-41BF-A045-AE5A3AB7F350}">
      <dsp:nvSpPr>
        <dsp:cNvPr id="0" name=""/>
        <dsp:cNvSpPr/>
      </dsp:nvSpPr>
      <dsp:spPr>
        <a:xfrm>
          <a:off x="3807991" y="195278"/>
          <a:ext cx="3168635" cy="823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/>
            <a:t>Liczba firm objętych wsparciem </a:t>
          </a:r>
          <a:br>
            <a:rPr lang="pl-PL" sz="1400" kern="1200" dirty="0"/>
          </a:br>
          <a:r>
            <a:rPr lang="pl-PL" sz="1400" kern="1200" dirty="0"/>
            <a:t>w zakresie zwalczania lub przeciwdziałania pandemii COVID-19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kern="1200" dirty="0"/>
            <a:t> </a:t>
          </a:r>
          <a:endParaRPr lang="pl-PL" sz="3600" kern="1200" dirty="0">
            <a:effectLst/>
          </a:endParaRPr>
        </a:p>
      </dsp:txBody>
      <dsp:txXfrm>
        <a:off x="3832119" y="219406"/>
        <a:ext cx="3120379" cy="775537"/>
      </dsp:txXfrm>
    </dsp:sp>
    <dsp:sp modelId="{1EC2C8EE-4379-40CE-8734-E5B38C310927}">
      <dsp:nvSpPr>
        <dsp:cNvPr id="0" name=""/>
        <dsp:cNvSpPr/>
      </dsp:nvSpPr>
      <dsp:spPr>
        <a:xfrm rot="5455267">
          <a:off x="5323536" y="1080715"/>
          <a:ext cx="120428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63856F-B757-411C-A559-E3759B43F2D5}">
      <dsp:nvSpPr>
        <dsp:cNvPr id="0" name=""/>
        <dsp:cNvSpPr/>
      </dsp:nvSpPr>
      <dsp:spPr>
        <a:xfrm>
          <a:off x="3767088" y="1259897"/>
          <a:ext cx="3217235" cy="7598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Nie założono wskaźnika 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w SZOOP</a:t>
          </a:r>
        </a:p>
      </dsp:txBody>
      <dsp:txXfrm>
        <a:off x="3789345" y="1282154"/>
        <a:ext cx="3172721" cy="715379"/>
      </dsp:txXfrm>
    </dsp:sp>
    <dsp:sp modelId="{D57AFDF9-1523-4693-A33E-32F095EB7539}">
      <dsp:nvSpPr>
        <dsp:cNvPr id="0" name=""/>
        <dsp:cNvSpPr/>
      </dsp:nvSpPr>
      <dsp:spPr>
        <a:xfrm rot="5400000">
          <a:off x="5316937" y="2078559"/>
          <a:ext cx="117537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510EE9-FCB8-4B1B-854E-5674BF3B24A0}">
      <dsp:nvSpPr>
        <dsp:cNvPr id="0" name=""/>
        <dsp:cNvSpPr/>
      </dsp:nvSpPr>
      <dsp:spPr>
        <a:xfrm>
          <a:off x="3785504" y="2254866"/>
          <a:ext cx="3180402" cy="79159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endParaRPr lang="pl-PL" sz="1400" b="1" kern="1200" dirty="0">
            <a:latin typeface="+mn-lt"/>
            <a:ea typeface="+mn-ea"/>
            <a:cs typeface="+mn-cs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kern="1200" dirty="0">
              <a:latin typeface="+mn-lt"/>
              <a:ea typeface="+mn-ea"/>
              <a:cs typeface="+mn-cs"/>
            </a:rPr>
            <a:t>Założono we wnioskach </a:t>
          </a:r>
          <a:br>
            <a:rPr lang="pl-PL" sz="1400" b="1" kern="1200" dirty="0">
              <a:latin typeface="+mn-lt"/>
              <a:ea typeface="+mn-ea"/>
              <a:cs typeface="+mn-cs"/>
            </a:rPr>
          </a:br>
          <a:r>
            <a:rPr lang="pl-PL" sz="1400" b="1" kern="1200" dirty="0">
              <a:latin typeface="+mn-lt"/>
              <a:ea typeface="+mn-ea"/>
              <a:cs typeface="+mn-cs"/>
            </a:rPr>
            <a:t>o dofinansowanie objęcie wsparciem </a:t>
          </a:r>
          <a:br>
            <a:rPr lang="pl-PL" sz="1400" b="1" kern="1200" dirty="0">
              <a:latin typeface="+mn-lt"/>
              <a:ea typeface="+mn-ea"/>
              <a:cs typeface="+mn-cs"/>
            </a:rPr>
          </a:br>
          <a:r>
            <a:rPr lang="pl-PL" sz="1400" b="1" kern="1200" dirty="0">
              <a:latin typeface="+mn-lt"/>
              <a:ea typeface="+mn-ea"/>
              <a:cs typeface="+mn-cs"/>
            </a:rPr>
            <a:t>5 037 firm </a:t>
          </a:r>
          <a:endParaRPr lang="pl-PL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endParaRPr lang="pl-PL" kern="1200" dirty="0">
            <a:effectLst/>
            <a:latin typeface="Calibri" panose="020F0502020204030204" pitchFamily="34" charset="0"/>
          </a:endParaRPr>
        </a:p>
      </dsp:txBody>
      <dsp:txXfrm>
        <a:off x="3808689" y="2278051"/>
        <a:ext cx="3134032" cy="745224"/>
      </dsp:txXfrm>
    </dsp:sp>
    <dsp:sp modelId="{066F6528-31C6-45FA-BA2F-F51BDDA8222F}">
      <dsp:nvSpPr>
        <dsp:cNvPr id="0" name=""/>
        <dsp:cNvSpPr/>
      </dsp:nvSpPr>
      <dsp:spPr>
        <a:xfrm rot="5400000">
          <a:off x="5316937" y="3105230"/>
          <a:ext cx="117537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2E7D43-C739-42B5-A907-408D4B001197}">
      <dsp:nvSpPr>
        <dsp:cNvPr id="0" name=""/>
        <dsp:cNvSpPr/>
      </dsp:nvSpPr>
      <dsp:spPr>
        <a:xfrm>
          <a:off x="3791012" y="3281537"/>
          <a:ext cx="3169387" cy="7450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kern="1200" dirty="0">
              <a:effectLst/>
              <a:latin typeface="Calibri" panose="020F0502020204030204" pitchFamily="34" charset="0"/>
            </a:rPr>
            <a:t>Wg zatwierdzonych wniosków o płatność wsparciem objęto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kern="1200" dirty="0">
              <a:effectLst/>
              <a:latin typeface="Calibri" panose="020F0502020204030204" pitchFamily="34" charset="0"/>
            </a:rPr>
            <a:t>6 375 firm </a:t>
          </a:r>
          <a:endParaRPr lang="pl-PL" sz="1400" b="1" kern="1200" dirty="0"/>
        </a:p>
      </dsp:txBody>
      <dsp:txXfrm>
        <a:off x="3812834" y="3303359"/>
        <a:ext cx="3125743" cy="701425"/>
      </dsp:txXfrm>
    </dsp:sp>
    <dsp:sp modelId="{CA2B9C5D-2807-4692-9AA4-BC97876072C1}">
      <dsp:nvSpPr>
        <dsp:cNvPr id="0" name=""/>
        <dsp:cNvSpPr/>
      </dsp:nvSpPr>
      <dsp:spPr>
        <a:xfrm rot="5400000">
          <a:off x="5316937" y="4085375"/>
          <a:ext cx="117537" cy="11753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FF0E0-5A27-441F-A3DE-FBF1DB5E0911}">
      <dsp:nvSpPr>
        <dsp:cNvPr id="0" name=""/>
        <dsp:cNvSpPr/>
      </dsp:nvSpPr>
      <dsp:spPr>
        <a:xfrm>
          <a:off x="3813404" y="4261682"/>
          <a:ext cx="3124602" cy="9368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"/>
          </a:pPr>
          <a:r>
            <a:rPr lang="pl-PL" sz="14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127 </a:t>
          </a: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% wartości z wniosków </a:t>
          </a:r>
          <a:b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</a:br>
          <a:r>
            <a:rPr lang="pl-PL" sz="140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o dofinansowanie</a:t>
          </a:r>
        </a:p>
      </dsp:txBody>
      <dsp:txXfrm>
        <a:off x="3840842" y="4289120"/>
        <a:ext cx="3069726" cy="881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55B3D-A478-47BE-A2CD-287269ABA9ED}">
      <dsp:nvSpPr>
        <dsp:cNvPr id="0" name=""/>
        <dsp:cNvSpPr/>
      </dsp:nvSpPr>
      <dsp:spPr>
        <a:xfrm>
          <a:off x="143937" y="0"/>
          <a:ext cx="2338849" cy="11507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Działanie 1.1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131 Projektów PUP</a:t>
          </a:r>
        </a:p>
      </dsp:txBody>
      <dsp:txXfrm>
        <a:off x="719325" y="0"/>
        <a:ext cx="1188073" cy="1150776"/>
      </dsp:txXfrm>
    </dsp:sp>
    <dsp:sp modelId="{BE448128-C370-4482-88F9-6E105E3A3003}">
      <dsp:nvSpPr>
        <dsp:cNvPr id="0" name=""/>
        <dsp:cNvSpPr/>
      </dsp:nvSpPr>
      <dsp:spPr>
        <a:xfrm>
          <a:off x="4622481" y="0"/>
          <a:ext cx="2383521" cy="11507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391,5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mln PLN</a:t>
          </a:r>
        </a:p>
      </dsp:txBody>
      <dsp:txXfrm>
        <a:off x="5197869" y="0"/>
        <a:ext cx="1232745" cy="1150776"/>
      </dsp:txXfrm>
    </dsp:sp>
    <dsp:sp modelId="{F9EC12D7-6520-4118-A8A2-45E50C3E9C2A}">
      <dsp:nvSpPr>
        <dsp:cNvPr id="0" name=""/>
        <dsp:cNvSpPr/>
      </dsp:nvSpPr>
      <dsp:spPr>
        <a:xfrm>
          <a:off x="6686167" y="0"/>
          <a:ext cx="2817729" cy="11507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75% kontraktacji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85 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% alokacji</a:t>
          </a:r>
        </a:p>
      </dsp:txBody>
      <dsp:txXfrm>
        <a:off x="7261555" y="0"/>
        <a:ext cx="1666953" cy="1150776"/>
      </dsp:txXfrm>
    </dsp:sp>
    <dsp:sp modelId="{E19C059B-6A79-4071-84E5-0D47FEC0FDD5}">
      <dsp:nvSpPr>
        <dsp:cNvPr id="0" name=""/>
        <dsp:cNvSpPr/>
      </dsp:nvSpPr>
      <dsp:spPr>
        <a:xfrm>
          <a:off x="2297290" y="0"/>
          <a:ext cx="2661143" cy="115077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765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Zatwierdzonych wniosków 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o płatność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391,6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mln PLN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</dsp:txBody>
      <dsp:txXfrm>
        <a:off x="2872678" y="0"/>
        <a:ext cx="1510367" cy="11507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55B3D-A478-47BE-A2CD-287269ABA9ED}">
      <dsp:nvSpPr>
        <dsp:cNvPr id="0" name=""/>
        <dsp:cNvSpPr/>
      </dsp:nvSpPr>
      <dsp:spPr>
        <a:xfrm>
          <a:off x="112988" y="0"/>
          <a:ext cx="2438776" cy="118128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Działanie 1.2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59 Projektów konkursowych</a:t>
          </a:r>
        </a:p>
      </dsp:txBody>
      <dsp:txXfrm>
        <a:off x="703630" y="0"/>
        <a:ext cx="1257493" cy="1181283"/>
      </dsp:txXfrm>
    </dsp:sp>
    <dsp:sp modelId="{BE448128-C370-4482-88F9-6E105E3A3003}">
      <dsp:nvSpPr>
        <dsp:cNvPr id="0" name=""/>
        <dsp:cNvSpPr/>
      </dsp:nvSpPr>
      <dsp:spPr>
        <a:xfrm>
          <a:off x="4684671" y="23153"/>
          <a:ext cx="2348884" cy="112909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67,3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mln PLN </a:t>
          </a:r>
        </a:p>
      </dsp:txBody>
      <dsp:txXfrm>
        <a:off x="5249219" y="23153"/>
        <a:ext cx="1219788" cy="1129096"/>
      </dsp:txXfrm>
    </dsp:sp>
    <dsp:sp modelId="{F9EC12D7-6520-4118-A8A2-45E50C3E9C2A}">
      <dsp:nvSpPr>
        <dsp:cNvPr id="0" name=""/>
        <dsp:cNvSpPr/>
      </dsp:nvSpPr>
      <dsp:spPr>
        <a:xfrm>
          <a:off x="6693682" y="-444"/>
          <a:ext cx="2785166" cy="118217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Certyfikowane do KE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47% kontraktacji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73 % alokacji</a:t>
          </a:r>
        </a:p>
      </dsp:txBody>
      <dsp:txXfrm>
        <a:off x="7284768" y="-444"/>
        <a:ext cx="1602994" cy="1182172"/>
      </dsp:txXfrm>
    </dsp:sp>
    <dsp:sp modelId="{E19C059B-6A79-4071-84E5-0D47FEC0FDD5}">
      <dsp:nvSpPr>
        <dsp:cNvPr id="0" name=""/>
        <dsp:cNvSpPr/>
      </dsp:nvSpPr>
      <dsp:spPr>
        <a:xfrm>
          <a:off x="2418937" y="3384"/>
          <a:ext cx="2607097" cy="1097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592 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Zatwierdzonych wniosków 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o płatność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/>
              </a:solidFill>
              <a:latin typeface="Calibri"/>
              <a:ea typeface="+mn-ea"/>
              <a:cs typeface="Arial" panose="020B0604020202020204" pitchFamily="34" charset="0"/>
            </a:rPr>
            <a:t>67,3</a:t>
          </a:r>
          <a: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  <a:t> mln PLN</a:t>
          </a:r>
          <a:br>
            <a:rPr lang="pl-PL" sz="1400" b="1" kern="1200" dirty="0">
              <a:latin typeface="Calibri"/>
              <a:ea typeface="+mn-ea"/>
              <a:cs typeface="Arial" panose="020B0604020202020204" pitchFamily="34" charset="0"/>
            </a:rPr>
          </a:br>
          <a:endParaRPr lang="pl-PL" sz="1400" b="1" kern="1200" dirty="0">
            <a:latin typeface="Calibri"/>
            <a:ea typeface="+mn-ea"/>
            <a:cs typeface="Arial" panose="020B0604020202020204" pitchFamily="34" charset="0"/>
          </a:endParaRPr>
        </a:p>
      </dsp:txBody>
      <dsp:txXfrm>
        <a:off x="2967456" y="3384"/>
        <a:ext cx="1510060" cy="1097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0.85832</cdr:x>
      <cdr:y>0.3067</cdr:y>
    </cdr:from>
    <cdr:to>
      <cdr:x>1</cdr:x>
      <cdr:y>0.81901</cdr:y>
    </cdr:to>
    <cdr:pic>
      <cdr:nvPicPr>
        <cdr:cNvPr id="2" name="Obraz 1">
          <a:extLst xmlns:a="http://schemas.openxmlformats.org/drawingml/2006/main">
            <a:ext uri="{FF2B5EF4-FFF2-40B4-BE49-F238E27FC236}">
              <a16:creationId xmlns:a16="http://schemas.microsoft.com/office/drawing/2014/main" id="{46CFD2E5-E59F-448F-ADD3-D32E7C9E44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376642" y="1279532"/>
          <a:ext cx="887524" cy="213729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0.27298</cdr:y>
    </cdr:from>
    <cdr:to>
      <cdr:x>0.16843</cdr:x>
      <cdr:y>0.77877</cdr:y>
    </cdr:to>
    <cdr:pic>
      <cdr:nvPicPr>
        <cdr:cNvPr id="3" name="Obraz 2">
          <a:extLst xmlns:a="http://schemas.openxmlformats.org/drawingml/2006/main">
            <a:ext uri="{FF2B5EF4-FFF2-40B4-BE49-F238E27FC236}">
              <a16:creationId xmlns:a16="http://schemas.microsoft.com/office/drawing/2014/main" id="{62E69B5F-415A-4026-9BE5-7466A753C36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834292"/>
          <a:ext cx="681781" cy="154581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01421-02C0-48FC-8285-305F3BB4A96C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55D64-6515-4F27-9AF1-E888DC493A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98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541D-569D-4400-9F16-3AC080EDBBA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B5B1A-A9F8-4D8B-BE0A-D70AD8AF1F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87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94667-3757-7946-BD83-3C11C5F7B2F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3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94667-3757-7946-BD83-3C11C5F7B2F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809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94667-3757-7946-BD83-3C11C5F7B2F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47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A7E1A-3F22-8E42-913D-84A656D2030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229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F1F58-59A7-4958-AFB2-248647ED6C8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97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94667-3757-7946-BD83-3C11C5F7B2F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4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94667-3757-7946-BD83-3C11C5F7B2F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8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15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74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623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3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2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0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5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74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9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83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8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589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2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75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82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69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53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42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01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34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53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7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7197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94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17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27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05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269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591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4934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00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88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34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16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666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9595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945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266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614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22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812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1604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9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966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528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23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204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80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575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093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8246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E31E97-4376-0C48-B42C-1F5327C47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52C1BB0-2022-2145-8E3E-553ADAB47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D687B4-7FBA-0C41-AE23-EEC803EB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68EFE9-5D87-984F-B5A8-E5565C752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971DE0-1A75-3A4F-A18F-794C85F6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1435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3FF293-1D15-C543-A5B7-1D4DDB02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35BDA4-757D-4343-A9A2-D226F5967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452C1F-DC0A-0F48-B68F-4592109E2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3EC87F-0FF7-6245-AEE1-2BF6E092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013150-D290-D047-8B40-E2C1971A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4444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05EAE8-F6B5-4F4B-BFEE-29AB9032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0E02C0-DE4D-FC4B-9D34-55B75758A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DD3069-9BD8-4B48-83E5-9AA2ECE8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B357C9-0011-0447-B135-4235C6D9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076E4A-E977-FA48-A92B-289BC317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967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3EE40-9BC0-694F-B69A-37CD99CC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26444A-ECEF-7A48-99B7-6B7BA1871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9208321-42BD-BC45-BFD7-E46663F31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605218-2258-FB4E-B8FC-61D06728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2F4073-23C2-2042-ABF7-28018813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7B8F076-E995-0A4F-B3D1-ED6520B6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481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68859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5814CE-2105-9C49-9D38-F3CF2D12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7CECCF-AE81-954D-82D5-7983D8250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4B55153-BF51-DB45-8FF1-173116C19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F9D38EB-2C8C-234D-892C-C536C535E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75B17F-8735-2641-A696-D1CDFF735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B884099-BA79-1643-A254-DEEEA88B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847EA1E-9CA4-E745-B0E4-99750CC63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9C203F0-6BA6-5A45-A990-24E8C66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440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C10AF2-4CC2-484F-8872-7F5A2361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196CC72-8288-3A48-AADF-3A6187FE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2B72129-253A-5244-AD76-132690F5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13761D-E3CD-BF49-B1BC-EDE9EB4A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199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1554185-E9B2-6D4D-9156-382EA291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FFB93A5-84EA-A14C-8677-E6DCB1BB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B898DD-B51B-0C44-9C24-11DA3E09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7739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3CCB18-A0DB-BA41-B030-40038308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1B1A54-EB20-2E4A-B5C7-04272A2F8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991E4E3-F44F-6D4D-BF9B-4C52514DA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3DC1A3-44FE-3D48-9D89-9C1B45C73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E7D521F-BF19-BF40-BEA5-3F2CA7CA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E5ED9FC-AD6C-9349-8D85-82955211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9066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E0E1F9-8102-3948-A0A4-62DCF996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9E8E360-9D72-E749-8A65-B2952FD0EE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4D76BEF-C2CA-2242-9840-00049CDCD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46D85B0-00CD-F94F-8524-3C8FFFC3C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5F1D2B0-1A1D-5449-BA5F-0C3F4666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C42ED6-36B2-D541-A60E-1EFA9564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979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7CD6FF-8F12-EB4E-AF7E-A845F806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A08726A-A57E-CB4C-99B2-E8ED86EEA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348212-B91D-1A43-8213-0403591D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9FE691-5320-9C44-8A25-267DA84B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3CE399C-A44E-764F-9AB0-09E0CFEA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0780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2C208CA-634B-924A-80DE-B68C7A769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727D916-F518-E042-AFE0-B54AE69B2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873AEAC-3B03-0147-8DC3-DE599C10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55EA0E-0305-A846-9AB4-D46EA3D8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E1DF54F-A7EE-5046-9D41-02572355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712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B1958-C8A5-410A-B0B0-9312E7FEBAD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32513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E552FD-C60D-094F-A8BB-0E992C87C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185679-ED65-C142-AEFB-0FA47B038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A8B1EA-42E7-ED40-88D2-AEFF047A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A784F4-CF5F-BF48-B45A-ACD4D060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84E4B7-C3D8-744A-B995-05331FF3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689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23C40F-407A-7543-AEA3-377B8641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BA04A5-1191-BB44-A008-7EB3D2DD8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16BFEC-D612-A149-B1F2-CF26D82C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506EA4-CDF9-D64F-8540-A0EC769C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3D5ABB-A732-BD4F-81BE-52ABBC3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369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1340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515824-9606-9345-9C84-9D221571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501948-C3CE-9543-8769-4B5B6BB78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1E0802-5651-5249-AF06-0ECAA8D0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F5DD53-9C0C-2046-B362-20217288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15DECC-DD50-0D4A-8BAB-758E4ED9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5408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2F8FCC-858B-B94B-BA8B-8F2603BD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FEF877-1766-6042-A817-05577FC2D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B67581-F69A-D24B-B39A-0D0A64422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2BFF52-8F07-0146-8808-844B3122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6B089A-3928-4342-AD7C-2D349C66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F0C155-EF7B-5243-8ABB-A5B1C7AA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634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B0E265-2E12-444A-B5AA-C5383F7F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12C23C1-373E-5E43-B4D4-67B3895C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CBF359-F56D-7645-9319-3E1FAD17F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B59101C-DD5A-2343-8450-9012ED872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21DE7A2-3C7C-E745-81A5-5E1356AFF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A6EBEEA-B1AC-D740-86B3-CB0E1483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6A6D35D-C554-F142-8772-B6F13327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20100D6-67FD-094C-AF2B-DEF93992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087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51573A-EE63-4749-8C9E-F7A1ECBB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AD851D5-9CCF-B547-AB62-DCAD467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AE6CA1F-7D14-D348-A14A-A63BB0B7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416931B-0147-A44F-A0A5-1D1C9FDF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8523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E82803D-F5A3-8F45-8B53-3A199E6F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411FD4E-1BCA-F24C-9CFE-56D291F7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C9D045-A5EF-CC4F-941E-39B5EBDA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762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F5DE9-9777-3648-8114-D1A08E23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DCB1DF-DFA4-7C41-9AE4-C098585D0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696E6E-30CE-924D-981C-22F979DB7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47A153D-FC48-5C4E-9B63-8F5C52EF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DBDB373-9686-AF47-86C7-0685A51E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31296E5-08D9-2349-87FD-42DA6B65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44439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27DC2B-8AF2-BC4F-9831-9602D9F6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1C0EA92-E126-504D-94D0-12DFE4432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0FE51DC-6626-AE4E-9259-2583A5728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75CB97-6614-0E40-86E8-D7BB4197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027866B-0BB9-474F-A53A-5B1BEE83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DA412C9-67D4-4B44-B96D-AB171018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802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B2AE30-9FEE-264A-8864-3C416BE4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BF9EE37-2A8D-974C-B70C-877E43A02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63685E-55BD-3B40-9EBE-84A0E02C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5F8816-34F0-FE45-B281-42F2A1E7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5AC09A-6CB8-C548-AD6A-73F0A61F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343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DF2B057-9ED9-594E-B50F-E6D18E77E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62FEDF1-F22F-E046-9639-68DE28A1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A53B53-92AD-4B41-A28E-EC069386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AEBE34-A29B-8D41-B79B-FDF90367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733E22-A38D-734F-989A-6B85ABD0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66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19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18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33BE-4A69-4E86-ADD3-5FFCA536B85B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C5C5-5170-4A1C-9064-9DCDFB3223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415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9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D33BE-4A69-4E86-ADD3-5FFCA536B85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21.09.2021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C5C5-5170-4A1C-9064-9DCDFB322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2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01A52-BA90-4573-B3B8-CEB0F8A4A4BD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7ECDA-6518-471C-93BF-ADBFEFDAC0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24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4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C44201D-58AB-714F-9AD2-25294EF6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11F64FA-53A0-F44B-A9BB-1E043CF8C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A618FE-0ED6-B14C-B7A8-702CBE669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C78B-D6AB-FD44-A2CC-773D7718302F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2539E8-A365-0347-BF72-09C0342D1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EAEF08-C431-6F4B-AF14-E04ED0EBC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9FE35-2E9B-104C-9295-728465215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47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CF08B2D-D830-A94D-A34D-6651A471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28FE18E-2A23-E749-9DD4-18CAEF50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F11FA8-A7AF-564C-A8A3-552F48FF9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958A-0CBE-584A-80F0-13F8CDD533DA}" type="datetimeFigureOut">
              <a:rPr lang="pl-PL" smtClean="0"/>
              <a:t>21.09.2021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0F3151-CC02-754B-994A-7EB43F60B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10D6F2-D7F8-A54B-B4D0-7D620A717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2CBF2-001B-A94A-9B85-FF459BB9FE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34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pn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33.png"/><Relationship Id="rId5" Type="http://schemas.openxmlformats.org/officeDocument/2006/relationships/image" Target="../media/image22.jpeg"/><Relationship Id="rId1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12" Type="http://schemas.openxmlformats.org/officeDocument/2006/relationships/image" Target="../media/image42.sv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11" Type="http://schemas.openxmlformats.org/officeDocument/2006/relationships/image" Target="../media/image39.png"/><Relationship Id="rId5" Type="http://schemas.openxmlformats.org/officeDocument/2006/relationships/image" Target="../media/image22.jpeg"/><Relationship Id="rId10" Type="http://schemas.openxmlformats.org/officeDocument/2006/relationships/image" Target="../media/image40.svg"/><Relationship Id="rId4" Type="http://schemas.openxmlformats.org/officeDocument/2006/relationships/image" Target="../media/image21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42.png"/><Relationship Id="rId5" Type="http://schemas.openxmlformats.org/officeDocument/2006/relationships/image" Target="../media/image22.jpeg"/><Relationship Id="rId10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46.png"/><Relationship Id="rId5" Type="http://schemas.openxmlformats.org/officeDocument/2006/relationships/image" Target="../media/image22.jpeg"/><Relationship Id="rId10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51.pn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12" Type="http://schemas.microsoft.com/office/2007/relationships/diagramDrawing" Target="../diagrams/drawing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diagramColors" Target="../diagrams/colors5.xml"/><Relationship Id="rId5" Type="http://schemas.openxmlformats.org/officeDocument/2006/relationships/image" Target="../media/image22.jpe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1.png"/><Relationship Id="rId9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52.pn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12" Type="http://schemas.microsoft.com/office/2007/relationships/diagramDrawing" Target="../diagrams/drawing6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diagramColors" Target="../diagrams/colors6.xml"/><Relationship Id="rId5" Type="http://schemas.openxmlformats.org/officeDocument/2006/relationships/image" Target="../media/image22.jpe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21.png"/><Relationship Id="rId9" Type="http://schemas.openxmlformats.org/officeDocument/2006/relationships/diagramLayout" Target="../diagrams/layout6.xml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7.jpeg"/><Relationship Id="rId18" Type="http://schemas.microsoft.com/office/2007/relationships/diagramDrawing" Target="../diagrams/drawing8.xml"/><Relationship Id="rId26" Type="http://schemas.openxmlformats.org/officeDocument/2006/relationships/diagramQuickStyle" Target="../diagrams/quickStyle10.xml"/><Relationship Id="rId3" Type="http://schemas.openxmlformats.org/officeDocument/2006/relationships/image" Target="../media/image11.jpeg"/><Relationship Id="rId21" Type="http://schemas.openxmlformats.org/officeDocument/2006/relationships/diagramQuickStyle" Target="../diagrams/quickStyle9.xml"/><Relationship Id="rId7" Type="http://schemas.openxmlformats.org/officeDocument/2006/relationships/image" Target="../media/image3.png"/><Relationship Id="rId12" Type="http://schemas.microsoft.com/office/2007/relationships/diagramDrawing" Target="../diagrams/drawing7.xml"/><Relationship Id="rId17" Type="http://schemas.openxmlformats.org/officeDocument/2006/relationships/diagramColors" Target="../diagrams/colors8.xml"/><Relationship Id="rId25" Type="http://schemas.openxmlformats.org/officeDocument/2006/relationships/diagramLayout" Target="../diagrams/layout10.xml"/><Relationship Id="rId2" Type="http://schemas.openxmlformats.org/officeDocument/2006/relationships/image" Target="../media/image54.JPG"/><Relationship Id="rId16" Type="http://schemas.openxmlformats.org/officeDocument/2006/relationships/diagramQuickStyle" Target="../diagrams/quickStyle8.xml"/><Relationship Id="rId20" Type="http://schemas.openxmlformats.org/officeDocument/2006/relationships/diagramLayout" Target="../diagrams/layout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diagramColors" Target="../diagrams/colors7.xml"/><Relationship Id="rId24" Type="http://schemas.openxmlformats.org/officeDocument/2006/relationships/diagramData" Target="../diagrams/data10.xml"/><Relationship Id="rId5" Type="http://schemas.openxmlformats.org/officeDocument/2006/relationships/image" Target="../media/image13.jpeg"/><Relationship Id="rId15" Type="http://schemas.openxmlformats.org/officeDocument/2006/relationships/diagramLayout" Target="../diagrams/layout8.xml"/><Relationship Id="rId23" Type="http://schemas.microsoft.com/office/2007/relationships/diagramDrawing" Target="../diagrams/drawing9.xml"/><Relationship Id="rId28" Type="http://schemas.microsoft.com/office/2007/relationships/diagramDrawing" Target="../diagrams/drawing10.xml"/><Relationship Id="rId10" Type="http://schemas.openxmlformats.org/officeDocument/2006/relationships/diagramQuickStyle" Target="../diagrams/quickStyle7.xml"/><Relationship Id="rId19" Type="http://schemas.openxmlformats.org/officeDocument/2006/relationships/diagramData" Target="../diagrams/data9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7.xml"/><Relationship Id="rId14" Type="http://schemas.openxmlformats.org/officeDocument/2006/relationships/diagramData" Target="../diagrams/data8.xml"/><Relationship Id="rId22" Type="http://schemas.openxmlformats.org/officeDocument/2006/relationships/diagramColors" Target="../diagrams/colors9.xml"/><Relationship Id="rId27" Type="http://schemas.openxmlformats.org/officeDocument/2006/relationships/diagramColors" Target="../diagrams/colors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56.png"/><Relationship Id="rId4" Type="http://schemas.openxmlformats.org/officeDocument/2006/relationships/image" Target="../media/image12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towarzyszenie.euroconcret@gmail.com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euro-concret.pl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diagramDrawing" Target="../diagrams/drawing11.xml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12" Type="http://schemas.openxmlformats.org/officeDocument/2006/relationships/diagramColors" Target="../diagrams/colors1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diagramQuickStyle" Target="../diagrams/quickStyle11.xml"/><Relationship Id="rId5" Type="http://schemas.openxmlformats.org/officeDocument/2006/relationships/image" Target="../media/image13.jpeg"/><Relationship Id="rId10" Type="http://schemas.openxmlformats.org/officeDocument/2006/relationships/diagramLayout" Target="../diagrams/layout11.xml"/><Relationship Id="rId4" Type="http://schemas.openxmlformats.org/officeDocument/2006/relationships/image" Target="../media/image12.png"/><Relationship Id="rId9" Type="http://schemas.openxmlformats.org/officeDocument/2006/relationships/diagramData" Target="../diagrams/data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12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chart" Target="../charts/chart4.xml"/><Relationship Id="rId5" Type="http://schemas.openxmlformats.org/officeDocument/2006/relationships/image" Target="../media/image12.png"/><Relationship Id="rId10" Type="http://schemas.openxmlformats.org/officeDocument/2006/relationships/chart" Target="../charts/chart3.xml"/><Relationship Id="rId4" Type="http://schemas.openxmlformats.org/officeDocument/2006/relationships/image" Target="../media/image11.jpeg"/><Relationship Id="rId9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60.svg"/><Relationship Id="rId18" Type="http://schemas.openxmlformats.org/officeDocument/2006/relationships/diagramData" Target="../diagrams/data12.xml"/><Relationship Id="rId3" Type="http://schemas.openxmlformats.org/officeDocument/2006/relationships/image" Target="../media/image20.jpeg"/><Relationship Id="rId21" Type="http://schemas.openxmlformats.org/officeDocument/2006/relationships/diagramColors" Target="../diagrams/colors12.xml"/><Relationship Id="rId7" Type="http://schemas.openxmlformats.org/officeDocument/2006/relationships/image" Target="../media/image3.png"/><Relationship Id="rId12" Type="http://schemas.openxmlformats.org/officeDocument/2006/relationships/image" Target="../media/image73.png"/><Relationship Id="rId17" Type="http://schemas.openxmlformats.org/officeDocument/2006/relationships/image" Target="../media/image300.svg"/><Relationship Id="rId2" Type="http://schemas.openxmlformats.org/officeDocument/2006/relationships/image" Target="../media/image36.JPG"/><Relationship Id="rId16" Type="http://schemas.openxmlformats.org/officeDocument/2006/relationships/image" Target="../media/image74.png"/><Relationship Id="rId20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11" Type="http://schemas.openxmlformats.org/officeDocument/2006/relationships/image" Target="../media/image240.svg"/><Relationship Id="rId5" Type="http://schemas.openxmlformats.org/officeDocument/2006/relationships/image" Target="../media/image22.jpeg"/><Relationship Id="rId15" Type="http://schemas.openxmlformats.org/officeDocument/2006/relationships/image" Target="../media/image280.svg"/><Relationship Id="rId23" Type="http://schemas.openxmlformats.org/officeDocument/2006/relationships/image" Target="../media/image75.png"/><Relationship Id="rId10" Type="http://schemas.openxmlformats.org/officeDocument/2006/relationships/image" Target="../media/image72.png"/><Relationship Id="rId19" Type="http://schemas.openxmlformats.org/officeDocument/2006/relationships/diagramLayout" Target="../diagrams/layout12.xml"/><Relationship Id="rId4" Type="http://schemas.openxmlformats.org/officeDocument/2006/relationships/image" Target="../media/image21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microsoft.com/office/2007/relationships/diagramDrawing" Target="../diagrams/drawing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diagramData" Target="../diagrams/data14.xml"/><Relationship Id="rId18" Type="http://schemas.openxmlformats.org/officeDocument/2006/relationships/diagramData" Target="../diagrams/data15.xml"/><Relationship Id="rId26" Type="http://schemas.openxmlformats.org/officeDocument/2006/relationships/diagramColors" Target="../diagrams/colors16.xml"/><Relationship Id="rId3" Type="http://schemas.openxmlformats.org/officeDocument/2006/relationships/image" Target="../media/image11.jpeg"/><Relationship Id="rId21" Type="http://schemas.openxmlformats.org/officeDocument/2006/relationships/diagramColors" Target="../diagrams/colors15.xml"/><Relationship Id="rId7" Type="http://schemas.openxmlformats.org/officeDocument/2006/relationships/image" Target="../media/image3.png"/><Relationship Id="rId12" Type="http://schemas.microsoft.com/office/2007/relationships/diagramDrawing" Target="../diagrams/drawing13.xml"/><Relationship Id="rId17" Type="http://schemas.microsoft.com/office/2007/relationships/diagramDrawing" Target="../diagrams/drawing14.xml"/><Relationship Id="rId25" Type="http://schemas.openxmlformats.org/officeDocument/2006/relationships/diagramQuickStyle" Target="../diagrams/quickStyle16.xml"/><Relationship Id="rId2" Type="http://schemas.openxmlformats.org/officeDocument/2006/relationships/image" Target="../media/image54.JPG"/><Relationship Id="rId16" Type="http://schemas.openxmlformats.org/officeDocument/2006/relationships/diagramColors" Target="../diagrams/colors14.xml"/><Relationship Id="rId20" Type="http://schemas.openxmlformats.org/officeDocument/2006/relationships/diagramQuickStyle" Target="../diagrams/quickStyl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diagramColors" Target="../diagrams/colors13.xml"/><Relationship Id="rId24" Type="http://schemas.openxmlformats.org/officeDocument/2006/relationships/diagramLayout" Target="../diagrams/layout16.xml"/><Relationship Id="rId5" Type="http://schemas.openxmlformats.org/officeDocument/2006/relationships/image" Target="../media/image13.jpeg"/><Relationship Id="rId15" Type="http://schemas.openxmlformats.org/officeDocument/2006/relationships/diagramQuickStyle" Target="../diagrams/quickStyle14.xml"/><Relationship Id="rId23" Type="http://schemas.openxmlformats.org/officeDocument/2006/relationships/diagramData" Target="../diagrams/data16.xml"/><Relationship Id="rId28" Type="http://schemas.openxmlformats.org/officeDocument/2006/relationships/image" Target="../media/image17.jpeg"/><Relationship Id="rId10" Type="http://schemas.openxmlformats.org/officeDocument/2006/relationships/diagramQuickStyle" Target="../diagrams/quickStyle13.xml"/><Relationship Id="rId19" Type="http://schemas.openxmlformats.org/officeDocument/2006/relationships/diagramLayout" Target="../diagrams/layout15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13.xml"/><Relationship Id="rId14" Type="http://schemas.openxmlformats.org/officeDocument/2006/relationships/diagramLayout" Target="../diagrams/layout14.xml"/><Relationship Id="rId22" Type="http://schemas.microsoft.com/office/2007/relationships/diagramDrawing" Target="../diagrams/drawing15.xml"/><Relationship Id="rId27" Type="http://schemas.microsoft.com/office/2007/relationships/diagramDrawing" Target="../diagrams/drawing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chart" Target="../charts/char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7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3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2.pn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3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2.png"/><Relationship Id="rId9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12" Type="http://schemas.microsoft.com/office/2007/relationships/diagramDrawing" Target="../diagrams/drawing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3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2.png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chart" Target="../charts/chart1.xml"/><Relationship Id="rId18" Type="http://schemas.openxmlformats.org/officeDocument/2006/relationships/image" Target="../media/image28.png"/><Relationship Id="rId3" Type="http://schemas.openxmlformats.org/officeDocument/2006/relationships/image" Target="../media/image20.jpeg"/><Relationship Id="rId21" Type="http://schemas.openxmlformats.org/officeDocument/2006/relationships/image" Target="../media/image30.svg"/><Relationship Id="rId7" Type="http://schemas.openxmlformats.org/officeDocument/2006/relationships/image" Target="../media/image3.png"/><Relationship Id="rId12" Type="http://schemas.microsoft.com/office/2007/relationships/diagramDrawing" Target="../diagrams/drawing4.xml"/><Relationship Id="rId17" Type="http://schemas.openxmlformats.org/officeDocument/2006/relationships/image" Target="../media/image26.svg"/><Relationship Id="rId2" Type="http://schemas.openxmlformats.org/officeDocument/2006/relationships/image" Target="../media/image19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22.jpeg"/><Relationship Id="rId15" Type="http://schemas.openxmlformats.org/officeDocument/2006/relationships/image" Target="../media/image24.svg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28.svg"/><Relationship Id="rId4" Type="http://schemas.openxmlformats.org/officeDocument/2006/relationships/image" Target="../media/image21.png"/><Relationship Id="rId9" Type="http://schemas.openxmlformats.org/officeDocument/2006/relationships/diagramLayout" Target="../diagrams/layout4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9D9D9"/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4" t="4008" r="15234"/>
          <a:stretch/>
        </p:blipFill>
        <p:spPr>
          <a:xfrm>
            <a:off x="5763332" y="593386"/>
            <a:ext cx="5904411" cy="553919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1954" y="552984"/>
            <a:ext cx="5146076" cy="965947"/>
          </a:xfrm>
          <a:prstGeom prst="rect">
            <a:avLst/>
          </a:prstGeom>
          <a:solidFill>
            <a:srgbClr val="EF6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upa 16"/>
          <p:cNvGrpSpPr/>
          <p:nvPr/>
        </p:nvGrpSpPr>
        <p:grpSpPr>
          <a:xfrm>
            <a:off x="4853354" y="677459"/>
            <a:ext cx="538107" cy="716996"/>
            <a:chOff x="4739344" y="545740"/>
            <a:chExt cx="538107" cy="716996"/>
          </a:xfrm>
        </p:grpSpPr>
        <p:sp>
          <p:nvSpPr>
            <p:cNvPr id="16" name="Prostokąt 15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4" name="Prostokąt 3"/>
          <p:cNvSpPr/>
          <p:nvPr/>
        </p:nvSpPr>
        <p:spPr>
          <a:xfrm>
            <a:off x="282141" y="2210550"/>
            <a:ext cx="548118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accent3">
                    <a:lumMod val="50000"/>
                  </a:schemeClr>
                </a:solidFill>
              </a:rPr>
              <a:t>PO WER – EFEKTYWNA POMOC DLA MŁODYCH DOLNOŚLĄZAKÓW</a:t>
            </a:r>
          </a:p>
          <a:p>
            <a:endParaRPr lang="pl-PL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pl-PL" sz="2800" b="1" dirty="0" smtClean="0">
                <a:solidFill>
                  <a:schemeClr val="accent3">
                    <a:lumMod val="50000"/>
                  </a:schemeClr>
                </a:solidFill>
              </a:rPr>
              <a:t>Konferencja</a:t>
            </a:r>
            <a:endParaRPr lang="pl-PL" sz="2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pl-PL" sz="1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			</a:t>
            </a:r>
            <a:r>
              <a:rPr lang="pl-PL" sz="1400" b="1" dirty="0" smtClean="0">
                <a:solidFill>
                  <a:schemeClr val="accent3">
                    <a:lumMod val="50000"/>
                  </a:schemeClr>
                </a:solidFill>
              </a:rPr>
              <a:t>Wrocław, 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22 września 2021</a:t>
            </a:r>
          </a:p>
        </p:txBody>
      </p:sp>
      <p:grpSp>
        <p:nvGrpSpPr>
          <p:cNvPr id="18" name="Grupa 17"/>
          <p:cNvGrpSpPr/>
          <p:nvPr/>
        </p:nvGrpSpPr>
        <p:grpSpPr>
          <a:xfrm>
            <a:off x="361954" y="5657850"/>
            <a:ext cx="5657847" cy="666750"/>
            <a:chOff x="361954" y="5657850"/>
            <a:chExt cx="5657846" cy="666750"/>
          </a:xfrm>
        </p:grpSpPr>
        <p:sp>
          <p:nvSpPr>
            <p:cNvPr id="5" name="Prostokąt 4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" name="Grupa 9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11" name="Obraz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12" name="Obraz 11" descr="znak_barw_rp_poziom_szara_ramka_rgb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Obraz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14" name="Obraz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cxnSp>
        <p:nvCxnSpPr>
          <p:cNvPr id="20" name="Łącznik prosty 19"/>
          <p:cNvCxnSpPr/>
          <p:nvPr/>
        </p:nvCxnSpPr>
        <p:spPr>
          <a:xfrm>
            <a:off x="5715000" y="552984"/>
            <a:ext cx="5983941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>
            <a:off x="5715000" y="552984"/>
            <a:ext cx="0" cy="5104866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>
            <a:off x="11698941" y="545740"/>
            <a:ext cx="0" cy="562970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/>
        </p:nvCxnSpPr>
        <p:spPr>
          <a:xfrm flipH="1">
            <a:off x="6038847" y="6175448"/>
            <a:ext cx="5660094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0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78" y="5859986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74076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4774963B-DB24-FB48-964D-014082C682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50592" cy="5437632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05B0A85-89FB-45A3-B02A-F0C06984C6D9}"/>
              </a:ext>
            </a:extLst>
          </p:cNvPr>
          <p:cNvSpPr txBox="1"/>
          <p:nvPr/>
        </p:nvSpPr>
        <p:spPr>
          <a:xfrm>
            <a:off x="5461000" y="292281"/>
            <a:ext cx="5373652" cy="707886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Struktura wieku uczestników projektów PO WER 	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187E60A9-C9E9-4797-ABEE-A50D095B6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0187" y="1015938"/>
            <a:ext cx="3680317" cy="2212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B6EB8302-E3CD-42BA-BC20-F816589F6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336" y="4059774"/>
            <a:ext cx="4543214" cy="2471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E0C0BBCE-B0CA-4CDD-AD08-45889D8A9D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797" y="3429000"/>
            <a:ext cx="3595366" cy="2162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BB34BB0-242F-4AB9-952A-B50F6689CF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0592" y="1093301"/>
            <a:ext cx="4584589" cy="2755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85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82" y="5830958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45048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9" name="pole tekstowe 18"/>
          <p:cNvSpPr txBox="1"/>
          <p:nvPr/>
        </p:nvSpPr>
        <p:spPr>
          <a:xfrm>
            <a:off x="4742917" y="334653"/>
            <a:ext cx="6094356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endParaRPr lang="pl-PL" b="1" kern="0" dirty="0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pl-PL" b="1" kern="0" dirty="0">
                <a:solidFill>
                  <a:prstClr val="white"/>
                </a:solidFill>
              </a:rPr>
              <a:t>Instrumenty wsparcia w projektach PO WER</a:t>
            </a:r>
          </a:p>
          <a:p>
            <a:endParaRPr lang="pl-PL" b="1" dirty="0">
              <a:solidFill>
                <a:prstClr val="white"/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1EB9CBD-33E3-40C7-A73C-FD81A8603C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3586" y="1327607"/>
            <a:ext cx="6258890" cy="4141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70D3986E-68D9-4CA2-9404-739159EBB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622262"/>
              </p:ext>
            </p:extLst>
          </p:nvPr>
        </p:nvGraphicFramePr>
        <p:xfrm>
          <a:off x="283825" y="3335866"/>
          <a:ext cx="4100616" cy="3208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401010864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21216061"/>
                    </a:ext>
                  </a:extLst>
                </a:gridCol>
                <a:gridCol w="756283">
                  <a:extLst>
                    <a:ext uri="{9D8B030D-6E8A-4147-A177-3AD203B41FA5}">
                      <a16:colId xmlns:a16="http://schemas.microsoft.com/office/drawing/2014/main" val="2509151268"/>
                    </a:ext>
                  </a:extLst>
                </a:gridCol>
              </a:tblGrid>
              <a:tr h="61726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 dirty="0">
                          <a:effectLst/>
                        </a:rPr>
                        <a:t>Nazwa wskaźnika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Projekty PUP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Projekty Konkursowe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7712002"/>
                  </a:ext>
                </a:extLst>
              </a:tr>
              <a:tr h="20575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Liczba osób objętych stażami i bonem stażowym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22 667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3 300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297322"/>
                  </a:ext>
                </a:extLst>
              </a:tr>
              <a:tr h="37241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osób objętych pracami interwencyjnymi i bonem zatrudnieniowym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1 177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3625714"/>
                  </a:ext>
                </a:extLst>
              </a:tr>
              <a:tr h="37241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osób, które otrzymały bon na zasiedlenie/ dodatek relokacyjny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3 187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6946144"/>
                  </a:ext>
                </a:extLst>
              </a:tr>
              <a:tr h="37241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osób objętych szkoleniami ( w tym bon szkoleniowy)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2 120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5 948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3236122"/>
                  </a:ext>
                </a:extLst>
              </a:tr>
              <a:tr h="41150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osób, które otrzymały jednorazowe środki na podjęcie działalności gospodarczej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6 469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226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2533100"/>
                  </a:ext>
                </a:extLst>
              </a:tr>
              <a:tr h="20575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osób, które otrzymały wsparcie pomostowe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226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466188"/>
                  </a:ext>
                </a:extLst>
              </a:tr>
              <a:tr h="37241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Liczba osób objętych wyposażeniem lub doposażeniem stanowiska pracy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643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578832"/>
                  </a:ext>
                </a:extLst>
              </a:tr>
            </a:tbl>
          </a:graphicData>
        </a:graphic>
      </p:graphicFrame>
      <p:pic>
        <p:nvPicPr>
          <p:cNvPr id="18" name="Grafika 17" descr="Sukces grupowy">
            <a:extLst>
              <a:ext uri="{FF2B5EF4-FFF2-40B4-BE49-F238E27FC236}">
                <a16:creationId xmlns:a16="http://schemas.microsoft.com/office/drawing/2014/main" id="{7E104EAC-E800-47B6-AFAB-A25095D20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42" y="641592"/>
            <a:ext cx="2232189" cy="2232189"/>
          </a:xfrm>
          <a:prstGeom prst="rect">
            <a:avLst/>
          </a:prstGeom>
        </p:spPr>
      </p:pic>
      <p:pic>
        <p:nvPicPr>
          <p:cNvPr id="25" name="Grafika 24" descr="Rozwój biznesu">
            <a:extLst>
              <a:ext uri="{FF2B5EF4-FFF2-40B4-BE49-F238E27FC236}">
                <a16:creationId xmlns:a16="http://schemas.microsoft.com/office/drawing/2014/main" id="{DDD196E5-3C19-4B78-B8B0-B35C5FB1A3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15257" y="814471"/>
            <a:ext cx="2013315" cy="20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7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40808" y="418399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739775" y="5452477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ole tekstowe 11"/>
          <p:cNvSpPr txBox="1"/>
          <p:nvPr/>
        </p:nvSpPr>
        <p:spPr>
          <a:xfrm>
            <a:off x="5443052" y="25226"/>
            <a:ext cx="6638192" cy="1323439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Osoby pracujące objęte wsparciem z art. 15zzb, 15zzc i 15zze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dofinansowanie wynagrodzeń z ustawy COVID-19 </a:t>
            </a:r>
          </a:p>
          <a:p>
            <a:pPr lvl="0" algn="ctr">
              <a:defRPr/>
            </a:pPr>
            <a:r>
              <a:rPr lang="pl-PL" sz="2000" b="1" kern="0" dirty="0">
                <a:solidFill>
                  <a:prstClr val="white"/>
                </a:solidFill>
              </a:rPr>
              <a:t>w projektach </a:t>
            </a:r>
            <a:r>
              <a:rPr lang="pl-PL" sz="2000" b="1" kern="0">
                <a:solidFill>
                  <a:prstClr val="white"/>
                </a:solidFill>
              </a:rPr>
              <a:t>PUP </a:t>
            </a:r>
            <a:r>
              <a:rPr lang="pl-PL" sz="2000" b="1" kern="0">
                <a:solidFill>
                  <a:prstClr val="white"/>
                </a:solidFill>
                <a:latin typeface="Calibri"/>
              </a:rPr>
              <a:t>wg</a:t>
            </a: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powiatów na Dolnym Śląsku </a:t>
            </a:r>
            <a:endParaRPr lang="pl-PL" sz="2000" b="1" kern="0" dirty="0">
              <a:solidFill>
                <a:prstClr val="white"/>
              </a:solidFill>
              <a:latin typeface="Calibri"/>
            </a:endParaRPr>
          </a:p>
          <a:p>
            <a:pPr lvl="0" algn="ctr"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graphicFrame>
        <p:nvGraphicFramePr>
          <p:cNvPr id="23" name="Wykres 22">
            <a:extLst>
              <a:ext uri="{FF2B5EF4-FFF2-40B4-BE49-F238E27FC236}">
                <a16:creationId xmlns:a16="http://schemas.microsoft.com/office/drawing/2014/main" id="{458A3067-9F5B-4B8A-B0F4-CBA22D4ED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147757"/>
              </p:ext>
            </p:extLst>
          </p:nvPr>
        </p:nvGraphicFramePr>
        <p:xfrm>
          <a:off x="3437468" y="6087477"/>
          <a:ext cx="2472266" cy="24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3" name="Obraz 12">
            <a:extLst>
              <a:ext uri="{FF2B5EF4-FFF2-40B4-BE49-F238E27FC236}">
                <a16:creationId xmlns:a16="http://schemas.microsoft.com/office/drawing/2014/main" id="{E971BDE3-F528-4B40-8FF2-5055A1E9A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7791" y="1135348"/>
            <a:ext cx="5257455" cy="518042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9D0C02F-BEE2-4ED3-BCF4-4BA357C33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8748" y="1742307"/>
            <a:ext cx="6922496" cy="407246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39EB84C-0870-4FEF-99BB-A7C2EAE214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5028" y="2705501"/>
            <a:ext cx="2469094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78" y="5859986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74076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r="41855"/>
          <a:stretch/>
        </p:blipFill>
        <p:spPr>
          <a:xfrm>
            <a:off x="0" y="0"/>
            <a:ext cx="2523744" cy="546201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2286B72-B561-4AC8-B8AC-5210459CA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7547" y="1267541"/>
            <a:ext cx="6806674" cy="4092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DC45668-24A1-452C-9A62-442E29FADE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6378" y="42521"/>
            <a:ext cx="6596444" cy="640135"/>
          </a:xfrm>
          <a:prstGeom prst="rect">
            <a:avLst/>
          </a:prstGeom>
        </p:spPr>
      </p:pic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627FD44D-FF46-4BD0-AF17-CE2B5734D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836229"/>
              </p:ext>
            </p:extLst>
          </p:nvPr>
        </p:nvGraphicFramePr>
        <p:xfrm>
          <a:off x="2445817" y="5646180"/>
          <a:ext cx="4673599" cy="909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3343">
                  <a:extLst>
                    <a:ext uri="{9D8B030D-6E8A-4147-A177-3AD203B41FA5}">
                      <a16:colId xmlns:a16="http://schemas.microsoft.com/office/drawing/2014/main" val="426076826"/>
                    </a:ext>
                  </a:extLst>
                </a:gridCol>
                <a:gridCol w="1337735">
                  <a:extLst>
                    <a:ext uri="{9D8B030D-6E8A-4147-A177-3AD203B41FA5}">
                      <a16:colId xmlns:a16="http://schemas.microsoft.com/office/drawing/2014/main" val="1541921840"/>
                    </a:ext>
                  </a:extLst>
                </a:gridCol>
                <a:gridCol w="1362521">
                  <a:extLst>
                    <a:ext uri="{9D8B030D-6E8A-4147-A177-3AD203B41FA5}">
                      <a16:colId xmlns:a16="http://schemas.microsoft.com/office/drawing/2014/main" val="910075661"/>
                    </a:ext>
                  </a:extLst>
                </a:gridCol>
              </a:tblGrid>
              <a:tr h="22730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Osoby, które nabyły / uzyskały: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PUP 1.1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konkursy 1.2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9056643"/>
                  </a:ext>
                </a:extLst>
              </a:tr>
              <a:tr h="22730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Kwalifikacje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1 338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>
                          <a:effectLst/>
                        </a:rPr>
                        <a:t>2 788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1041689"/>
                  </a:ext>
                </a:extLst>
              </a:tr>
              <a:tr h="22730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Kompetencje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2 121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953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2430093"/>
                  </a:ext>
                </a:extLst>
              </a:tr>
              <a:tr h="227306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Zatrudnienie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>
                          <a:effectLst/>
                        </a:rPr>
                        <a:t>27 397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>
                          <a:effectLst/>
                        </a:rPr>
                        <a:t>2 467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144229"/>
                  </a:ext>
                </a:extLst>
              </a:tr>
            </a:tbl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7F7EBAA3-D116-445D-9901-908E27658A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617" y="757208"/>
            <a:ext cx="3676338" cy="2251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84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289950" y="5830958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074597" y="445048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ole tekstowe 11"/>
          <p:cNvSpPr txBox="1"/>
          <p:nvPr/>
        </p:nvSpPr>
        <p:spPr>
          <a:xfrm>
            <a:off x="5148101" y="304408"/>
            <a:ext cx="5537674" cy="40011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Zatrudnienie - projekty PO WER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759" r="73608"/>
          <a:stretch/>
        </p:blipFill>
        <p:spPr>
          <a:xfrm>
            <a:off x="0" y="3596640"/>
            <a:ext cx="2657856" cy="3261360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0" y="0"/>
            <a:ext cx="1584960" cy="35966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AA14080-8C51-429F-805C-755E334EE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600" y="802711"/>
            <a:ext cx="7714640" cy="4733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12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40806" y="418399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739774" y="5452477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22" name="pole tekstowe 21"/>
          <p:cNvSpPr txBox="1"/>
          <p:nvPr/>
        </p:nvSpPr>
        <p:spPr>
          <a:xfrm>
            <a:off x="5825175" y="221404"/>
            <a:ext cx="5127477" cy="1015663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000" b="1" kern="0" dirty="0">
                <a:solidFill>
                  <a:prstClr val="white"/>
                </a:solidFill>
              </a:rPr>
              <a:t>Wskaźniki aktywizacji zawodowej z SZOOP </a:t>
            </a:r>
          </a:p>
          <a:p>
            <a:pPr lvl="0" algn="ctr">
              <a:defRPr/>
            </a:pPr>
            <a:r>
              <a:rPr lang="pl-PL" sz="2000" b="1" kern="0" dirty="0">
                <a:solidFill>
                  <a:prstClr val="white"/>
                </a:solidFill>
              </a:rPr>
              <a:t>w projektach PO WER</a:t>
            </a:r>
            <a:br>
              <a:rPr lang="pl-PL" sz="2000" b="1" kern="0" dirty="0">
                <a:solidFill>
                  <a:prstClr val="white"/>
                </a:solidFill>
              </a:rPr>
            </a:br>
            <a:r>
              <a:rPr lang="pl-PL" sz="2000" b="1" kern="0" dirty="0">
                <a:solidFill>
                  <a:prstClr val="white"/>
                </a:solidFill>
              </a:rPr>
              <a:t>na lata 2014-2021- stan na 31.08.2021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8B60D89-7686-4237-B979-312F749C6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515" y="1272426"/>
            <a:ext cx="7202706" cy="3863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50877751-9649-4123-8A5B-373DAB560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707507"/>
              </p:ext>
            </p:extLst>
          </p:nvPr>
        </p:nvGraphicFramePr>
        <p:xfrm>
          <a:off x="4642868" y="5262359"/>
          <a:ext cx="6309784" cy="13561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330">
                  <a:extLst>
                    <a:ext uri="{9D8B030D-6E8A-4147-A177-3AD203B41FA5}">
                      <a16:colId xmlns:a16="http://schemas.microsoft.com/office/drawing/2014/main" val="3392701181"/>
                    </a:ext>
                  </a:extLst>
                </a:gridCol>
                <a:gridCol w="1515533">
                  <a:extLst>
                    <a:ext uri="{9D8B030D-6E8A-4147-A177-3AD203B41FA5}">
                      <a16:colId xmlns:a16="http://schemas.microsoft.com/office/drawing/2014/main" val="3009168375"/>
                    </a:ext>
                  </a:extLst>
                </a:gridCol>
                <a:gridCol w="1455112">
                  <a:extLst>
                    <a:ext uri="{9D8B030D-6E8A-4147-A177-3AD203B41FA5}">
                      <a16:colId xmlns:a16="http://schemas.microsoft.com/office/drawing/2014/main" val="1562744311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2419071641"/>
                    </a:ext>
                  </a:extLst>
                </a:gridCol>
              </a:tblGrid>
              <a:tr h="63034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 dirty="0">
                          <a:effectLst/>
                        </a:rPr>
                        <a:t>Wskaźniki do osiągnięcia zaplanowane w SZOOP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Liczba osób bezrobotnych objętych wsparciem w Programie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 dirty="0">
                          <a:effectLst/>
                        </a:rPr>
                        <a:t>Liczba osób długotrwale bezrobotnych objętych wsparciem w Programie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 dirty="0">
                          <a:effectLst/>
                        </a:rPr>
                        <a:t>Liczba osób biernych zawodowo objętych wsparciem w Programie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80560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zaplanowane w SZOOP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38 179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14 649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3 672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02075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>
                          <a:effectLst/>
                        </a:rPr>
                        <a:t>wykazane  we wnp na 31.08.2021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38 561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13 372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3 084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1442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u="none" strike="noStrike" dirty="0">
                          <a:effectLst/>
                        </a:rPr>
                        <a:t>udział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101%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91%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84%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9875364"/>
                  </a:ext>
                </a:extLst>
              </a:tr>
            </a:tbl>
          </a:graphicData>
        </a:graphic>
      </p:graphicFrame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2F4D99A1-D00D-469F-B59F-7046F39A3E28}"/>
              </a:ext>
            </a:extLst>
          </p:cNvPr>
          <p:cNvSpPr/>
          <p:nvPr/>
        </p:nvSpPr>
        <p:spPr>
          <a:xfrm>
            <a:off x="3530600" y="2850245"/>
            <a:ext cx="474133" cy="355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dirty="0"/>
              <a:t>101%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E805F796-2220-4919-940C-929EE8010539}"/>
              </a:ext>
            </a:extLst>
          </p:cNvPr>
          <p:cNvSpPr/>
          <p:nvPr/>
        </p:nvSpPr>
        <p:spPr>
          <a:xfrm>
            <a:off x="5590804" y="3484032"/>
            <a:ext cx="468741" cy="29633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dirty="0"/>
              <a:t>91%</a:t>
            </a: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78FBB7AA-D281-49FA-AD1D-223517CA84B6}"/>
              </a:ext>
            </a:extLst>
          </p:cNvPr>
          <p:cNvSpPr/>
          <p:nvPr/>
        </p:nvSpPr>
        <p:spPr>
          <a:xfrm>
            <a:off x="7673970" y="3805763"/>
            <a:ext cx="402604" cy="1523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dirty="0"/>
              <a:t>84%</a:t>
            </a:r>
          </a:p>
        </p:txBody>
      </p:sp>
    </p:spTree>
    <p:extLst>
      <p:ext uri="{BB962C8B-B14F-4D97-AF65-F5344CB8AC3E}">
        <p14:creationId xmlns:p14="http://schemas.microsoft.com/office/powerpoint/2010/main" val="947448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40806" y="418399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739774" y="5452477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22" name="pole tekstowe 21"/>
          <p:cNvSpPr txBox="1"/>
          <p:nvPr/>
        </p:nvSpPr>
        <p:spPr>
          <a:xfrm>
            <a:off x="6338327" y="198705"/>
            <a:ext cx="5127477" cy="707886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000" b="1" kern="0" dirty="0">
                <a:solidFill>
                  <a:prstClr val="white"/>
                </a:solidFill>
              </a:rPr>
              <a:t>Wskaźniki </a:t>
            </a:r>
            <a:r>
              <a:rPr lang="pl-PL" sz="2000" b="1" kern="0" dirty="0" err="1">
                <a:solidFill>
                  <a:prstClr val="white"/>
                </a:solidFill>
              </a:rPr>
              <a:t>antycovidowe</a:t>
            </a:r>
            <a:r>
              <a:rPr lang="pl-PL" sz="2000" b="1" kern="0" dirty="0">
                <a:solidFill>
                  <a:prstClr val="white"/>
                </a:solidFill>
              </a:rPr>
              <a:t> w projektach PUP </a:t>
            </a:r>
            <a:br>
              <a:rPr lang="pl-PL" sz="2000" b="1" kern="0" dirty="0">
                <a:solidFill>
                  <a:prstClr val="white"/>
                </a:solidFill>
              </a:rPr>
            </a:br>
            <a:r>
              <a:rPr lang="pl-PL" sz="2000" b="1" kern="0" dirty="0">
                <a:solidFill>
                  <a:prstClr val="white"/>
                </a:solidFill>
              </a:rPr>
              <a:t>na lata 2020-2021- stan na 31.08.2021 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4ED818C-8D6E-4817-88CE-944220B7E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055655"/>
              </p:ext>
            </p:extLst>
          </p:nvPr>
        </p:nvGraphicFramePr>
        <p:xfrm>
          <a:off x="1654515" y="1067042"/>
          <a:ext cx="4573745" cy="524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Obraz 11">
            <a:extLst>
              <a:ext uri="{FF2B5EF4-FFF2-40B4-BE49-F238E27FC236}">
                <a16:creationId xmlns:a16="http://schemas.microsoft.com/office/drawing/2014/main" id="{424D079B-3115-43F0-B2D8-AE21564FB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9267" y="2125133"/>
            <a:ext cx="5421430" cy="3200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952EE681-DF4B-434F-8365-15199AE35A21}"/>
              </a:ext>
            </a:extLst>
          </p:cNvPr>
          <p:cNvSpPr/>
          <p:nvPr/>
        </p:nvSpPr>
        <p:spPr>
          <a:xfrm>
            <a:off x="8297334" y="3175000"/>
            <a:ext cx="1007534" cy="25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80% / 94%</a:t>
            </a:r>
          </a:p>
        </p:txBody>
      </p:sp>
    </p:spTree>
    <p:extLst>
      <p:ext uri="{BB962C8B-B14F-4D97-AF65-F5344CB8AC3E}">
        <p14:creationId xmlns:p14="http://schemas.microsoft.com/office/powerpoint/2010/main" val="56244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40806" y="418399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739774" y="5452477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prstClr val="white"/>
                </a:solidFill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22" name="pole tekstowe 21"/>
          <p:cNvSpPr txBox="1"/>
          <p:nvPr/>
        </p:nvSpPr>
        <p:spPr>
          <a:xfrm>
            <a:off x="5410008" y="248283"/>
            <a:ext cx="5127477" cy="707886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000" b="1" kern="0" dirty="0">
                <a:solidFill>
                  <a:prstClr val="white"/>
                </a:solidFill>
              </a:rPr>
              <a:t>Wskaźniki </a:t>
            </a:r>
            <a:r>
              <a:rPr lang="pl-PL" sz="2000" b="1" kern="0" dirty="0" err="1">
                <a:solidFill>
                  <a:prstClr val="white"/>
                </a:solidFill>
              </a:rPr>
              <a:t>antycovidowe</a:t>
            </a:r>
            <a:r>
              <a:rPr lang="pl-PL" sz="2000" b="1" kern="0" dirty="0">
                <a:solidFill>
                  <a:prstClr val="white"/>
                </a:solidFill>
              </a:rPr>
              <a:t> w projektach PUP </a:t>
            </a:r>
            <a:br>
              <a:rPr lang="pl-PL" sz="2000" b="1" kern="0" dirty="0">
                <a:solidFill>
                  <a:prstClr val="white"/>
                </a:solidFill>
              </a:rPr>
            </a:br>
            <a:r>
              <a:rPr lang="pl-PL" sz="2000" b="1" kern="0" dirty="0">
                <a:solidFill>
                  <a:prstClr val="white"/>
                </a:solidFill>
              </a:rPr>
              <a:t>na lata 2020-2021- stan na 31.08.2021 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4ED818C-8D6E-4817-88CE-944220B7E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536195"/>
              </p:ext>
            </p:extLst>
          </p:nvPr>
        </p:nvGraphicFramePr>
        <p:xfrm>
          <a:off x="1608574" y="1083044"/>
          <a:ext cx="6985093" cy="5399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Obraz 11">
            <a:extLst>
              <a:ext uri="{FF2B5EF4-FFF2-40B4-BE49-F238E27FC236}">
                <a16:creationId xmlns:a16="http://schemas.microsoft.com/office/drawing/2014/main" id="{FB2435AC-C40E-455F-A233-729DD25AC8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4026" y="2275203"/>
            <a:ext cx="3130412" cy="1948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D39E9A1-9676-49F8-BE6D-7C04E62EED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0140" y="4515359"/>
            <a:ext cx="3258184" cy="2053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AF522D1E-FD01-4CC4-860C-F3529836422C}"/>
              </a:ext>
            </a:extLst>
          </p:cNvPr>
          <p:cNvSpPr/>
          <p:nvPr/>
        </p:nvSpPr>
        <p:spPr>
          <a:xfrm>
            <a:off x="10355458" y="3092581"/>
            <a:ext cx="914400" cy="127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dirty="0"/>
              <a:t>108 %/ 99%</a:t>
            </a: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52D4F5BD-3582-4CA7-8B34-5429307B7838}"/>
              </a:ext>
            </a:extLst>
          </p:cNvPr>
          <p:cNvSpPr/>
          <p:nvPr/>
        </p:nvSpPr>
        <p:spPr>
          <a:xfrm>
            <a:off x="10355458" y="5339002"/>
            <a:ext cx="914400" cy="203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/>
              <a:t>127%</a:t>
            </a:r>
          </a:p>
        </p:txBody>
      </p:sp>
    </p:spTree>
    <p:extLst>
      <p:ext uri="{BB962C8B-B14F-4D97-AF65-F5344CB8AC3E}">
        <p14:creationId xmlns:p14="http://schemas.microsoft.com/office/powerpoint/2010/main" val="3850055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246258" y="5889015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524535" y="459562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501088852"/>
              </p:ext>
            </p:extLst>
          </p:nvPr>
        </p:nvGraphicFramePr>
        <p:xfrm>
          <a:off x="2032000" y="2324456"/>
          <a:ext cx="1779424" cy="381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Prostokąt 15"/>
          <p:cNvSpPr/>
          <p:nvPr/>
        </p:nvSpPr>
        <p:spPr>
          <a:xfrm>
            <a:off x="7104403" y="309313"/>
            <a:ext cx="4422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l-PL" b="1" kern="0" dirty="0">
                <a:solidFill>
                  <a:prstClr val="white"/>
                </a:solidFill>
              </a:rPr>
              <a:t>Wydatki rozliczone w zatwierdzonych  wnioskach o płatność i certyfikowane do KE w PO WER 2014- 2021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29D69DD6-9CAF-5247-BEFF-C07D647844F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2731" y="1337235"/>
            <a:ext cx="2159269" cy="4342595"/>
          </a:xfrm>
          <a:prstGeom prst="rect">
            <a:avLst/>
          </a:prstGeom>
        </p:spPr>
      </p:pic>
      <p:graphicFrame>
        <p:nvGraphicFramePr>
          <p:cNvPr id="15" name="Symbol zastępczy zawartości 4">
            <a:extLst>
              <a:ext uri="{FF2B5EF4-FFF2-40B4-BE49-F238E27FC236}">
                <a16:creationId xmlns:a16="http://schemas.microsoft.com/office/drawing/2014/main" id="{7676A67E-DD7A-4EC0-891E-AC672403FE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232487"/>
              </p:ext>
            </p:extLst>
          </p:nvPr>
        </p:nvGraphicFramePr>
        <p:xfrm>
          <a:off x="501771" y="1452383"/>
          <a:ext cx="9503897" cy="1150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1" name="Symbol zastępczy zawartości 4">
            <a:extLst>
              <a:ext uri="{FF2B5EF4-FFF2-40B4-BE49-F238E27FC236}">
                <a16:creationId xmlns:a16="http://schemas.microsoft.com/office/drawing/2014/main" id="{11B6C0CA-301A-4316-BB9C-8140ABE8D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93008"/>
              </p:ext>
            </p:extLst>
          </p:nvPr>
        </p:nvGraphicFramePr>
        <p:xfrm>
          <a:off x="551276" y="2822899"/>
          <a:ext cx="9478849" cy="1181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2" name="Symbol zastępczy zawartości 4">
            <a:extLst>
              <a:ext uri="{FF2B5EF4-FFF2-40B4-BE49-F238E27FC236}">
                <a16:creationId xmlns:a16="http://schemas.microsoft.com/office/drawing/2014/main" id="{5A7DF303-5AA9-4FA4-B215-F56D4CE9FC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059556"/>
              </p:ext>
            </p:extLst>
          </p:nvPr>
        </p:nvGraphicFramePr>
        <p:xfrm>
          <a:off x="672770" y="4268870"/>
          <a:ext cx="9359961" cy="1146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2818058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7358" y="5850913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35371" y="450490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4" name="pole tekstowe 13"/>
          <p:cNvSpPr txBox="1"/>
          <p:nvPr/>
        </p:nvSpPr>
        <p:spPr>
          <a:xfrm>
            <a:off x="797936" y="395724"/>
            <a:ext cx="393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prstClr val="white"/>
                </a:solidFill>
                <a:latin typeface="Calibri" panose="020F0502020204030204"/>
              </a:rPr>
              <a:t>PO WER 2014-2020 w ujęciu finansowym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A41787A-E853-E94A-A9B5-68531303AA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0"/>
          <a:stretch/>
        </p:blipFill>
        <p:spPr>
          <a:xfrm>
            <a:off x="0" y="1326684"/>
            <a:ext cx="2343150" cy="431603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6838CEF-1543-4A9E-BB88-29CFA5CF1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8999" y="1393525"/>
            <a:ext cx="6805390" cy="4004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5CA6DA74-3800-42BB-9087-6ED8F3E4F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7023" y="2440990"/>
            <a:ext cx="3154027" cy="4093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5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9D9D9"/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4" t="4008" r="15234"/>
          <a:stretch/>
        </p:blipFill>
        <p:spPr>
          <a:xfrm>
            <a:off x="5763332" y="593386"/>
            <a:ext cx="5904411" cy="553919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1954" y="552984"/>
            <a:ext cx="5146076" cy="965947"/>
          </a:xfrm>
          <a:prstGeom prst="rect">
            <a:avLst/>
          </a:prstGeom>
          <a:solidFill>
            <a:srgbClr val="EF6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l-PL" sz="2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AGENDA</a:t>
            </a:r>
            <a:endParaRPr lang="pl-PL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4853354" y="677459"/>
            <a:ext cx="538107" cy="716996"/>
            <a:chOff x="4739344" y="545740"/>
            <a:chExt cx="538107" cy="716996"/>
          </a:xfrm>
        </p:grpSpPr>
        <p:sp>
          <p:nvSpPr>
            <p:cNvPr id="16" name="Prostokąt 15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4" name="Prostokąt 3"/>
          <p:cNvSpPr/>
          <p:nvPr/>
        </p:nvSpPr>
        <p:spPr>
          <a:xfrm>
            <a:off x="282141" y="2210550"/>
            <a:ext cx="548118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Oficjalne przywitanie</a:t>
            </a:r>
            <a:endParaRPr lang="pl-PL" sz="2000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Podsumowanie wdrażania projektów </a:t>
            </a: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2014-2021</a:t>
            </a:r>
            <a:endParaRPr lang="pl-PL" sz="2000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Dobre praktyki w regionie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Praktyka wdrażania stawek na samozatrudnienie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Jak z młodzieżą rozmawiać o pracy?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Wdrażanie projektów POWER 2021-2023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Rozmowy kuluarowe, lunch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Wnioski z pespektywy finansowej 2014-2020</a:t>
            </a:r>
          </a:p>
          <a:p>
            <a:pPr lvl="0">
              <a:defRPr/>
            </a:pPr>
            <a:endParaRPr lang="pl-PL" sz="1400" b="1" dirty="0">
              <a:solidFill>
                <a:srgbClr val="E7E6E6">
                  <a:lumMod val="50000"/>
                </a:srgbClr>
              </a:solidFill>
              <a:latin typeface="Corbel" panose="020B0503020204020204" pitchFamily="34" charset="0"/>
            </a:endParaRPr>
          </a:p>
        </p:txBody>
      </p:sp>
      <p:grpSp>
        <p:nvGrpSpPr>
          <p:cNvPr id="18" name="Grupa 17"/>
          <p:cNvGrpSpPr/>
          <p:nvPr/>
        </p:nvGrpSpPr>
        <p:grpSpPr>
          <a:xfrm>
            <a:off x="361954" y="5657850"/>
            <a:ext cx="5657847" cy="666750"/>
            <a:chOff x="361954" y="5657850"/>
            <a:chExt cx="5657846" cy="666750"/>
          </a:xfrm>
        </p:grpSpPr>
        <p:sp>
          <p:nvSpPr>
            <p:cNvPr id="5" name="Prostokąt 4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" name="Grupa 9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11" name="Obraz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12" name="Obraz 11" descr="znak_barw_rp_poziom_szara_ramka_rgb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Obraz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14" name="Obraz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cxnSp>
        <p:nvCxnSpPr>
          <p:cNvPr id="20" name="Łącznik prosty 19"/>
          <p:cNvCxnSpPr/>
          <p:nvPr/>
        </p:nvCxnSpPr>
        <p:spPr>
          <a:xfrm>
            <a:off x="5715000" y="552984"/>
            <a:ext cx="5983941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>
            <a:off x="5715000" y="552984"/>
            <a:ext cx="0" cy="5104866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>
            <a:off x="11698941" y="545740"/>
            <a:ext cx="0" cy="562970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/>
        </p:nvCxnSpPr>
        <p:spPr>
          <a:xfrm flipH="1">
            <a:off x="6038847" y="6175448"/>
            <a:ext cx="5660094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865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78" y="5830958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45048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rostokąt 11"/>
          <p:cNvSpPr/>
          <p:nvPr/>
        </p:nvSpPr>
        <p:spPr>
          <a:xfrm>
            <a:off x="6768269" y="4119072"/>
            <a:ext cx="38094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Dziękuję za uwagę</a:t>
            </a:r>
          </a:p>
          <a:p>
            <a:pPr algn="ctr"/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Alina Zaręba</a:t>
            </a:r>
          </a:p>
          <a:p>
            <a:pPr algn="ctr"/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Kierownik Wydziału Wdrażania PO WER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85" y="572492"/>
            <a:ext cx="6135391" cy="57752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9539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7417EE2-15F5-7B45-991C-0E2F53E9C279}"/>
              </a:ext>
            </a:extLst>
          </p:cNvPr>
          <p:cNvSpPr/>
          <p:nvPr/>
        </p:nvSpPr>
        <p:spPr>
          <a:xfrm>
            <a:off x="0" y="0"/>
            <a:ext cx="619298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7D2C16A-8728-734E-8ACB-7F01057A2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0049" y="0"/>
            <a:ext cx="656194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0FE3DD-F027-EE41-B5B4-9FF0ABD94550}"/>
              </a:ext>
            </a:extLst>
          </p:cNvPr>
          <p:cNvSpPr txBox="1"/>
          <p:nvPr/>
        </p:nvSpPr>
        <p:spPr>
          <a:xfrm>
            <a:off x="12738265" y="1793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amka 7">
            <a:extLst>
              <a:ext uri="{FF2B5EF4-FFF2-40B4-BE49-F238E27FC236}">
                <a16:creationId xmlns:a16="http://schemas.microsoft.com/office/drawing/2014/main" id="{799B5222-CC0F-7346-A87B-8C828A17C98F}"/>
              </a:ext>
            </a:extLst>
          </p:cNvPr>
          <p:cNvSpPr/>
          <p:nvPr/>
        </p:nvSpPr>
        <p:spPr>
          <a:xfrm>
            <a:off x="1065970" y="2162506"/>
            <a:ext cx="6561948" cy="1780103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262E2DC-FED2-E344-A9C7-90710F20AB47}"/>
              </a:ext>
            </a:extLst>
          </p:cNvPr>
          <p:cNvSpPr txBox="1"/>
          <p:nvPr/>
        </p:nvSpPr>
        <p:spPr>
          <a:xfrm>
            <a:off x="1398494" y="2265647"/>
            <a:ext cx="673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Dobre praktyki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 regionie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1065970" y="3936565"/>
            <a:ext cx="6573979" cy="2252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1A90CC-9A98-CB4C-92F8-535E858BF6FC}"/>
              </a:ext>
            </a:extLst>
          </p:cNvPr>
          <p:cNvSpPr txBox="1"/>
          <p:nvPr/>
        </p:nvSpPr>
        <p:spPr>
          <a:xfrm>
            <a:off x="1398494" y="4262476"/>
            <a:ext cx="520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Kamila Dudek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873BBC5-4167-ED48-928D-4E7F625EF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34" y="-27034"/>
            <a:ext cx="1009266" cy="13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CEE0D252-7CE4-6945-860E-DA9C49AB2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02" y="2"/>
            <a:ext cx="4334494" cy="685800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48B59CED-8842-2C47-A052-CDC6B200496C}"/>
              </a:ext>
            </a:extLst>
          </p:cNvPr>
          <p:cNvSpPr/>
          <p:nvPr/>
        </p:nvSpPr>
        <p:spPr>
          <a:xfrm flipH="1">
            <a:off x="-6" y="2"/>
            <a:ext cx="6701608" cy="6857999"/>
          </a:xfrm>
          <a:prstGeom prst="rect">
            <a:avLst/>
          </a:prstGeom>
          <a:solidFill>
            <a:srgbClr val="F0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0FE3DD-F027-EE41-B5B4-9FF0ABD94550}"/>
              </a:ext>
            </a:extLst>
          </p:cNvPr>
          <p:cNvSpPr txBox="1"/>
          <p:nvPr/>
        </p:nvSpPr>
        <p:spPr>
          <a:xfrm>
            <a:off x="12738265" y="1793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262E2DC-FED2-E344-A9C7-90710F20AB47}"/>
              </a:ext>
            </a:extLst>
          </p:cNvPr>
          <p:cNvSpPr txBox="1"/>
          <p:nvPr/>
        </p:nvSpPr>
        <p:spPr>
          <a:xfrm>
            <a:off x="914401" y="3369863"/>
            <a:ext cx="5787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Praktyka wdrażania stawek na samozatrudnienie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274822" y="4701335"/>
            <a:ext cx="686257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1A90CC-9A98-CB4C-92F8-535E858BF6FC}"/>
              </a:ext>
            </a:extLst>
          </p:cNvPr>
          <p:cNvSpPr txBox="1"/>
          <p:nvPr/>
        </p:nvSpPr>
        <p:spPr>
          <a:xfrm>
            <a:off x="1366831" y="5104250"/>
            <a:ext cx="5509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Marzena Okińczyc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Stowarzyszenie Euro-</a:t>
            </a:r>
            <a:r>
              <a:rPr kumimoji="0" lang="pl-P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Concret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Ramka 11">
            <a:extLst>
              <a:ext uri="{FF2B5EF4-FFF2-40B4-BE49-F238E27FC236}">
                <a16:creationId xmlns:a16="http://schemas.microsoft.com/office/drawing/2014/main" id="{B8B309E4-7A5B-9E4D-8370-C593E714E302}"/>
              </a:ext>
            </a:extLst>
          </p:cNvPr>
          <p:cNvSpPr/>
          <p:nvPr/>
        </p:nvSpPr>
        <p:spPr>
          <a:xfrm>
            <a:off x="274823" y="2980267"/>
            <a:ext cx="6862577" cy="1721068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873BBC5-4167-ED48-928D-4E7F625EF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34" y="-27034"/>
            <a:ext cx="1009266" cy="13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25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80661" y="1205947"/>
            <a:ext cx="10217426" cy="2239618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„Kreator” –kompleksowy projekt wsparcia samozatrudnienia młodych mieszkańców Dolnego Śląska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763618"/>
            <a:ext cx="9144000" cy="2838660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Projekt dofinansowany jest ze środków</a:t>
            </a: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Europejskiego Funduszu Społecznego </a:t>
            </a: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w ramach Programu Operacyjnego Wiedza Edukacja Rozwój</a:t>
            </a: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Poddziałanie 01.02.01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Dofinansowanie z UE: 4 694 353,10 zł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600" b="1" dirty="0">
                <a:ln>
                  <a:solidFill>
                    <a:schemeClr val="accent1"/>
                  </a:solidFill>
                </a:ln>
                <a:solidFill>
                  <a:srgbClr val="FF9900"/>
                </a:solidFill>
                <a:effectLst>
                  <a:outerShdw dist="50800" dir="5400000" algn="ctr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www.euro-concret.pl/kreator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5749"/>
            <a:ext cx="9366879" cy="12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84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Projekt realizowany jest w Partnerstwie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Lider Projektu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2000" dirty="0"/>
              <a:t>Euro-</a:t>
            </a:r>
            <a:r>
              <a:rPr lang="pl-PL" sz="2000" dirty="0" err="1"/>
              <a:t>Concret</a:t>
            </a:r>
            <a:r>
              <a:rPr lang="pl-PL" sz="2000" dirty="0"/>
              <a:t> to stowarzyszenie powstałe we Wrocławiu w 2003r. Główne obszary działań: aktywizacja osób bezrobotnych, promocja przedsiębiorczości, dotacje dla nowopowstających firm, ale także upowszechnianie praw konsumentów, szkolenia językowe i komputerowe.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Partner Projektu</a:t>
            </a:r>
            <a:endParaRPr lang="pl-PL" sz="20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err="1"/>
              <a:t>Eurowektor</a:t>
            </a:r>
            <a:r>
              <a:rPr lang="pl-PL" sz="2000" dirty="0"/>
              <a:t> Sp. z o.o. to firma od 2011r. działająca w obszarze doradztwa w zakresie Funduszy Strukturalnych UE, realizacji rozliczania projektów finansowanych lub współfinansowanych ze środków Europejskiego Funduszu Społecznego.</a:t>
            </a:r>
          </a:p>
        </p:txBody>
      </p:sp>
      <p:pic>
        <p:nvPicPr>
          <p:cNvPr id="7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1" y="3973245"/>
            <a:ext cx="5159823" cy="22164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842481"/>
            <a:ext cx="4280145" cy="8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93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Do kogo skierowany jest projekt – </a:t>
            </a:r>
            <a:r>
              <a:rPr lang="pl-PL" sz="4000" b="1" dirty="0">
                <a:solidFill>
                  <a:schemeClr val="accent2">
                    <a:lumMod val="75000"/>
                  </a:schemeClr>
                </a:solidFill>
              </a:rPr>
              <a:t>grupa docelowa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Wsparciem zostały objęte osoby spełniające</a:t>
            </a:r>
            <a:r>
              <a:rPr lang="pl-PL" u="sng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pl-PL" b="1" u="sng" dirty="0">
                <a:solidFill>
                  <a:schemeClr val="accent2">
                    <a:lumMod val="75000"/>
                  </a:schemeClr>
                </a:solidFill>
              </a:rPr>
              <a:t>łącznie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 następujące warunki:</a:t>
            </a:r>
          </a:p>
          <a:p>
            <a:endParaRPr lang="pl-PL" dirty="0"/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/>
              <a:t>w wieku od 18-29 r. życia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/>
              <a:t>bierne zawodowo lub są osobami bezrobotnymi niezarejestrowanymi w urzędzie pracy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/>
              <a:t>z województwa dolnośląskiego (tj. są osobami fizycznymi, które zamieszkują/uczą się na obszarze województwa dolnośląskiego w rozumieniu Kodeksu cywilnego)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/>
              <a:t>utraciły zatrudnienie po 1.03.2020 roku (os., które były zatrudnione w ramach stosunku pracy/um. cywilno-prawnej i straciły zatrudnienie po 1.03.2020r., osoby, które prowadziły działalność gospodarczą i zamknęły ją po 1.03.2020 jeśli minął okres co najmniej </a:t>
            </a:r>
            <a:br>
              <a:rPr lang="pl-PL" dirty="0"/>
            </a:br>
            <a:r>
              <a:rPr lang="pl-PL" dirty="0"/>
              <a:t>12 m-</a:t>
            </a:r>
            <a:r>
              <a:rPr lang="pl-PL" dirty="0" err="1"/>
              <a:t>cy</a:t>
            </a:r>
            <a:r>
              <a:rPr lang="pl-PL" dirty="0"/>
              <a:t> od dnia zamknięcia działalności do dnia poprzedzającego przystąpienie do projektu) i do dnia rozpoczęcia udziału w projekcie pozostawały poza rynkiem pracy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/>
              <a:t>nie należą do grup wyłączonych ze wsparcia wskazanych w regulaminie konkursu nr POWR.01.02.01-IP.10-02-002/20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6099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641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Oferowane wsparcie w ramach projektu</a:t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endParaRPr lang="pl-PL" sz="3600" b="1" u="sng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bezpłatne szkolenia </a:t>
            </a:r>
            <a:r>
              <a:rPr lang="pl-PL" dirty="0"/>
              <a:t>–  szkolenia z zakresu zakładania i prowadzenia działalności gospodarczej – 40 godz. na uczestnika projektu</a:t>
            </a:r>
          </a:p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bezpłatne doradztwo </a:t>
            </a:r>
            <a:r>
              <a:rPr lang="pl-PL" dirty="0"/>
              <a:t>eksperta dotacyjnego (pomoc w pisaniu biznesplanu) – 3 godz. na uczestnika projektu</a:t>
            </a:r>
          </a:p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108 dotacji „inwestycyjnych” </a:t>
            </a:r>
            <a:r>
              <a:rPr lang="pl-PL" dirty="0"/>
              <a:t>w kwocie maksymalnie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23 050,00zł </a:t>
            </a:r>
            <a:r>
              <a:rPr lang="pl-PL" dirty="0"/>
              <a:t>netto</a:t>
            </a:r>
          </a:p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108 dotacji </a:t>
            </a:r>
            <a:r>
              <a:rPr lang="pl-PL" dirty="0"/>
              <a:t>w ramach finansowego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wsparcia pomostowego </a:t>
            </a:r>
            <a:r>
              <a:rPr lang="pl-PL" dirty="0"/>
              <a:t>-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2600,00zł </a:t>
            </a:r>
            <a:r>
              <a:rPr lang="pl-PL" dirty="0"/>
              <a:t>netto przez okres 6 miesięcy (łącznie aż 15 600,00zł netto)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173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Zasady przyznawania dotacji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Droga do otrzymania bezpłatnej i bezzwrotnej dotacji 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na otworzenie własnej firmy:</a:t>
            </a:r>
          </a:p>
          <a:p>
            <a:pPr marL="0" indent="0" algn="ctr">
              <a:buNone/>
            </a:pPr>
            <a:endParaRPr lang="pl-PL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Złożenie formularza rekrutacyjnego w terminie naboru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Spotkanie z doradcą zawodowym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Przedłożenie dokumentów potwierdzających kwalifikowalność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Udział w szkoleniach i doradztwie przygotowującym do prowadzenia działalności gospodarczej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Złożenie biznesplanu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Otrzymanie dotacji inwestycyjnej i pomostowej w łącznej wysokości ponad 38 tyś. złotych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Aktywne prowadzenie działalności gosp. przez okres minimum 12 miesięcy</a:t>
            </a:r>
          </a:p>
          <a:p>
            <a:pPr marL="0" indent="0">
              <a:buNone/>
            </a:pP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231253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53360"/>
            <a:ext cx="9144000" cy="241488"/>
          </a:xfrm>
        </p:spPr>
        <p:txBody>
          <a:bodyPr>
            <a:noAutofit/>
          </a:bodyPr>
          <a:lstStyle/>
          <a:p>
            <a:r>
              <a:rPr lang="pl-PL" sz="3000" b="1" dirty="0"/>
              <a:t>Najczęściej pojawiające się pomysły na rozpoczęcie działalności gospodarczej w 2021 r. :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2551" y="1268627"/>
            <a:ext cx="10824520" cy="5362831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pl-PL" sz="32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mobilne usługi kosmetyczne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usługi remontowo-budowlane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usługi ogrodnicze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outsourcing administracyjno-biurowy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trener personalny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archiwizacja dokumentacji</a:t>
            </a:r>
          </a:p>
          <a:p>
            <a:endParaRPr lang="pl-PL" sz="32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950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8678AB-1FC4-408E-895F-0A11E8CB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 realizacji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4029AF-72CD-4775-B584-7F4C8E47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5949"/>
            <a:ext cx="10515600" cy="3851013"/>
          </a:xfrm>
        </p:spPr>
        <p:txBody>
          <a:bodyPr/>
          <a:lstStyle/>
          <a:p>
            <a:r>
              <a:rPr lang="pl-PL" dirty="0"/>
              <a:t>Zrekrutowano 120 Uczestników Projektu (100 % zakładanego wskaźnika);</a:t>
            </a:r>
          </a:p>
          <a:p>
            <a:endParaRPr lang="pl-PL" dirty="0"/>
          </a:p>
          <a:p>
            <a:r>
              <a:rPr lang="pl-PL" dirty="0"/>
              <a:t>Przeprowadzono szkolenia z zakresu prowadzenia działalności gospodarczej dla 8 z 10 grup</a:t>
            </a:r>
          </a:p>
        </p:txBody>
      </p:sp>
    </p:spTree>
    <p:extLst>
      <p:ext uri="{BB962C8B-B14F-4D97-AF65-F5344CB8AC3E}">
        <p14:creationId xmlns:p14="http://schemas.microsoft.com/office/powerpoint/2010/main" val="46321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E91485C-597F-3846-B813-7524E1F53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404" y="10633"/>
            <a:ext cx="5999017" cy="686281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7417EE2-15F5-7B45-991C-0E2F53E9C279}"/>
              </a:ext>
            </a:extLst>
          </p:cNvPr>
          <p:cNvSpPr/>
          <p:nvPr/>
        </p:nvSpPr>
        <p:spPr>
          <a:xfrm>
            <a:off x="0" y="0"/>
            <a:ext cx="619298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0FE3DD-F027-EE41-B5B4-9FF0ABD94550}"/>
              </a:ext>
            </a:extLst>
          </p:cNvPr>
          <p:cNvSpPr txBox="1"/>
          <p:nvPr/>
        </p:nvSpPr>
        <p:spPr>
          <a:xfrm>
            <a:off x="12738265" y="1793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amka 7">
            <a:extLst>
              <a:ext uri="{FF2B5EF4-FFF2-40B4-BE49-F238E27FC236}">
                <a16:creationId xmlns:a16="http://schemas.microsoft.com/office/drawing/2014/main" id="{799B5222-CC0F-7346-A87B-8C828A17C98F}"/>
              </a:ext>
            </a:extLst>
          </p:cNvPr>
          <p:cNvSpPr/>
          <p:nvPr/>
        </p:nvSpPr>
        <p:spPr>
          <a:xfrm>
            <a:off x="1065970" y="1690256"/>
            <a:ext cx="6561948" cy="2252353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1065970" y="3936565"/>
            <a:ext cx="6573979" cy="169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1A90CC-9A98-CB4C-92F8-535E858BF6FC}"/>
              </a:ext>
            </a:extLst>
          </p:cNvPr>
          <p:cNvSpPr txBox="1"/>
          <p:nvPr/>
        </p:nvSpPr>
        <p:spPr>
          <a:xfrm>
            <a:off x="1389985" y="4384861"/>
            <a:ext cx="552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MARCIN SZEWCZAK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noProof="0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Dyrektor DWUP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6737092" y="4070741"/>
            <a:ext cx="538107" cy="716996"/>
            <a:chOff x="4739344" y="545740"/>
            <a:chExt cx="538107" cy="716996"/>
          </a:xfrm>
        </p:grpSpPr>
        <p:sp>
          <p:nvSpPr>
            <p:cNvPr id="13" name="Prostokąt 12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476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Kontakt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94" y="1311242"/>
            <a:ext cx="5180599" cy="2225343"/>
          </a:xfrm>
        </p:spPr>
      </p:pic>
      <p:sp>
        <p:nvSpPr>
          <p:cNvPr id="5" name="pole tekstowe 4"/>
          <p:cNvSpPr txBox="1"/>
          <p:nvPr/>
        </p:nvSpPr>
        <p:spPr>
          <a:xfrm>
            <a:off x="1043189" y="3890075"/>
            <a:ext cx="1031061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50-011 Wrocław, ul. T. Kościuszki 35a (oficyna II piętro)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tel. +48 500 520 027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e-mail: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stowarzyszenie.euroconcret@gmail.com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www.euro-concret.pl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/kreator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fb.com/euro-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concret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instagram.com/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euro_concret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610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i\Desktop\20141125_105434.jpg">
            <a:extLst>
              <a:ext uri="{FF2B5EF4-FFF2-40B4-BE49-F238E27FC236}">
                <a16:creationId xmlns:a16="http://schemas.microsoft.com/office/drawing/2014/main" id="{37F34E5D-1EE5-E844-95CD-77058ED5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1602" y="-1835"/>
            <a:ext cx="5490398" cy="6857999"/>
          </a:xfrm>
          <a:prstGeom prst="rect">
            <a:avLst/>
          </a:prstGeom>
          <a:noFill/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48B59CED-8842-2C47-A052-CDC6B200496C}"/>
              </a:ext>
            </a:extLst>
          </p:cNvPr>
          <p:cNvSpPr/>
          <p:nvPr/>
        </p:nvSpPr>
        <p:spPr>
          <a:xfrm flipH="1">
            <a:off x="-6" y="1"/>
            <a:ext cx="6701608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0FE3DD-F027-EE41-B5B4-9FF0ABD94550}"/>
              </a:ext>
            </a:extLst>
          </p:cNvPr>
          <p:cNvSpPr txBox="1"/>
          <p:nvPr/>
        </p:nvSpPr>
        <p:spPr>
          <a:xfrm>
            <a:off x="12738265" y="1793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262E2DC-FED2-E344-A9C7-90710F20AB47}"/>
              </a:ext>
            </a:extLst>
          </p:cNvPr>
          <p:cNvSpPr txBox="1"/>
          <p:nvPr/>
        </p:nvSpPr>
        <p:spPr>
          <a:xfrm>
            <a:off x="1358364" y="3369863"/>
            <a:ext cx="6934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Praktyka wdrażania stawek na samozatrudnienie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1007687" y="4742502"/>
            <a:ext cx="6561366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1A90CC-9A98-CB4C-92F8-535E858BF6FC}"/>
              </a:ext>
            </a:extLst>
          </p:cNvPr>
          <p:cNvSpPr txBox="1"/>
          <p:nvPr/>
        </p:nvSpPr>
        <p:spPr>
          <a:xfrm>
            <a:off x="1134534" y="5002650"/>
            <a:ext cx="5733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Joanna</a:t>
            </a:r>
            <a:r>
              <a:rPr kumimoji="0" lang="pl-PL" sz="2000" b="1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Jaśkiewicz- Fundacja Kobe</a:t>
            </a:r>
          </a:p>
          <a:p>
            <a:pPr lvl="0">
              <a:defRPr/>
            </a:pPr>
            <a:r>
              <a:rPr lang="pl-PL" sz="2000" b="1" baseline="0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Sabina Janasz-</a:t>
            </a:r>
            <a:r>
              <a:rPr lang="pl-PL" sz="2000" b="1" baseline="0" dirty="0" err="1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Szczerepa</a:t>
            </a:r>
            <a:r>
              <a:rPr lang="pl-PL" sz="2000" b="1" baseline="0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- Fundacja </a:t>
            </a:r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Edukacja- </a:t>
            </a:r>
            <a:r>
              <a:rPr lang="pl-PL" sz="2000" b="1" baseline="0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PRO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Ramka 11">
            <a:extLst>
              <a:ext uri="{FF2B5EF4-FFF2-40B4-BE49-F238E27FC236}">
                <a16:creationId xmlns:a16="http://schemas.microsoft.com/office/drawing/2014/main" id="{B8B309E4-7A5B-9E4D-8370-C593E714E302}"/>
              </a:ext>
            </a:extLst>
          </p:cNvPr>
          <p:cNvSpPr/>
          <p:nvPr/>
        </p:nvSpPr>
        <p:spPr>
          <a:xfrm>
            <a:off x="1015284" y="3017520"/>
            <a:ext cx="6546625" cy="1723371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873BBC5-4167-ED48-928D-4E7F625EF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734" y="-27034"/>
            <a:ext cx="1009266" cy="13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3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170080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Projekty omawiane w ramach prezentacji 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81200" y="2924944"/>
            <a:ext cx="4040188" cy="576064"/>
          </a:xfrm>
        </p:spPr>
        <p:txBody>
          <a:bodyPr/>
          <a:lstStyle/>
          <a:p>
            <a:r>
              <a:rPr lang="pl-PL" dirty="0" smtClean="0"/>
              <a:t>POWR.01.02.01-02-0005/20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981200" y="3645024"/>
            <a:ext cx="4040188" cy="2481139"/>
          </a:xfrm>
        </p:spPr>
        <p:txBody>
          <a:bodyPr/>
          <a:lstStyle/>
          <a:p>
            <a:r>
              <a:rPr lang="pl-PL" dirty="0" smtClean="0"/>
              <a:t>„ Wsparcie osób na regionalnym rynku pracy w województwie dolnośląskim”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69026" y="2996952"/>
            <a:ext cx="4041775" cy="504056"/>
          </a:xfrm>
        </p:spPr>
        <p:txBody>
          <a:bodyPr/>
          <a:lstStyle/>
          <a:p>
            <a:r>
              <a:rPr lang="pl-PL" dirty="0"/>
              <a:t>POWR.01.02.01-02-0008/20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69026" y="3717032"/>
            <a:ext cx="4041775" cy="2409131"/>
          </a:xfrm>
        </p:spPr>
        <p:txBody>
          <a:bodyPr/>
          <a:lstStyle/>
          <a:p>
            <a:r>
              <a:rPr lang="pl-PL" dirty="0"/>
              <a:t>„Dolnoślązacy na swoim!”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04664"/>
            <a:ext cx="770485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4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 REALIZACJI PROJEKTÓW:</a:t>
            </a:r>
          </a:p>
          <a:p>
            <a:pPr marL="571500" indent="-457200">
              <a:buAutoNum type="arabicPeriod"/>
            </a:pPr>
            <a:r>
              <a:rPr lang="pl-PL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</a:t>
            </a:r>
            <a:r>
              <a:rPr lang="pl-PL" sz="2200" b="1" u="sng" dirty="0">
                <a:solidFill>
                  <a:srgbClr val="564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POWR.01.02.01-02-0005/20:</a:t>
            </a:r>
          </a:p>
          <a:p>
            <a:pPr marL="114300" indent="0">
              <a:buNone/>
            </a:pPr>
            <a:r>
              <a:rPr lang="pl-PL" sz="2200" dirty="0">
                <a:solidFill>
                  <a:srgbClr val="564B3C"/>
                </a:solidFill>
              </a:rPr>
              <a:t>- 17.09.2021 r. zakończyła  się III tura naboru</a:t>
            </a:r>
          </a:p>
          <a:p>
            <a:pPr>
              <a:buFontTx/>
              <a:buChar char="-"/>
            </a:pPr>
            <a:r>
              <a:rPr lang="pl-PL" sz="2200" dirty="0">
                <a:solidFill>
                  <a:srgbClr val="564B3C"/>
                </a:solidFill>
              </a:rPr>
              <a:t>zostały obecnie zrekrutowane 42 osoby, pozostały do zrekrutowania 63 osoby. </a:t>
            </a:r>
          </a:p>
          <a:p>
            <a:pPr>
              <a:buFontTx/>
              <a:buChar char="-"/>
            </a:pPr>
            <a:endParaRPr lang="pl-PL" sz="2200" dirty="0">
              <a:solidFill>
                <a:srgbClr val="564B3C"/>
              </a:solidFill>
            </a:endParaRPr>
          </a:p>
          <a:p>
            <a:pPr marL="114300" indent="0">
              <a:buClr>
                <a:srgbClr val="93A299"/>
              </a:buClr>
              <a:buNone/>
            </a:pPr>
            <a:r>
              <a:rPr lang="pl-PL" sz="2200" dirty="0">
                <a:solidFill>
                  <a:srgbClr val="564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l-PL" b="1" u="sng" dirty="0">
                <a:solidFill>
                  <a:srgbClr val="564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</a:t>
            </a:r>
            <a:r>
              <a:rPr lang="pl-PL" sz="2200" b="1" u="sng" dirty="0">
                <a:solidFill>
                  <a:srgbClr val="564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POWR.01.02.01-02-0008/20:</a:t>
            </a:r>
          </a:p>
          <a:p>
            <a:pPr marL="114300" indent="0">
              <a:buClr>
                <a:srgbClr val="93A299"/>
              </a:buClr>
              <a:buNone/>
            </a:pPr>
            <a:r>
              <a:rPr lang="pl-PL" sz="2200" dirty="0">
                <a:solidFill>
                  <a:srgbClr val="564B3C"/>
                </a:solidFill>
              </a:rPr>
              <a:t>- 17.09.2021 r. zakończyła  się III tura naboru</a:t>
            </a:r>
          </a:p>
          <a:p>
            <a:pPr lvl="0">
              <a:buClr>
                <a:srgbClr val="93A299"/>
              </a:buClr>
              <a:buFontTx/>
              <a:buChar char="-"/>
            </a:pPr>
            <a:r>
              <a:rPr lang="pl-PL" sz="2200" dirty="0">
                <a:solidFill>
                  <a:srgbClr val="564B3C"/>
                </a:solidFill>
              </a:rPr>
              <a:t>zostały obecnie zrekrutowane  46 osoby, pozostało do zrekrutowania 60 osób. </a:t>
            </a:r>
          </a:p>
          <a:p>
            <a:pPr marL="114300" indent="0">
              <a:buClr>
                <a:srgbClr val="93A299"/>
              </a:buClr>
              <a:buNone/>
            </a:pPr>
            <a:endParaRPr lang="pl-PL" sz="2200" b="1" u="sng" dirty="0">
              <a:solidFill>
                <a:srgbClr val="564B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endParaRPr lang="pl-PL" sz="2200" dirty="0">
              <a:solidFill>
                <a:srgbClr val="564B3C"/>
              </a:solidFill>
            </a:endParaRPr>
          </a:p>
          <a:p>
            <a:pPr marL="114300" indent="0">
              <a:buNone/>
            </a:pPr>
            <a:endParaRPr lang="pl-PL" sz="2200" dirty="0">
              <a:solidFill>
                <a:srgbClr val="564B3C"/>
              </a:solidFill>
            </a:endParaRPr>
          </a:p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04664"/>
            <a:ext cx="770485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4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l-PL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METODY DOCIERANIA DO UCZESTNIKÓW:</a:t>
            </a:r>
          </a:p>
          <a:p>
            <a:endParaRPr lang="pl-PL" dirty="0" smtClean="0"/>
          </a:p>
          <a:p>
            <a:pPr marL="114300" indent="0">
              <a:buNone/>
            </a:pPr>
            <a:r>
              <a:rPr lang="pl-PL" sz="1600" dirty="0"/>
              <a:t>1. Kampania promocyjna (ulotki projektowe oraz plakaty)</a:t>
            </a:r>
          </a:p>
          <a:p>
            <a:pPr marL="114300" indent="0">
              <a:buNone/>
            </a:pPr>
            <a:r>
              <a:rPr lang="pl-PL" sz="1600" dirty="0"/>
              <a:t>2. Udział w webinariach</a:t>
            </a:r>
          </a:p>
          <a:p>
            <a:pPr marL="114300" indent="0">
              <a:buNone/>
            </a:pPr>
            <a:r>
              <a:rPr lang="pl-PL" sz="1600" dirty="0"/>
              <a:t>3. Strona internetowa projektu (www.firmanastart.com.pl oraz www.mamfirme.com.pl)</a:t>
            </a:r>
          </a:p>
          <a:p>
            <a:pPr marL="114300" indent="0">
              <a:buNone/>
            </a:pPr>
            <a:r>
              <a:rPr lang="pl-PL" sz="1600" dirty="0"/>
              <a:t>4. Media społecznościowe (</a:t>
            </a:r>
            <a:r>
              <a:rPr lang="pl-PL" sz="1600" dirty="0" err="1"/>
              <a:t>facebook</a:t>
            </a:r>
            <a:r>
              <a:rPr lang="pl-PL" sz="1600" dirty="0"/>
              <a:t>)</a:t>
            </a:r>
          </a:p>
          <a:p>
            <a:pPr marL="114300" indent="0">
              <a:buNone/>
            </a:pPr>
            <a:r>
              <a:rPr lang="pl-PL" sz="1600" dirty="0"/>
              <a:t>5. Reklama w Radiu Wrocław oraz na stronie internetowej Przedsiębiorczy Wrocław</a:t>
            </a:r>
          </a:p>
          <a:p>
            <a:pPr marL="114300" indent="0">
              <a:buNone/>
            </a:pPr>
            <a:r>
              <a:rPr lang="pl-PL" sz="1600" dirty="0"/>
              <a:t>6. Informowanie za pośrednictwem maili Urzędów Gmin oraz PUP na terenie województwa dolnośląskiego o realizacji projektów.</a:t>
            </a:r>
          </a:p>
          <a:p>
            <a:pPr marL="114300" indent="0">
              <a:buNone/>
            </a:pPr>
            <a:r>
              <a:rPr lang="pl-PL" sz="1600" dirty="0"/>
              <a:t>7. Kampania skierowana do osób z niepełnosprawnościami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12" y="476673"/>
            <a:ext cx="77057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6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1200" y="1628800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pl-PL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Problemy w realizacji projektów: </a:t>
            </a:r>
          </a:p>
          <a:p>
            <a:pPr marL="114300" indent="0">
              <a:buNone/>
            </a:pPr>
            <a:endParaRPr lang="pl-PL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 indent="0">
              <a:buNone/>
            </a:pPr>
            <a:r>
              <a:rPr lang="pl-PL" sz="2000" b="1" u="sng" dirty="0"/>
              <a:t>1. Na etapie rekrutacji do </a:t>
            </a:r>
            <a:r>
              <a:rPr lang="pl-PL" sz="2000" b="1" u="sng" dirty="0" err="1"/>
              <a:t>projeketu</a:t>
            </a:r>
            <a:r>
              <a:rPr lang="pl-PL" sz="2000" b="1" u="sng" dirty="0"/>
              <a:t>:</a:t>
            </a:r>
          </a:p>
          <a:p>
            <a:pPr marL="114300" indent="0">
              <a:buNone/>
            </a:pPr>
            <a:r>
              <a:rPr lang="pl-PL" sz="2000" dirty="0"/>
              <a:t>- Trudności w zrozumieniu i interpretacji Regulaminu Rekrutacji przez UP</a:t>
            </a:r>
          </a:p>
          <a:p>
            <a:pPr marL="114300" indent="0">
              <a:buNone/>
            </a:pPr>
            <a:r>
              <a:rPr lang="pl-PL" sz="2000" dirty="0"/>
              <a:t>- Obawy UP przed założeniem działalności</a:t>
            </a:r>
          </a:p>
          <a:p>
            <a:pPr marL="114300" indent="0">
              <a:buNone/>
            </a:pPr>
            <a:r>
              <a:rPr lang="pl-PL" sz="2000" dirty="0"/>
              <a:t>- Czas oczekiwania na przyznanie dotacji (około 4-4,5 miesiąca) </a:t>
            </a:r>
          </a:p>
          <a:p>
            <a:pPr marL="114300" indent="0">
              <a:buNone/>
            </a:pPr>
            <a:r>
              <a:rPr lang="pl-PL" sz="2000" b="1" u="sng" dirty="0"/>
              <a:t>2. Na etapie szkoleń:</a:t>
            </a:r>
          </a:p>
          <a:p>
            <a:pPr marL="114300" indent="0">
              <a:buNone/>
            </a:pPr>
            <a:r>
              <a:rPr lang="pl-PL" sz="2000" dirty="0"/>
              <a:t>- Problem z uzyskaniem zaświadczenia ZUS</a:t>
            </a:r>
          </a:p>
          <a:p>
            <a:pPr marL="114300" indent="0">
              <a:buNone/>
            </a:pPr>
            <a:r>
              <a:rPr lang="pl-PL" sz="2000" b="1" u="sng" dirty="0"/>
              <a:t>3. Na etapie składania biznesplanów: </a:t>
            </a:r>
          </a:p>
          <a:p>
            <a:pPr marL="114300" indent="0">
              <a:buNone/>
            </a:pPr>
            <a:r>
              <a:rPr lang="pl-PL" sz="2000" dirty="0"/>
              <a:t>- Ceny wskazane w biznesplanie mogą nie być aktualne – rosnący wzrost cen produktów</a:t>
            </a:r>
          </a:p>
          <a:p>
            <a:pPr marL="114300" indent="0">
              <a:buNone/>
            </a:pPr>
            <a:r>
              <a:rPr lang="pl-PL" sz="2000" dirty="0"/>
              <a:t>- Wybór formy zabezpieczenia </a:t>
            </a:r>
          </a:p>
          <a:p>
            <a:pPr marL="114300" indent="0">
              <a:buNone/>
            </a:pPr>
            <a:r>
              <a:rPr lang="pl-PL" sz="2000" dirty="0"/>
              <a:t>- Wybór produktów oraz określenie kwalifikowalności wydatków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9" y="404665"/>
            <a:ext cx="77057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2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pl-PL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uwagę!</a:t>
            </a:r>
          </a:p>
          <a:p>
            <a:endParaRPr lang="pl-PL" dirty="0"/>
          </a:p>
          <a:p>
            <a:pPr marL="114300" indent="0" algn="ctr">
              <a:buNone/>
            </a:pPr>
            <a:r>
              <a:rPr lang="pl-PL" dirty="0" smtClean="0"/>
              <a:t>Zapraszamy do zapoznania się z informacjami zamieszczonymi na stronach:</a:t>
            </a:r>
          </a:p>
          <a:p>
            <a:endParaRPr lang="pl-PL" dirty="0"/>
          </a:p>
          <a:p>
            <a:pPr algn="ctr"/>
            <a:r>
              <a:rPr lang="pl-PL" dirty="0" smtClean="0"/>
              <a:t>www.firmanastart.com.pl</a:t>
            </a:r>
          </a:p>
          <a:p>
            <a:pPr algn="ctr"/>
            <a:r>
              <a:rPr lang="pl-PL" dirty="0" smtClean="0"/>
              <a:t>www.mamfirme.com.pl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476672"/>
            <a:ext cx="806489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0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741EC2-C447-C54E-BDF9-370CF4D0E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765" y="0"/>
            <a:ext cx="4479236" cy="688749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4B87F1CA-CFBD-DC4C-A3A0-8B109A4DCDB6}"/>
              </a:ext>
            </a:extLst>
          </p:cNvPr>
          <p:cNvSpPr/>
          <p:nvPr/>
        </p:nvSpPr>
        <p:spPr>
          <a:xfrm rot="16200000">
            <a:off x="4591658" y="3378875"/>
            <a:ext cx="6858000" cy="13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29C59C7-69C6-C149-82C6-E77DA7869DEC}"/>
              </a:ext>
            </a:extLst>
          </p:cNvPr>
          <p:cNvSpPr/>
          <p:nvPr/>
        </p:nvSpPr>
        <p:spPr>
          <a:xfrm>
            <a:off x="7954289" y="6188764"/>
            <a:ext cx="4237711" cy="482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A32C36-0D30-5144-996E-35D7FFB8C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045" y="6202016"/>
            <a:ext cx="4298123" cy="44147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4428" y="1604767"/>
            <a:ext cx="78350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B641B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Jak z młodzieżą rozmawiać o rynku pracy?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668056" y="3771815"/>
            <a:ext cx="4363031" cy="145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l-PL" sz="20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Małgorzata Domagała</a:t>
            </a:r>
            <a:endParaRPr lang="pl-PL" sz="2000" b="1" dirty="0">
              <a:solidFill>
                <a:srgbClr val="E7E6E6">
                  <a:lumMod val="50000"/>
                </a:srgbClr>
              </a:solidFill>
              <a:latin typeface="Corbel" panose="020B0503020204020204" pitchFamily="34" charset="0"/>
            </a:endParaRPr>
          </a:p>
          <a:p>
            <a:pPr lvl="0">
              <a:defRPr/>
            </a:pPr>
            <a:r>
              <a:rPr lang="pl-PL" sz="16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Wiceprezes Zarządu Fundacji</a:t>
            </a:r>
          </a:p>
          <a:p>
            <a:pPr lvl="0">
              <a:defRPr/>
            </a:pPr>
            <a:r>
              <a:rPr lang="pl-PL" sz="16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 Promocji Inicjatyw Społecznych POLPROM</a:t>
            </a:r>
            <a:endParaRPr lang="pl-PL" sz="1600" b="1" dirty="0">
              <a:solidFill>
                <a:srgbClr val="E7E6E6">
                  <a:lumMod val="50000"/>
                </a:srgb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58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9D9D9"/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4" t="4008" r="15234"/>
          <a:stretch/>
        </p:blipFill>
        <p:spPr>
          <a:xfrm>
            <a:off x="5763332" y="593386"/>
            <a:ext cx="5904411" cy="553919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1954" y="552984"/>
            <a:ext cx="5146076" cy="965947"/>
          </a:xfrm>
          <a:prstGeom prst="rect">
            <a:avLst/>
          </a:prstGeom>
          <a:solidFill>
            <a:srgbClr val="EF6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4853354" y="677459"/>
            <a:ext cx="538107" cy="716996"/>
            <a:chOff x="4739344" y="545740"/>
            <a:chExt cx="538107" cy="716996"/>
          </a:xfrm>
        </p:grpSpPr>
        <p:sp>
          <p:nvSpPr>
            <p:cNvPr id="16" name="Prostokąt 15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4" name="Prostokąt 3"/>
          <p:cNvSpPr/>
          <p:nvPr/>
        </p:nvSpPr>
        <p:spPr>
          <a:xfrm>
            <a:off x="288448" y="1604767"/>
            <a:ext cx="4064511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WDRAŻANIE PROJEKTÓW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 WER 2021-2023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</a:t>
            </a:r>
          </a:p>
        </p:txBody>
      </p:sp>
      <p:grpSp>
        <p:nvGrpSpPr>
          <p:cNvPr id="18" name="Grupa 17"/>
          <p:cNvGrpSpPr/>
          <p:nvPr/>
        </p:nvGrpSpPr>
        <p:grpSpPr>
          <a:xfrm>
            <a:off x="361954" y="5657850"/>
            <a:ext cx="5657847" cy="666750"/>
            <a:chOff x="361954" y="5657850"/>
            <a:chExt cx="5657846" cy="666750"/>
          </a:xfrm>
        </p:grpSpPr>
        <p:sp>
          <p:nvSpPr>
            <p:cNvPr id="5" name="Prostokąt 4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upa 9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11" name="Obraz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12" name="Obraz 11" descr="znak_barw_rp_poziom_szara_ramka_rgb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Obraz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14" name="Obraz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cxnSp>
        <p:nvCxnSpPr>
          <p:cNvPr id="20" name="Łącznik prosty 19"/>
          <p:cNvCxnSpPr/>
          <p:nvPr/>
        </p:nvCxnSpPr>
        <p:spPr>
          <a:xfrm>
            <a:off x="5715000" y="552984"/>
            <a:ext cx="5983941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>
            <a:off x="5715000" y="552984"/>
            <a:ext cx="0" cy="5104866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>
            <a:off x="11698941" y="545740"/>
            <a:ext cx="0" cy="562970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/>
        </p:nvCxnSpPr>
        <p:spPr>
          <a:xfrm flipH="1">
            <a:off x="6038847" y="6175448"/>
            <a:ext cx="5660094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668056" y="3771815"/>
            <a:ext cx="4363031" cy="1453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l-PL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Lilla Jaroń</a:t>
            </a:r>
            <a:endParaRPr lang="pl-PL" b="1" dirty="0">
              <a:solidFill>
                <a:srgbClr val="E7E6E6">
                  <a:lumMod val="50000"/>
                </a:srgbClr>
              </a:solidFill>
              <a:latin typeface="Corbel" panose="020B0503020204020204" pitchFamily="34" charset="0"/>
            </a:endParaRPr>
          </a:p>
          <a:p>
            <a:pPr lvl="0">
              <a:defRPr/>
            </a:pPr>
            <a:r>
              <a:rPr lang="pl-PL" sz="14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wicedyrektor </a:t>
            </a:r>
            <a:r>
              <a:rPr lang="pl-PL" sz="1400" b="1" dirty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DWUP</a:t>
            </a:r>
          </a:p>
        </p:txBody>
      </p:sp>
    </p:spTree>
    <p:extLst>
      <p:ext uri="{BB962C8B-B14F-4D97-AF65-F5344CB8AC3E}">
        <p14:creationId xmlns:p14="http://schemas.microsoft.com/office/powerpoint/2010/main" val="3743279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48768" y="5855735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35372" y="450490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rostokąt 11"/>
          <p:cNvSpPr/>
          <p:nvPr/>
        </p:nvSpPr>
        <p:spPr>
          <a:xfrm>
            <a:off x="0" y="1265308"/>
            <a:ext cx="12192000" cy="323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pl-PL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73479" y="479839"/>
            <a:ext cx="441981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 WER 2014 – 2020: WSPARCIE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PROJEKTACH NA LATA 2021-2023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-1067" r="48228" b="7562"/>
          <a:stretch/>
        </p:blipFill>
        <p:spPr>
          <a:xfrm>
            <a:off x="1" y="1499615"/>
            <a:ext cx="1657242" cy="417058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53F3E76-0BDA-4DB1-8E18-6606B8511EA9}"/>
              </a:ext>
            </a:extLst>
          </p:cNvPr>
          <p:cNvGraphicFramePr/>
          <p:nvPr>
            <p:extLst/>
          </p:nvPr>
        </p:nvGraphicFramePr>
        <p:xfrm>
          <a:off x="1898346" y="999615"/>
          <a:ext cx="9737394" cy="5112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45327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E91485C-597F-3846-B813-7524E1F53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404" y="0"/>
            <a:ext cx="5999017" cy="686281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7417EE2-15F5-7B45-991C-0E2F53E9C279}"/>
              </a:ext>
            </a:extLst>
          </p:cNvPr>
          <p:cNvSpPr/>
          <p:nvPr/>
        </p:nvSpPr>
        <p:spPr>
          <a:xfrm>
            <a:off x="1" y="0"/>
            <a:ext cx="6192982" cy="6858000"/>
          </a:xfrm>
          <a:prstGeom prst="rect">
            <a:avLst/>
          </a:prstGeom>
          <a:solidFill>
            <a:srgbClr val="F4B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0FE3DD-F027-EE41-B5B4-9FF0ABD94550}"/>
              </a:ext>
            </a:extLst>
          </p:cNvPr>
          <p:cNvSpPr txBox="1"/>
          <p:nvPr/>
        </p:nvSpPr>
        <p:spPr>
          <a:xfrm>
            <a:off x="12738265" y="1793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amka 7">
            <a:extLst>
              <a:ext uri="{FF2B5EF4-FFF2-40B4-BE49-F238E27FC236}">
                <a16:creationId xmlns:a16="http://schemas.microsoft.com/office/drawing/2014/main" id="{799B5222-CC0F-7346-A87B-8C828A17C98F}"/>
              </a:ext>
            </a:extLst>
          </p:cNvPr>
          <p:cNvSpPr/>
          <p:nvPr/>
        </p:nvSpPr>
        <p:spPr>
          <a:xfrm>
            <a:off x="1065970" y="1690256"/>
            <a:ext cx="6561948" cy="2252353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1065970" y="3936565"/>
            <a:ext cx="6573979" cy="169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1A90CC-9A98-CB4C-92F8-535E858BF6FC}"/>
              </a:ext>
            </a:extLst>
          </p:cNvPr>
          <p:cNvSpPr txBox="1"/>
          <p:nvPr/>
        </p:nvSpPr>
        <p:spPr>
          <a:xfrm>
            <a:off x="1389985" y="4384861"/>
            <a:ext cx="552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MARCIN KRZYŻANOWSKI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Wice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marszałek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województwa dolnośląskiego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BB84B639-DACE-834F-B453-0C1E211004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603" y="4033921"/>
            <a:ext cx="1771185" cy="6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88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78" y="5859986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74076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r="41855"/>
          <a:stretch/>
        </p:blipFill>
        <p:spPr>
          <a:xfrm>
            <a:off x="0" y="0"/>
            <a:ext cx="2523744" cy="5462016"/>
          </a:xfrm>
          <a:prstGeom prst="rect">
            <a:avLst/>
          </a:prstGeom>
        </p:spPr>
      </p:pic>
      <p:grpSp>
        <p:nvGrpSpPr>
          <p:cNvPr id="19" name="Grupa 18"/>
          <p:cNvGrpSpPr/>
          <p:nvPr/>
        </p:nvGrpSpPr>
        <p:grpSpPr>
          <a:xfrm>
            <a:off x="4370248" y="2336682"/>
            <a:ext cx="4772670" cy="1209038"/>
            <a:chOff x="125273" y="2827269"/>
            <a:chExt cx="4450807" cy="75654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Prostokąt zaokrąglony 19"/>
            <p:cNvSpPr/>
            <p:nvPr/>
          </p:nvSpPr>
          <p:spPr>
            <a:xfrm>
              <a:off x="125273" y="2827269"/>
              <a:ext cx="4450807" cy="756546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pole tekstowe 20"/>
            <p:cNvSpPr txBox="1"/>
            <p:nvPr/>
          </p:nvSpPr>
          <p:spPr>
            <a:xfrm>
              <a:off x="147431" y="2849427"/>
              <a:ext cx="4406491" cy="7122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13 819 zarejestrowanych osób bezrobotnych</a:t>
              </a:r>
              <a:b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 30 roku życia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(30 901 osób bezrobotnych do 30 r.ż. wg. stanu na koniec 2014 roku) </a:t>
              </a: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4370248" y="4192678"/>
            <a:ext cx="4796549" cy="1040695"/>
            <a:chOff x="125273" y="2827269"/>
            <a:chExt cx="4450807" cy="75654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Prostokąt zaokrąglony 22"/>
            <p:cNvSpPr/>
            <p:nvPr/>
          </p:nvSpPr>
          <p:spPr>
            <a:xfrm>
              <a:off x="125273" y="2827269"/>
              <a:ext cx="4450807" cy="756546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pole tekstowe 23"/>
            <p:cNvSpPr txBox="1"/>
            <p:nvPr/>
          </p:nvSpPr>
          <p:spPr>
            <a:xfrm>
              <a:off x="147431" y="2849427"/>
              <a:ext cx="4406491" cy="7122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 stanowi 20,7 % zarejestrowanych bezrobotnych ogółem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(tj. 25,42% zarejestrowanych bezrobotnych ogółem wg. stanu na koniec 2014 roku) </a:t>
              </a:r>
            </a:p>
          </p:txBody>
        </p:sp>
      </p:grpSp>
      <p:sp>
        <p:nvSpPr>
          <p:cNvPr id="26" name="Strzałka w prawo 25"/>
          <p:cNvSpPr/>
          <p:nvPr/>
        </p:nvSpPr>
        <p:spPr>
          <a:xfrm rot="5400000">
            <a:off x="6660335" y="3717852"/>
            <a:ext cx="237221" cy="222379"/>
          </a:xfrm>
          <a:prstGeom prst="rightArrow">
            <a:avLst>
              <a:gd name="adj1" fmla="val 66700"/>
              <a:gd name="adj2" fmla="val 5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8" name="Grupa 27"/>
          <p:cNvGrpSpPr/>
          <p:nvPr/>
        </p:nvGrpSpPr>
        <p:grpSpPr>
          <a:xfrm>
            <a:off x="4322066" y="669546"/>
            <a:ext cx="4797091" cy="1039711"/>
            <a:chOff x="125477" y="1618757"/>
            <a:chExt cx="4434771" cy="8533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Prostokąt zaokrąglony 28"/>
            <p:cNvSpPr/>
            <p:nvPr/>
          </p:nvSpPr>
          <p:spPr>
            <a:xfrm>
              <a:off x="141104" y="1618757"/>
              <a:ext cx="4419144" cy="853320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pole tekstowe 29"/>
            <p:cNvSpPr txBox="1"/>
            <p:nvPr/>
          </p:nvSpPr>
          <p:spPr>
            <a:xfrm>
              <a:off x="125477" y="1652047"/>
              <a:ext cx="4369158" cy="8033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Stopa bezrobocia w województwie dolnośląskim    na koniec I półrocza 2021 – 5,4%</a:t>
              </a:r>
            </a:p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(10,6% wg. stanu na koniec 2014 roku)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197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7359" y="5850915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35372" y="450490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rostokąt 11"/>
          <p:cNvSpPr/>
          <p:nvPr/>
        </p:nvSpPr>
        <p:spPr>
          <a:xfrm>
            <a:off x="2665102" y="1339985"/>
            <a:ext cx="9526897" cy="9848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Formy wsparcia w 26 projektach PUP – osoby planowane do objęcia wsparciem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X.2021 – XII 2022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3D57B40-D861-7144-9A1B-A61B77168F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985"/>
            <a:ext cx="2665103" cy="433428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673479" y="479839"/>
            <a:ext cx="441981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OPERACYJNY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WIEDZA EDUKACJA ROZWÓJ 2014 – 2020</a:t>
            </a:r>
          </a:p>
        </p:txBody>
      </p:sp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35566" y="1940149"/>
          <a:ext cx="8376346" cy="508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9981282" y="3794629"/>
            <a:ext cx="20306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poradnictwo/ pośrednictwo pracy, IPD – 100 % uczestników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65102" y="1940149"/>
          <a:ext cx="8439150" cy="5305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383242" y="2460370"/>
          <a:ext cx="8347982" cy="516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444040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82" y="5830958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45048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pic>
        <p:nvPicPr>
          <p:cNvPr id="14" name="Grafika 18" descr="Nauczyciel">
            <a:extLst>
              <a:ext uri="{FF2B5EF4-FFF2-40B4-BE49-F238E27FC236}">
                <a16:creationId xmlns:a16="http://schemas.microsoft.com/office/drawing/2014/main" id="{9FE19D11-50E7-4C4F-812A-6364DD73E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2467" y="2339624"/>
            <a:ext cx="853277" cy="853277"/>
          </a:xfrm>
          <a:prstGeom prst="rect">
            <a:avLst/>
          </a:prstGeom>
        </p:spPr>
      </p:pic>
      <p:pic>
        <p:nvPicPr>
          <p:cNvPr id="15" name="Grafika 31" descr="Spawacz">
            <a:extLst>
              <a:ext uri="{FF2B5EF4-FFF2-40B4-BE49-F238E27FC236}">
                <a16:creationId xmlns:a16="http://schemas.microsoft.com/office/drawing/2014/main" id="{263B7571-0E74-0F4A-AE37-C8EF267D2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153" y="4204324"/>
            <a:ext cx="824569" cy="824569"/>
          </a:xfrm>
          <a:prstGeom prst="rect">
            <a:avLst/>
          </a:prstGeom>
        </p:spPr>
      </p:pic>
      <p:pic>
        <p:nvPicPr>
          <p:cNvPr id="16" name="Grafika 23" descr="Szef kuchni">
            <a:extLst>
              <a:ext uri="{FF2B5EF4-FFF2-40B4-BE49-F238E27FC236}">
                <a16:creationId xmlns:a16="http://schemas.microsoft.com/office/drawing/2014/main" id="{6854A7F2-3FC7-664A-B1CA-13836473E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2425" y="3479085"/>
            <a:ext cx="737411" cy="737410"/>
          </a:xfrm>
          <a:prstGeom prst="rect">
            <a:avLst/>
          </a:prstGeom>
        </p:spPr>
      </p:pic>
      <p:pic>
        <p:nvPicPr>
          <p:cNvPr id="17" name="Grafika 25" descr="Rolnik">
            <a:extLst>
              <a:ext uri="{FF2B5EF4-FFF2-40B4-BE49-F238E27FC236}">
                <a16:creationId xmlns:a16="http://schemas.microsoft.com/office/drawing/2014/main" id="{E0A79D55-2472-0244-BE4F-8E967D6B65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4181" y="5118788"/>
            <a:ext cx="732515" cy="732515"/>
          </a:xfrm>
          <a:prstGeom prst="rect">
            <a:avLst/>
          </a:prstGeom>
        </p:spPr>
      </p:pic>
      <p:pic>
        <p:nvPicPr>
          <p:cNvPr id="18" name="Grafika 33" descr="Programista">
            <a:extLst>
              <a:ext uri="{FF2B5EF4-FFF2-40B4-BE49-F238E27FC236}">
                <a16:creationId xmlns:a16="http://schemas.microsoft.com/office/drawing/2014/main" id="{106F97EF-E36B-AC44-BADF-CECF97800F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2468" y="933340"/>
            <a:ext cx="853277" cy="853277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4008276" y="334653"/>
            <a:ext cx="6828998" cy="36933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sparcie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przedsiębiorczości w projektach konkursowych 1.2 PO WER</a:t>
            </a:r>
          </a:p>
        </p:txBody>
      </p:sp>
      <p:sp>
        <p:nvSpPr>
          <p:cNvPr id="25" name="Prostokąt z rogami ściętymi po przekątnej 24"/>
          <p:cNvSpPr/>
          <p:nvPr/>
        </p:nvSpPr>
        <p:spPr>
          <a:xfrm>
            <a:off x="1255702" y="3479881"/>
            <a:ext cx="5671785" cy="175777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Stawka jednostkowa na samozatrudnienie: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1 416 osób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Złożenie i ocena biznesplanu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Rejestracja działalności gospodarczej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Wypłata dotacji na założenie działalności gospodarczej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rostokąt z rogami ściętymi po przekątnej 25"/>
          <p:cNvSpPr/>
          <p:nvPr/>
        </p:nvSpPr>
        <p:spPr>
          <a:xfrm>
            <a:off x="1222903" y="5625833"/>
            <a:ext cx="5671785" cy="1109931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Wsparcie pomostowe: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1 416 osób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6 miesięcy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kwoty minimalnego wynagrodzenia za pracę</a:t>
            </a:r>
          </a:p>
        </p:txBody>
      </p:sp>
      <p:sp>
        <p:nvSpPr>
          <p:cNvPr id="27" name="Prostokąt z rogami ściętymi po przekątnej 26"/>
          <p:cNvSpPr/>
          <p:nvPr/>
        </p:nvSpPr>
        <p:spPr>
          <a:xfrm>
            <a:off x="1198732" y="2295655"/>
            <a:ext cx="8576044" cy="784726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Szkolenia: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1 528 osób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uzyskanie wiedzy i umiejętności niezbędnych do prowadzenia działalności gospodarczej</a:t>
            </a:r>
          </a:p>
        </p:txBody>
      </p:sp>
      <p:sp>
        <p:nvSpPr>
          <p:cNvPr id="28" name="Prostokąt z rogami ściętymi po przekątnej 27"/>
          <p:cNvSpPr/>
          <p:nvPr/>
        </p:nvSpPr>
        <p:spPr>
          <a:xfrm>
            <a:off x="1198732" y="914802"/>
            <a:ext cx="8576044" cy="1043699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Rozmowa z doradcą zawodowym: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weryfikacja predyspozycji kandydata do samodzielnego założenia i prowadzenia działalności gospodarczej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Prostokąt zaokrąglony 34"/>
          <p:cNvSpPr/>
          <p:nvPr/>
        </p:nvSpPr>
        <p:spPr>
          <a:xfrm>
            <a:off x="3136883" y="4782133"/>
            <a:ext cx="2394056" cy="39747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23 500 zł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Strzałka w dół 36"/>
          <p:cNvSpPr/>
          <p:nvPr/>
        </p:nvSpPr>
        <p:spPr>
          <a:xfrm>
            <a:off x="10041013" y="1585883"/>
            <a:ext cx="484632" cy="87917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Strzałka w dół 37"/>
          <p:cNvSpPr/>
          <p:nvPr/>
        </p:nvSpPr>
        <p:spPr>
          <a:xfrm>
            <a:off x="4091595" y="3109737"/>
            <a:ext cx="484632" cy="31926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1" name="Symbol zastępczy zawartości 4"/>
          <p:cNvGraphicFramePr>
            <a:graphicFrameLocks/>
          </p:cNvGraphicFramePr>
          <p:nvPr>
            <p:extLst/>
          </p:nvPr>
        </p:nvGraphicFramePr>
        <p:xfrm>
          <a:off x="9441180" y="1564895"/>
          <a:ext cx="1185392" cy="322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40" name="Strzałka w dół 39"/>
          <p:cNvSpPr/>
          <p:nvPr/>
        </p:nvSpPr>
        <p:spPr>
          <a:xfrm>
            <a:off x="4067548" y="2019894"/>
            <a:ext cx="484632" cy="25806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Prostokąt z rogami ściętymi po przekątnej 40"/>
          <p:cNvSpPr/>
          <p:nvPr/>
        </p:nvSpPr>
        <p:spPr>
          <a:xfrm>
            <a:off x="7412120" y="3549207"/>
            <a:ext cx="3244331" cy="1750320"/>
          </a:xfrm>
          <a:prstGeom prst="snip2Diag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Bierni zawodowo </a:t>
            </a: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- 791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Bezrobotni niezarejestrowani w PUP -       w wieku 18-29 lat – </a:t>
            </a: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475</a:t>
            </a:r>
            <a:endParaRPr kumimoji="0" lang="pl-PL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Utracili zatrudnienie po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1 marca 2020 r. - COVID-19 	</a:t>
            </a: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- 1 528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1EE6F1B-F78D-4AEB-A6F5-9A4F42E591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97600" y="5246532"/>
            <a:ext cx="609653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02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246258" y="5889015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524535" y="459562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/>
          </p:nvPr>
        </p:nvGraphicFramePr>
        <p:xfrm>
          <a:off x="2032000" y="2324456"/>
          <a:ext cx="1779424" cy="381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Symbol zastępczy zawartości 4"/>
          <p:cNvGraphicFramePr>
            <a:graphicFrameLocks/>
          </p:cNvGraphicFramePr>
          <p:nvPr>
            <p:extLst/>
          </p:nvPr>
        </p:nvGraphicFramePr>
        <p:xfrm>
          <a:off x="509762" y="1417019"/>
          <a:ext cx="9411282" cy="1260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5" name="Symbol zastępczy zawartości 4"/>
          <p:cNvGraphicFramePr>
            <a:graphicFrameLocks/>
          </p:cNvGraphicFramePr>
          <p:nvPr>
            <p:extLst/>
          </p:nvPr>
        </p:nvGraphicFramePr>
        <p:xfrm>
          <a:off x="509762" y="2807109"/>
          <a:ext cx="9381684" cy="1409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6" name="Prostokąt 15"/>
          <p:cNvSpPr/>
          <p:nvPr/>
        </p:nvSpPr>
        <p:spPr>
          <a:xfrm>
            <a:off x="7146588" y="536563"/>
            <a:ext cx="4643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Planowane dotacje do udzielenia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26 projektach PUP i 13 konkursowych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Symbol zastępczy zawartości 4"/>
          <p:cNvGraphicFramePr>
            <a:graphicFrameLocks/>
          </p:cNvGraphicFramePr>
          <p:nvPr>
            <p:extLst/>
          </p:nvPr>
        </p:nvGraphicFramePr>
        <p:xfrm>
          <a:off x="595204" y="4345935"/>
          <a:ext cx="9381684" cy="133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20" name="Obraz 19">
            <a:extLst>
              <a:ext uri="{FF2B5EF4-FFF2-40B4-BE49-F238E27FC236}">
                <a16:creationId xmlns:a16="http://schemas.microsoft.com/office/drawing/2014/main" id="{29D69DD6-9CAF-5247-BEFF-C07D647844F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2731" y="1337235"/>
            <a:ext cx="2159269" cy="434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78" y="5859986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74076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20" name="pole tekstowe 19"/>
          <p:cNvSpPr txBox="1"/>
          <p:nvPr/>
        </p:nvSpPr>
        <p:spPr>
          <a:xfrm>
            <a:off x="5593976" y="128309"/>
            <a:ext cx="4918291" cy="40011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Obszar realizacji projektów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4774963B-DB24-FB48-964D-014082C682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50592" cy="5437632"/>
          </a:xfrm>
          <a:prstGeom prst="rect">
            <a:avLst/>
          </a:prstGeom>
        </p:spPr>
      </p:pic>
      <p:graphicFrame>
        <p:nvGraphicFramePr>
          <p:cNvPr id="12" name="Tabela 11"/>
          <p:cNvGraphicFramePr>
            <a:graphicFrameLocks noGrp="1"/>
          </p:cNvGraphicFramePr>
          <p:nvPr>
            <p:extLst/>
          </p:nvPr>
        </p:nvGraphicFramePr>
        <p:xfrm>
          <a:off x="3613533" y="1036448"/>
          <a:ext cx="6323680" cy="4160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092">
                  <a:extLst>
                    <a:ext uri="{9D8B030D-6E8A-4147-A177-3AD203B41FA5}">
                      <a16:colId xmlns:a16="http://schemas.microsoft.com/office/drawing/2014/main" val="3485625544"/>
                    </a:ext>
                  </a:extLst>
                </a:gridCol>
                <a:gridCol w="2859059">
                  <a:extLst>
                    <a:ext uri="{9D8B030D-6E8A-4147-A177-3AD203B41FA5}">
                      <a16:colId xmlns:a16="http://schemas.microsoft.com/office/drawing/2014/main" val="623574444"/>
                    </a:ext>
                  </a:extLst>
                </a:gridCol>
                <a:gridCol w="953019">
                  <a:extLst>
                    <a:ext uri="{9D8B030D-6E8A-4147-A177-3AD203B41FA5}">
                      <a16:colId xmlns:a16="http://schemas.microsoft.com/office/drawing/2014/main" val="2413707326"/>
                    </a:ext>
                  </a:extLst>
                </a:gridCol>
                <a:gridCol w="1161491">
                  <a:extLst>
                    <a:ext uri="{9D8B030D-6E8A-4147-A177-3AD203B41FA5}">
                      <a16:colId xmlns:a16="http://schemas.microsoft.com/office/drawing/2014/main" val="3083373481"/>
                    </a:ext>
                  </a:extLst>
                </a:gridCol>
                <a:gridCol w="953019">
                  <a:extLst>
                    <a:ext uri="{9D8B030D-6E8A-4147-A177-3AD203B41FA5}">
                      <a16:colId xmlns:a16="http://schemas.microsoft.com/office/drawing/2014/main" val="4163852844"/>
                    </a:ext>
                  </a:extLst>
                </a:gridCol>
              </a:tblGrid>
              <a:tr h="2773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Nazwa powiatu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>
                          <a:effectLst/>
                        </a:rPr>
                        <a:t>Liczba projektów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77063"/>
                  </a:ext>
                </a:extLst>
              </a:tr>
              <a:tr h="2773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PUP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KONKURS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RAZEM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658373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WROCŁAWSKI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24830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2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WOŁOWSKI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308807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3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ŚREDZKI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058346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4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MILICKI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892239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ZĄBKOWICKI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46367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6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TRZEBNICKI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75312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7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KŁODZKI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136692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8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ŚWIDNICKI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875816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9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DZIERŻONIOWSKI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641712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LUBAŃSKI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05370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KAMIENNOGÓRSKI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684460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12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LUBIŃSKI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98432"/>
                  </a:ext>
                </a:extLst>
              </a:tr>
              <a:tr h="2773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13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GÓROWSKI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575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358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289950" y="5830958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074597" y="445048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ole tekstowe 11"/>
          <p:cNvSpPr txBox="1"/>
          <p:nvPr/>
        </p:nvSpPr>
        <p:spPr>
          <a:xfrm>
            <a:off x="5148101" y="304408"/>
            <a:ext cx="5537674" cy="40011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Obszar realizacji projektów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759" r="73608"/>
          <a:stretch/>
        </p:blipFill>
        <p:spPr>
          <a:xfrm>
            <a:off x="0" y="3596640"/>
            <a:ext cx="2657856" cy="3261360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0" y="0"/>
            <a:ext cx="1584960" cy="359664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93579" y="679668"/>
          <a:ext cx="8165367" cy="5423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/>
          </p:nvPr>
        </p:nvGraphicFramePr>
        <p:xfrm>
          <a:off x="3558449" y="982920"/>
          <a:ext cx="6266516" cy="4217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955">
                  <a:extLst>
                    <a:ext uri="{9D8B030D-6E8A-4147-A177-3AD203B41FA5}">
                      <a16:colId xmlns:a16="http://schemas.microsoft.com/office/drawing/2014/main" val="2792129101"/>
                    </a:ext>
                  </a:extLst>
                </a:gridCol>
                <a:gridCol w="2853737">
                  <a:extLst>
                    <a:ext uri="{9D8B030D-6E8A-4147-A177-3AD203B41FA5}">
                      <a16:colId xmlns:a16="http://schemas.microsoft.com/office/drawing/2014/main" val="1591762193"/>
                    </a:ext>
                  </a:extLst>
                </a:gridCol>
                <a:gridCol w="951247">
                  <a:extLst>
                    <a:ext uri="{9D8B030D-6E8A-4147-A177-3AD203B41FA5}">
                      <a16:colId xmlns:a16="http://schemas.microsoft.com/office/drawing/2014/main" val="3458212336"/>
                    </a:ext>
                  </a:extLst>
                </a:gridCol>
                <a:gridCol w="1159330">
                  <a:extLst>
                    <a:ext uri="{9D8B030D-6E8A-4147-A177-3AD203B41FA5}">
                      <a16:colId xmlns:a16="http://schemas.microsoft.com/office/drawing/2014/main" val="3046865113"/>
                    </a:ext>
                  </a:extLst>
                </a:gridCol>
                <a:gridCol w="951247">
                  <a:extLst>
                    <a:ext uri="{9D8B030D-6E8A-4147-A177-3AD203B41FA5}">
                      <a16:colId xmlns:a16="http://schemas.microsoft.com/office/drawing/2014/main" val="3042275835"/>
                    </a:ext>
                  </a:extLst>
                </a:gridCol>
              </a:tblGrid>
              <a:tr h="281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Nazwa powiatu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Liczba projektów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70032"/>
                  </a:ext>
                </a:extLst>
              </a:tr>
              <a:tr h="28115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PUP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KONKURS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u="none" strike="noStrike" dirty="0">
                          <a:effectLst/>
                        </a:rPr>
                        <a:t>RAZEM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48450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14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LWÓWECKI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632915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15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BOLESŁAWIECKI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97543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16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LEGNICKI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765427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17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ZGORZELECKI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71761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18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OLEŚNICKI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978100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19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ZŁOTORYJSKI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273228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20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STRZELIŃSKI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182410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21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WAŁBRZYSKI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770544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22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GŁOGOWSKI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8915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23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OŁAWSKI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047245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24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KARKONOSKI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98424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25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JAWORSKI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06352"/>
                  </a:ext>
                </a:extLst>
              </a:tr>
              <a:tr h="2811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26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POLKOWICKI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1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141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78" y="5859986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74076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r="41855"/>
          <a:stretch/>
        </p:blipFill>
        <p:spPr>
          <a:xfrm>
            <a:off x="0" y="0"/>
            <a:ext cx="2523744" cy="5462016"/>
          </a:xfrm>
          <a:prstGeom prst="rect">
            <a:avLst/>
          </a:prstGeom>
        </p:spPr>
      </p:pic>
      <p:sp>
        <p:nvSpPr>
          <p:cNvPr id="25" name="Prostokąt z rogami ściętymi po przekątnej 24"/>
          <p:cNvSpPr/>
          <p:nvPr/>
        </p:nvSpPr>
        <p:spPr>
          <a:xfrm>
            <a:off x="3708356" y="2213234"/>
            <a:ext cx="5955325" cy="1109931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Liczba zaplanowanych dotacji w ramach projektów konkursowych i pozakonkursowych PO WER: 2 483</a:t>
            </a:r>
          </a:p>
        </p:txBody>
      </p:sp>
      <p:sp>
        <p:nvSpPr>
          <p:cNvPr id="27" name="Prostokąt z rogami ściętymi po przekątnej 26"/>
          <p:cNvSpPr/>
          <p:nvPr/>
        </p:nvSpPr>
        <p:spPr>
          <a:xfrm>
            <a:off x="3708356" y="3819520"/>
            <a:ext cx="5955325" cy="961802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Razem: 9 178 dotacji na utworzenie mikroprzedsiębiorstw</a:t>
            </a:r>
          </a:p>
        </p:txBody>
      </p:sp>
      <p:sp>
        <p:nvSpPr>
          <p:cNvPr id="31" name="Prostokąt z rogami ściętymi po przekątnej 30"/>
          <p:cNvSpPr/>
          <p:nvPr/>
        </p:nvSpPr>
        <p:spPr>
          <a:xfrm>
            <a:off x="3708357" y="831739"/>
            <a:ext cx="5955324" cy="1038149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Liczba mikroprzedsiębiorstw utworzonych dotychczas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ramach PO WER: 6 695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37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318978" y="5830958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103625" y="445048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rostokąt 11"/>
          <p:cNvSpPr/>
          <p:nvPr/>
        </p:nvSpPr>
        <p:spPr>
          <a:xfrm>
            <a:off x="6768269" y="4119072"/>
            <a:ext cx="38094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DA1F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Dziękuję za uwagę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DA1F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Lilla Jaroń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DA1F28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Wicedyrektor DWUP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85" y="572492"/>
            <a:ext cx="6135391" cy="57752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9843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FA70085F-126D-C44D-92F9-E86B5D448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761" y="-12592"/>
            <a:ext cx="11483239" cy="687059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0FF0B2D-DE5B-0943-AA84-583F974C5635}"/>
              </a:ext>
            </a:extLst>
          </p:cNvPr>
          <p:cNvSpPr/>
          <p:nvPr/>
        </p:nvSpPr>
        <p:spPr>
          <a:xfrm>
            <a:off x="-134470" y="2398"/>
            <a:ext cx="6243918" cy="6870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amka 4">
            <a:extLst>
              <a:ext uri="{FF2B5EF4-FFF2-40B4-BE49-F238E27FC236}">
                <a16:creationId xmlns:a16="http://schemas.microsoft.com/office/drawing/2014/main" id="{A9A5C058-9FA9-EF44-8139-958AD43515F9}"/>
              </a:ext>
            </a:extLst>
          </p:cNvPr>
          <p:cNvSpPr/>
          <p:nvPr/>
        </p:nvSpPr>
        <p:spPr>
          <a:xfrm>
            <a:off x="285787" y="4189839"/>
            <a:ext cx="6561948" cy="991006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85BAF59-1728-0D4D-B899-035115C644E4}"/>
              </a:ext>
            </a:extLst>
          </p:cNvPr>
          <p:cNvSpPr txBox="1"/>
          <p:nvPr/>
        </p:nvSpPr>
        <p:spPr>
          <a:xfrm>
            <a:off x="528823" y="4362176"/>
            <a:ext cx="67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Rozmowy kuluarowe, lunch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79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92C6F2B-01E9-9C49-BF7A-BC5FCD38E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5490" y="7120"/>
            <a:ext cx="6685893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0FF0B2D-DE5B-0943-AA84-583F974C5635}"/>
              </a:ext>
            </a:extLst>
          </p:cNvPr>
          <p:cNvSpPr/>
          <p:nvPr/>
        </p:nvSpPr>
        <p:spPr>
          <a:xfrm>
            <a:off x="-400284" y="-5472"/>
            <a:ext cx="6243918" cy="6870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amka 4">
            <a:extLst>
              <a:ext uri="{FF2B5EF4-FFF2-40B4-BE49-F238E27FC236}">
                <a16:creationId xmlns:a16="http://schemas.microsoft.com/office/drawing/2014/main" id="{A9A5C058-9FA9-EF44-8139-958AD43515F9}"/>
              </a:ext>
            </a:extLst>
          </p:cNvPr>
          <p:cNvSpPr/>
          <p:nvPr/>
        </p:nvSpPr>
        <p:spPr>
          <a:xfrm>
            <a:off x="-671764" y="4189838"/>
            <a:ext cx="6561948" cy="991006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85BAF59-1728-0D4D-B899-035115C644E4}"/>
              </a:ext>
            </a:extLst>
          </p:cNvPr>
          <p:cNvSpPr txBox="1"/>
          <p:nvPr/>
        </p:nvSpPr>
        <p:spPr>
          <a:xfrm>
            <a:off x="528823" y="4362176"/>
            <a:ext cx="67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Dziękujemy!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63007" y="6042625"/>
            <a:ext cx="4589193" cy="540814"/>
            <a:chOff x="361954" y="5657850"/>
            <a:chExt cx="5657846" cy="666750"/>
          </a:xfrm>
        </p:grpSpPr>
        <p:sp>
          <p:nvSpPr>
            <p:cNvPr id="9" name="Prostokąt 8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upa 9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11" name="Obraz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13" name="Obraz 12" descr="znak_barw_rp_poziom_szara_ramka_rgb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Obraz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15" name="Obraz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16" name="Grupa 15"/>
          <p:cNvGrpSpPr/>
          <p:nvPr/>
        </p:nvGrpSpPr>
        <p:grpSpPr>
          <a:xfrm>
            <a:off x="5059749" y="233381"/>
            <a:ext cx="538107" cy="716996"/>
            <a:chOff x="4739344" y="545740"/>
            <a:chExt cx="538107" cy="716996"/>
          </a:xfrm>
        </p:grpSpPr>
        <p:sp>
          <p:nvSpPr>
            <p:cNvPr id="17" name="Prostokąt 16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6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9D9D9"/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4" t="4008" r="15234"/>
          <a:stretch/>
        </p:blipFill>
        <p:spPr>
          <a:xfrm>
            <a:off x="5763332" y="625285"/>
            <a:ext cx="5904411" cy="553919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61954" y="552984"/>
            <a:ext cx="5146076" cy="965947"/>
          </a:xfrm>
          <a:prstGeom prst="rect">
            <a:avLst/>
          </a:prstGeom>
          <a:solidFill>
            <a:srgbClr val="EF69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4853354" y="677459"/>
            <a:ext cx="538107" cy="716996"/>
            <a:chOff x="4739344" y="545740"/>
            <a:chExt cx="538107" cy="716996"/>
          </a:xfrm>
        </p:grpSpPr>
        <p:sp>
          <p:nvSpPr>
            <p:cNvPr id="16" name="Prostokąt 15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4" name="Prostokąt 3"/>
          <p:cNvSpPr/>
          <p:nvPr/>
        </p:nvSpPr>
        <p:spPr>
          <a:xfrm>
            <a:off x="282143" y="1559332"/>
            <a:ext cx="54811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PODSUMOWANIE WDRAŻANIA PROJEKTÓW 2014-2021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EB641B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</a:t>
            </a:r>
          </a:p>
        </p:txBody>
      </p:sp>
      <p:grpSp>
        <p:nvGrpSpPr>
          <p:cNvPr id="18" name="Grupa 17"/>
          <p:cNvGrpSpPr/>
          <p:nvPr/>
        </p:nvGrpSpPr>
        <p:grpSpPr>
          <a:xfrm>
            <a:off x="361954" y="5657850"/>
            <a:ext cx="5657847" cy="666750"/>
            <a:chOff x="361954" y="5657850"/>
            <a:chExt cx="5657846" cy="666750"/>
          </a:xfrm>
        </p:grpSpPr>
        <p:sp>
          <p:nvSpPr>
            <p:cNvPr id="5" name="Prostokąt 4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upa 9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11" name="Obraz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12" name="Obraz 11" descr="znak_barw_rp_poziom_szara_ramka_rgb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Obraz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14" name="Obraz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cxnSp>
        <p:nvCxnSpPr>
          <p:cNvPr id="20" name="Łącznik prosty 19"/>
          <p:cNvCxnSpPr/>
          <p:nvPr/>
        </p:nvCxnSpPr>
        <p:spPr>
          <a:xfrm>
            <a:off x="5715000" y="552984"/>
            <a:ext cx="5983941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>
            <a:off x="5715000" y="552984"/>
            <a:ext cx="0" cy="5104866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>
            <a:off x="11698941" y="545740"/>
            <a:ext cx="0" cy="562970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/>
        </p:nvCxnSpPr>
        <p:spPr>
          <a:xfrm flipH="1">
            <a:off x="6038847" y="6175448"/>
            <a:ext cx="5660094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>
            <a:extLst>
              <a:ext uri="{FF2B5EF4-FFF2-40B4-BE49-F238E27FC236}">
                <a16:creationId xmlns:a16="http://schemas.microsoft.com/office/drawing/2014/main" id="{1630A6EA-1092-3C47-8589-178AE30B3BD1}"/>
              </a:ext>
            </a:extLst>
          </p:cNvPr>
          <p:cNvSpPr/>
          <p:nvPr/>
        </p:nvSpPr>
        <p:spPr>
          <a:xfrm>
            <a:off x="240014" y="3725333"/>
            <a:ext cx="5043185" cy="150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4721266" y="3731588"/>
            <a:ext cx="531265" cy="709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71A90CC-9A98-CB4C-92F8-535E858BF6FC}"/>
              </a:ext>
            </a:extLst>
          </p:cNvPr>
          <p:cNvSpPr txBox="1"/>
          <p:nvPr/>
        </p:nvSpPr>
        <p:spPr>
          <a:xfrm>
            <a:off x="499335" y="4360104"/>
            <a:ext cx="552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Alina Zaręba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noProof="0" dirty="0" smtClean="0">
                <a:solidFill>
                  <a:srgbClr val="E7E6E6">
                    <a:lumMod val="50000"/>
                  </a:srgbClr>
                </a:solidFill>
                <a:latin typeface="Corbel" panose="020B0503020204020204" pitchFamily="34" charset="0"/>
              </a:rPr>
              <a:t>Kierownik Wydziału Wdrażania PO WER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1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48768" y="5855735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35372" y="450490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2" name="Prostokąt 11"/>
          <p:cNvSpPr/>
          <p:nvPr/>
        </p:nvSpPr>
        <p:spPr>
          <a:xfrm>
            <a:off x="0" y="1265308"/>
            <a:ext cx="12192000" cy="323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28650" lvl="1" indent="-171450" defTabSz="4572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endParaRPr lang="pl-PL" sz="1500" b="1" dirty="0">
              <a:solidFill>
                <a:prstClr val="black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73479" y="479839"/>
            <a:ext cx="441981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pl-PL" b="1" dirty="0">
                <a:solidFill>
                  <a:schemeClr val="bg1"/>
                </a:solidFill>
              </a:rPr>
              <a:t>PROGRAM OPERACYJNY </a:t>
            </a:r>
          </a:p>
          <a:p>
            <a:pPr lvl="0"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pl-PL" b="1" dirty="0">
                <a:solidFill>
                  <a:schemeClr val="bg1"/>
                </a:solidFill>
              </a:rPr>
              <a:t>WIEDZA EDUKACJA ROZWÓJ 2014 – 2020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-1067" r="48228" b="7562"/>
          <a:stretch/>
        </p:blipFill>
        <p:spPr>
          <a:xfrm>
            <a:off x="1" y="1499615"/>
            <a:ext cx="1657242" cy="4170581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6A7665B-C5E5-4D0E-A298-6763B022A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525631"/>
              </p:ext>
            </p:extLst>
          </p:nvPr>
        </p:nvGraphicFramePr>
        <p:xfrm>
          <a:off x="1859066" y="1762790"/>
          <a:ext cx="10252816" cy="3733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57290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246258" y="5889015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1524535" y="459562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sp>
        <p:nvSpPr>
          <p:cNvPr id="13" name="Prostokąt 12"/>
          <p:cNvSpPr/>
          <p:nvPr/>
        </p:nvSpPr>
        <p:spPr>
          <a:xfrm>
            <a:off x="7067863" y="632559"/>
            <a:ext cx="425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ALOKACJA  w PO WER na lata 2014 – 2023 </a:t>
            </a:r>
          </a:p>
        </p:txBody>
      </p:sp>
      <p:pic>
        <p:nvPicPr>
          <p:cNvPr id="44" name="Obraz 43">
            <a:extLst>
              <a:ext uri="{FF2B5EF4-FFF2-40B4-BE49-F238E27FC236}">
                <a16:creationId xmlns:a16="http://schemas.microsoft.com/office/drawing/2014/main" id="{29D69DD6-9CAF-5247-BEFF-C07D647844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674" y="1287700"/>
            <a:ext cx="2082325" cy="4415052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697BB21-A991-4824-B214-7F17B1D74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6969938"/>
              </p:ext>
            </p:extLst>
          </p:nvPr>
        </p:nvGraphicFramePr>
        <p:xfrm>
          <a:off x="262890" y="114300"/>
          <a:ext cx="10001250" cy="6111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9" name="Prostokąt zaokrąglony 37">
            <a:extLst>
              <a:ext uri="{FF2B5EF4-FFF2-40B4-BE49-F238E27FC236}">
                <a16:creationId xmlns:a16="http://schemas.microsoft.com/office/drawing/2014/main" id="{B6514659-6220-4C9C-B0E7-7A1D296FA89F}"/>
              </a:ext>
            </a:extLst>
          </p:cNvPr>
          <p:cNvSpPr/>
          <p:nvPr/>
        </p:nvSpPr>
        <p:spPr>
          <a:xfrm>
            <a:off x="262890" y="1904598"/>
            <a:ext cx="759619" cy="737075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83%</a:t>
            </a:r>
          </a:p>
        </p:txBody>
      </p:sp>
      <p:sp>
        <p:nvSpPr>
          <p:cNvPr id="20" name="Prostokąt zaokrąglony 37">
            <a:extLst>
              <a:ext uri="{FF2B5EF4-FFF2-40B4-BE49-F238E27FC236}">
                <a16:creationId xmlns:a16="http://schemas.microsoft.com/office/drawing/2014/main" id="{6079D901-D54F-4976-A480-7316B0E5D046}"/>
              </a:ext>
            </a:extLst>
          </p:cNvPr>
          <p:cNvSpPr/>
          <p:nvPr/>
        </p:nvSpPr>
        <p:spPr>
          <a:xfrm>
            <a:off x="8674721" y="1904599"/>
            <a:ext cx="759619" cy="737075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</a:rPr>
              <a:t>17%</a:t>
            </a:r>
          </a:p>
        </p:txBody>
      </p:sp>
    </p:spTree>
    <p:extLst>
      <p:ext uri="{BB962C8B-B14F-4D97-AF65-F5344CB8AC3E}">
        <p14:creationId xmlns:p14="http://schemas.microsoft.com/office/powerpoint/2010/main" val="319157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7358" y="5850913"/>
            <a:ext cx="4908655" cy="578461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135371" y="450490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264005123"/>
              </p:ext>
            </p:extLst>
          </p:nvPr>
        </p:nvGraphicFramePr>
        <p:xfrm>
          <a:off x="2262184" y="1204796"/>
          <a:ext cx="9385733" cy="5257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3356740" y="3207659"/>
            <a:ext cx="1795706" cy="169277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Uczestnicy projektów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56,8 tys.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797936" y="395724"/>
            <a:ext cx="3938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Adresaci pomocy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OSOBY W WIEKU 15-29 LAT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Objęci wsparciem w latach 2015-2021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A41787A-E853-E94A-A9B5-68531303AA0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10"/>
          <a:stretch/>
        </p:blipFill>
        <p:spPr>
          <a:xfrm>
            <a:off x="0" y="1326684"/>
            <a:ext cx="2343150" cy="4316033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8124092" y="316194"/>
            <a:ext cx="367166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Osoby bezrobotne: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zarejestrowane w PUP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niezarejestrowane w PUP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Osoby bierne zawodowo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Samozatrudnieni i Pracownicy (od marca 2020 do czerwca 2021)</a:t>
            </a:r>
          </a:p>
        </p:txBody>
      </p:sp>
      <p:sp>
        <p:nvSpPr>
          <p:cNvPr id="20" name="Prostokąt z rogami zaokrąglonymi po przekątnej 19"/>
          <p:cNvSpPr/>
          <p:nvPr/>
        </p:nvSpPr>
        <p:spPr>
          <a:xfrm>
            <a:off x="8607154" y="3119158"/>
            <a:ext cx="2047671" cy="79130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Zarejestrowani w PUP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chemeClr val="tx1"/>
                </a:solidFill>
                <a:latin typeface="Calibri" panose="020F0502020204030204"/>
              </a:rPr>
              <a:t>95,5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21" name="Prostokąt z rogami zaokrąglonymi po przekątnej 20"/>
          <p:cNvSpPr/>
          <p:nvPr/>
        </p:nvSpPr>
        <p:spPr>
          <a:xfrm>
            <a:off x="8607155" y="2230556"/>
            <a:ext cx="2047671" cy="79130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Niezarejestrowani w PUP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4,5%</a:t>
            </a:r>
          </a:p>
        </p:txBody>
      </p:sp>
      <p:sp>
        <p:nvSpPr>
          <p:cNvPr id="25" name="Pagon 24"/>
          <p:cNvSpPr/>
          <p:nvPr/>
        </p:nvSpPr>
        <p:spPr>
          <a:xfrm>
            <a:off x="8137785" y="3240417"/>
            <a:ext cx="362581" cy="32240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agon 25"/>
          <p:cNvSpPr/>
          <p:nvPr/>
        </p:nvSpPr>
        <p:spPr>
          <a:xfrm>
            <a:off x="8124092" y="2355872"/>
            <a:ext cx="362581" cy="32240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rostokąt z rogami ściętymi po przekątnej 23"/>
          <p:cNvSpPr/>
          <p:nvPr/>
        </p:nvSpPr>
        <p:spPr>
          <a:xfrm>
            <a:off x="5585014" y="316194"/>
            <a:ext cx="2357785" cy="1200329"/>
          </a:xfrm>
          <a:prstGeom prst="snip2Diag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Młodzież NEET: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 pracuje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 kształci się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 szkoli się</a:t>
            </a:r>
          </a:p>
        </p:txBody>
      </p:sp>
    </p:spTree>
    <p:extLst>
      <p:ext uri="{BB962C8B-B14F-4D97-AF65-F5344CB8AC3E}">
        <p14:creationId xmlns:p14="http://schemas.microsoft.com/office/powerpoint/2010/main" val="2630035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40806" y="418399"/>
            <a:ext cx="4589193" cy="540814"/>
            <a:chOff x="361954" y="5657850"/>
            <a:chExt cx="5657846" cy="666750"/>
          </a:xfrm>
        </p:grpSpPr>
        <p:sp>
          <p:nvSpPr>
            <p:cNvPr id="3" name="Prostokąt 2"/>
            <p:cNvSpPr/>
            <p:nvPr/>
          </p:nvSpPr>
          <p:spPr>
            <a:xfrm>
              <a:off x="381000" y="5657850"/>
              <a:ext cx="56388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361954" y="5682932"/>
              <a:ext cx="5635988" cy="612000"/>
              <a:chOff x="0" y="0"/>
              <a:chExt cx="8836025" cy="959485"/>
            </a:xfrm>
          </p:grpSpPr>
          <p:pic>
            <p:nvPicPr>
              <p:cNvPr id="5" name="Obraz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89785" cy="959485"/>
              </a:xfrm>
              <a:prstGeom prst="rect">
                <a:avLst/>
              </a:prstGeom>
            </p:spPr>
          </p:pic>
          <p:pic>
            <p:nvPicPr>
              <p:cNvPr id="6" name="Obraz 5" descr="znak_barw_rp_poziom_szara_ramka_rgb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104775"/>
                <a:ext cx="2379345" cy="7918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95250"/>
                <a:ext cx="2663825" cy="795020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2475" y="200025"/>
                <a:ext cx="1569085" cy="572135"/>
              </a:xfrm>
              <a:prstGeom prst="rect">
                <a:avLst/>
              </a:prstGeom>
            </p:spPr>
          </p:pic>
        </p:grpSp>
      </p:grpSp>
      <p:grpSp>
        <p:nvGrpSpPr>
          <p:cNvPr id="9" name="Grupa 8"/>
          <p:cNvGrpSpPr/>
          <p:nvPr/>
        </p:nvGrpSpPr>
        <p:grpSpPr>
          <a:xfrm>
            <a:off x="739774" y="5452477"/>
            <a:ext cx="538107" cy="716996"/>
            <a:chOff x="4739344" y="545740"/>
            <a:chExt cx="538107" cy="716996"/>
          </a:xfrm>
        </p:grpSpPr>
        <p:sp>
          <p:nvSpPr>
            <p:cNvPr id="10" name="Prostokąt 9"/>
            <p:cNvSpPr/>
            <p:nvPr/>
          </p:nvSpPr>
          <p:spPr>
            <a:xfrm>
              <a:off x="4739344" y="552984"/>
              <a:ext cx="531265" cy="7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450" y="545740"/>
              <a:ext cx="534001" cy="715326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921347545"/>
              </p:ext>
            </p:extLst>
          </p:nvPr>
        </p:nvGraphicFramePr>
        <p:xfrm>
          <a:off x="1057927" y="1681258"/>
          <a:ext cx="6003273" cy="463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pole tekstowe 16"/>
          <p:cNvSpPr txBox="1"/>
          <p:nvPr/>
        </p:nvSpPr>
        <p:spPr>
          <a:xfrm>
            <a:off x="1706903" y="1917002"/>
            <a:ext cx="117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13,4%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785850" y="3072271"/>
            <a:ext cx="1096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Calibri" panose="020F0502020204030204"/>
              </a:rPr>
              <a:t>2,8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1808204" y="4352030"/>
            <a:ext cx="105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prstClr val="black"/>
                </a:solidFill>
                <a:latin typeface="Calibri" panose="020F0502020204030204"/>
              </a:rPr>
              <a:t>46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graphicFrame>
        <p:nvGraphicFramePr>
          <p:cNvPr id="20" name="Wykres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15656"/>
              </p:ext>
            </p:extLst>
          </p:nvPr>
        </p:nvGraphicFramePr>
        <p:xfrm>
          <a:off x="7930498" y="2599747"/>
          <a:ext cx="3868396" cy="305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2" name="pole tekstowe 21"/>
          <p:cNvSpPr txBox="1"/>
          <p:nvPr/>
        </p:nvSpPr>
        <p:spPr>
          <a:xfrm>
            <a:off x="6364481" y="251127"/>
            <a:ext cx="5127477" cy="1015663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000" b="1" kern="0" dirty="0">
                <a:solidFill>
                  <a:prstClr val="white"/>
                </a:solidFill>
              </a:rPr>
              <a:t>56,8 tys. osób młodych</a:t>
            </a: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objętych wsparciem w projektach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 WER w woj. dolnośląskim</a:t>
            </a:r>
          </a:p>
        </p:txBody>
      </p:sp>
      <p:pic>
        <p:nvPicPr>
          <p:cNvPr id="23" name="Grafika 16" descr="Osoba jedząca">
            <a:extLst>
              <a:ext uri="{FF2B5EF4-FFF2-40B4-BE49-F238E27FC236}">
                <a16:creationId xmlns:a16="http://schemas.microsoft.com/office/drawing/2014/main" id="{78E79541-4A02-3440-9C78-1A129B6726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9332" y="1795561"/>
            <a:ext cx="952643" cy="952643"/>
          </a:xfrm>
          <a:prstGeom prst="rect">
            <a:avLst/>
          </a:prstGeom>
        </p:spPr>
      </p:pic>
      <p:pic>
        <p:nvPicPr>
          <p:cNvPr id="24" name="Grafika 25" descr="Rolnik">
            <a:extLst>
              <a:ext uri="{FF2B5EF4-FFF2-40B4-BE49-F238E27FC236}">
                <a16:creationId xmlns:a16="http://schemas.microsoft.com/office/drawing/2014/main" id="{E0A79D55-2472-0244-BE4F-8E967D6B65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82464" y="4182606"/>
            <a:ext cx="732515" cy="732515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996A9D2-EFCE-4325-8047-84BB5C7B95FA}"/>
              </a:ext>
            </a:extLst>
          </p:cNvPr>
          <p:cNvSpPr txBox="1"/>
          <p:nvPr/>
        </p:nvSpPr>
        <p:spPr>
          <a:xfrm>
            <a:off x="1808204" y="5570234"/>
            <a:ext cx="10757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600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9%</a:t>
            </a:r>
          </a:p>
        </p:txBody>
      </p:sp>
      <p:pic>
        <p:nvPicPr>
          <p:cNvPr id="29" name="Grafika 28" descr="Zakłopotana osoba">
            <a:extLst>
              <a:ext uri="{FF2B5EF4-FFF2-40B4-BE49-F238E27FC236}">
                <a16:creationId xmlns:a16="http://schemas.microsoft.com/office/drawing/2014/main" id="{C29BC5A1-1728-4B3A-96CB-927592E115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17512" y="5329589"/>
            <a:ext cx="914400" cy="914400"/>
          </a:xfrm>
          <a:prstGeom prst="rect">
            <a:avLst/>
          </a:prstGeom>
        </p:spPr>
      </p:pic>
      <p:pic>
        <p:nvPicPr>
          <p:cNvPr id="31" name="Grafika 30" descr="Osoba na wózku inwalidzkim">
            <a:extLst>
              <a:ext uri="{FF2B5EF4-FFF2-40B4-BE49-F238E27FC236}">
                <a16:creationId xmlns:a16="http://schemas.microsoft.com/office/drawing/2014/main" id="{DF828564-34F4-4CFF-BBE9-24168C21E5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13785" y="29071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72597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3056</TotalTime>
  <Words>2505</Words>
  <Application>Microsoft Office PowerPoint</Application>
  <PresentationFormat>Panoramiczny</PresentationFormat>
  <Paragraphs>617</Paragraphs>
  <Slides>49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7</vt:i4>
      </vt:variant>
      <vt:variant>
        <vt:lpstr>Tytuły slajdów</vt:lpstr>
      </vt:variant>
      <vt:variant>
        <vt:i4>49</vt:i4>
      </vt:variant>
    </vt:vector>
  </HeadingPairs>
  <TitlesOfParts>
    <vt:vector size="64" baseType="lpstr">
      <vt:lpstr>Arial</vt:lpstr>
      <vt:lpstr>Book Antiqua</vt:lpstr>
      <vt:lpstr>Calibri</vt:lpstr>
      <vt:lpstr>Calibri Light</vt:lpstr>
      <vt:lpstr>Century Gothic</vt:lpstr>
      <vt:lpstr>Corbel</vt:lpstr>
      <vt:lpstr>Courier New</vt:lpstr>
      <vt:lpstr>Wingdings</vt:lpstr>
      <vt:lpstr>Motyw pakietu Office</vt:lpstr>
      <vt:lpstr>3_Motyw pakietu Office</vt:lpstr>
      <vt:lpstr>2_Motyw pakietu Office</vt:lpstr>
      <vt:lpstr>Office Theme</vt:lpstr>
      <vt:lpstr>Apteka</vt:lpstr>
      <vt:lpstr>1_Motyw pakietu Office</vt:lpstr>
      <vt:lpstr>4_Motyw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„Kreator” –kompleksowy projekt wsparcia samozatrudnienia młodych mieszkańców Dolnego Śląska</vt:lpstr>
      <vt:lpstr>Projekt realizowany jest w Partnerstwie</vt:lpstr>
      <vt:lpstr>Do kogo skierowany jest projekt – grupa docelowa</vt:lpstr>
      <vt:lpstr>  Oferowane wsparcie w ramach projektu  </vt:lpstr>
      <vt:lpstr>Zasady przyznawania dotacji</vt:lpstr>
      <vt:lpstr>Najczęściej pojawiające się pomysły na rozpoczęcie działalności gospodarczej w 2021 r. :</vt:lpstr>
      <vt:lpstr>Stan realizacji</vt:lpstr>
      <vt:lpstr>Kontakt</vt:lpstr>
      <vt:lpstr>Prezentacja programu PowerPoint</vt:lpstr>
      <vt:lpstr>Projekty omawiane w ramach prezentacji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Zbigniew Ratajczak</dc:creator>
  <cp:lastModifiedBy>Renata Wojdag</cp:lastModifiedBy>
  <cp:revision>308</cp:revision>
  <cp:lastPrinted>2021-09-20T06:31:05Z</cp:lastPrinted>
  <dcterms:created xsi:type="dcterms:W3CDTF">2020-02-06T08:44:42Z</dcterms:created>
  <dcterms:modified xsi:type="dcterms:W3CDTF">2021-09-21T12:25:37Z</dcterms:modified>
</cp:coreProperties>
</file>