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handoutMasterIdLst>
    <p:handoutMasterId r:id="rId44"/>
  </p:handoutMasterIdLst>
  <p:sldIdLst>
    <p:sldId id="256" r:id="rId4"/>
    <p:sldId id="293" r:id="rId5"/>
    <p:sldId id="307" r:id="rId6"/>
    <p:sldId id="276" r:id="rId7"/>
    <p:sldId id="314" r:id="rId8"/>
    <p:sldId id="356" r:id="rId9"/>
    <p:sldId id="310" r:id="rId10"/>
    <p:sldId id="315" r:id="rId11"/>
    <p:sldId id="279" r:id="rId12"/>
    <p:sldId id="354" r:id="rId13"/>
    <p:sldId id="313" r:id="rId14"/>
    <p:sldId id="287" r:id="rId15"/>
    <p:sldId id="312" r:id="rId16"/>
    <p:sldId id="353" r:id="rId17"/>
    <p:sldId id="284" r:id="rId18"/>
    <p:sldId id="295" r:id="rId19"/>
    <p:sldId id="302" r:id="rId20"/>
    <p:sldId id="311" r:id="rId21"/>
    <p:sldId id="308" r:id="rId22"/>
    <p:sldId id="285" r:id="rId23"/>
    <p:sldId id="282" r:id="rId24"/>
    <p:sldId id="289" r:id="rId25"/>
    <p:sldId id="264" r:id="rId26"/>
    <p:sldId id="305" r:id="rId27"/>
    <p:sldId id="265" r:id="rId28"/>
    <p:sldId id="278" r:id="rId29"/>
    <p:sldId id="260" r:id="rId30"/>
    <p:sldId id="272" r:id="rId31"/>
    <p:sldId id="283" r:id="rId32"/>
    <p:sldId id="300" r:id="rId33"/>
    <p:sldId id="274" r:id="rId34"/>
    <p:sldId id="261" r:id="rId35"/>
    <p:sldId id="309" r:id="rId36"/>
    <p:sldId id="318" r:id="rId37"/>
    <p:sldId id="351" r:id="rId38"/>
    <p:sldId id="350" r:id="rId39"/>
    <p:sldId id="357" r:id="rId40"/>
    <p:sldId id="358" r:id="rId41"/>
    <p:sldId id="352" r:id="rId42"/>
    <p:sldId id="275" r:id="rId43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435182F-A623-401C-966E-79B31BE9E449}">
          <p14:sldIdLst>
            <p14:sldId id="256"/>
            <p14:sldId id="293"/>
            <p14:sldId id="307"/>
            <p14:sldId id="276"/>
            <p14:sldId id="314"/>
            <p14:sldId id="356"/>
            <p14:sldId id="310"/>
            <p14:sldId id="315"/>
            <p14:sldId id="279"/>
            <p14:sldId id="354"/>
            <p14:sldId id="313"/>
            <p14:sldId id="287"/>
            <p14:sldId id="312"/>
          </p14:sldIdLst>
        </p14:section>
        <p14:section name="Sekcja bez tytułu" id="{FA2171AE-909F-4530-B508-E3B13DA166A2}">
          <p14:sldIdLst>
            <p14:sldId id="353"/>
            <p14:sldId id="284"/>
            <p14:sldId id="295"/>
            <p14:sldId id="302"/>
            <p14:sldId id="311"/>
            <p14:sldId id="308"/>
            <p14:sldId id="285"/>
            <p14:sldId id="282"/>
            <p14:sldId id="289"/>
            <p14:sldId id="264"/>
            <p14:sldId id="305"/>
            <p14:sldId id="265"/>
            <p14:sldId id="278"/>
            <p14:sldId id="260"/>
            <p14:sldId id="272"/>
            <p14:sldId id="283"/>
            <p14:sldId id="300"/>
            <p14:sldId id="274"/>
            <p14:sldId id="261"/>
            <p14:sldId id="309"/>
            <p14:sldId id="318"/>
            <p14:sldId id="351"/>
            <p14:sldId id="350"/>
            <p14:sldId id="357"/>
            <p14:sldId id="358"/>
            <p14:sldId id="35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F6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inska\Desktop\dane%20do%20prezentacji\uczestnicy%20covid%201_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prosinska\Desktop\dane%20do%20prezentacji\uczestnicy%20covid%201_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50831146106735"/>
          <c:y val="0.21545858850976957"/>
          <c:w val="0.38860258092738409"/>
          <c:h val="0.64767096821230674"/>
        </c:manualLayout>
      </c:layout>
      <c:doughnutChart>
        <c:varyColors val="1"/>
        <c:ser>
          <c:idx val="0"/>
          <c:order val="0"/>
          <c:tx>
            <c:strRef>
              <c:f>'porównaie wydatkó'!$B$9</c:f>
              <c:strCache>
                <c:ptCount val="1"/>
                <c:pt idx="0">
                  <c:v>w mln pln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E3-4728-874A-8D9D537791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E3-4728-874A-8D9D537791B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59ED3A8-0BFD-41BF-8579-A3AB45FBE51E}" type="VALUE">
                      <a:rPr lang="en-US"/>
                      <a:pPr/>
                      <a:t>[WARTOŚĆ]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mln pln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E3-4728-874A-8D9D537791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761D226-5E8F-4982-A696-7CAE5B4FA893}" type="VALUE">
                      <a:rPr lang="en-US"/>
                      <a:pPr/>
                      <a:t>[WARTOŚĆ]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mln pln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E3-4728-874A-8D9D53779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'porównaie wydatkó'!$A$10:$A$11</c:f>
              <c:strCache>
                <c:ptCount val="2"/>
                <c:pt idx="0">
                  <c:v>Wydatki na wsprcie dla bezrobotnych (aktywizacja zawodowa)</c:v>
                </c:pt>
                <c:pt idx="1">
                  <c:v>Wydatki  na na wsprcie COVID-19 (instrumenty dofinansowania)</c:v>
                </c:pt>
              </c:strCache>
            </c:strRef>
          </c:cat>
          <c:val>
            <c:numRef>
              <c:f>'porównaie wydatkó'!$B$10:$B$11</c:f>
              <c:numCache>
                <c:formatCode>#,##0.00</c:formatCode>
                <c:ptCount val="2"/>
                <c:pt idx="0">
                  <c:v>78.8</c:v>
                </c:pt>
                <c:pt idx="1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E3-4728-874A-8D9D537791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5241200745735"/>
          <c:y val="4.5709761013532968E-2"/>
          <c:w val="0.71782723381990887"/>
          <c:h val="0.9085804779729340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4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15 tys.  osób pracujących </a:t>
            </a:r>
            <a:r>
              <a:rPr lang="pl-PL" b="0"/>
              <a:t>i</a:t>
            </a:r>
            <a:r>
              <a:rPr lang="pl-PL" b="1"/>
              <a:t> samozatrudnionych </a:t>
            </a:r>
            <a:r>
              <a:rPr lang="pl-PL"/>
              <a:t>objętych dofinansowaniem wynagrodzeń COVID-19 </a:t>
            </a:r>
          </a:p>
        </c:rich>
      </c:tx>
      <c:layout>
        <c:manualLayout>
          <c:xMode val="edge"/>
          <c:yMode val="edge"/>
          <c:x val="0.14832360213860118"/>
          <c:y val="2.0711974110032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płeć!$I$5:$I$30</c:f>
              <c:strCache>
                <c:ptCount val="26"/>
                <c:pt idx="0">
                  <c:v>PUP Wrocław</c:v>
                </c:pt>
                <c:pt idx="1">
                  <c:v>PUP Świdnica</c:v>
                </c:pt>
                <c:pt idx="2">
                  <c:v>PUP Legnica </c:v>
                </c:pt>
                <c:pt idx="3">
                  <c:v>PUP Jelenia Góra</c:v>
                </c:pt>
                <c:pt idx="4">
                  <c:v>PUP Wałbrzych</c:v>
                </c:pt>
                <c:pt idx="5">
                  <c:v>PUP Kłodzko</c:v>
                </c:pt>
                <c:pt idx="6">
                  <c:v>PUP Oleśnica</c:v>
                </c:pt>
                <c:pt idx="7">
                  <c:v>PUP Głogów</c:v>
                </c:pt>
                <c:pt idx="8">
                  <c:v>PUP Trzebnica</c:v>
                </c:pt>
                <c:pt idx="9">
                  <c:v>PUP Dzierżoniów</c:v>
                </c:pt>
                <c:pt idx="10">
                  <c:v>PUP Bolesławiec</c:v>
                </c:pt>
                <c:pt idx="11">
                  <c:v>PUP Lubin</c:v>
                </c:pt>
                <c:pt idx="12">
                  <c:v>PUP Oława</c:v>
                </c:pt>
                <c:pt idx="13">
                  <c:v>PUP Lubań</c:v>
                </c:pt>
                <c:pt idx="14">
                  <c:v>PUP Polkwice</c:v>
                </c:pt>
                <c:pt idx="15">
                  <c:v>PUP Ząbkowice Śląskie</c:v>
                </c:pt>
                <c:pt idx="16">
                  <c:v>PUP Lwówek Śląski</c:v>
                </c:pt>
                <c:pt idx="17">
                  <c:v>PUP Wołów</c:v>
                </c:pt>
                <c:pt idx="18">
                  <c:v>PUP Złotoryja</c:v>
                </c:pt>
                <c:pt idx="19">
                  <c:v>PUP Środa Śląska</c:v>
                </c:pt>
                <c:pt idx="20">
                  <c:v>PUP Jawor</c:v>
                </c:pt>
                <c:pt idx="21">
                  <c:v>PU Milicz</c:v>
                </c:pt>
                <c:pt idx="22">
                  <c:v>PUP Kamienna Góra</c:v>
                </c:pt>
                <c:pt idx="23">
                  <c:v>PUP Strzelin</c:v>
                </c:pt>
                <c:pt idx="24">
                  <c:v>PUP Zgorzelec</c:v>
                </c:pt>
                <c:pt idx="25">
                  <c:v>PUP Góra</c:v>
                </c:pt>
              </c:strCache>
            </c:strRef>
          </c:cat>
          <c:val>
            <c:numRef>
              <c:f>płeć!$J$5:$J$30</c:f>
              <c:numCache>
                <c:formatCode>General</c:formatCode>
                <c:ptCount val="26"/>
                <c:pt idx="0">
                  <c:v>6344</c:v>
                </c:pt>
                <c:pt idx="1">
                  <c:v>961</c:v>
                </c:pt>
                <c:pt idx="2">
                  <c:v>927</c:v>
                </c:pt>
                <c:pt idx="3">
                  <c:v>708</c:v>
                </c:pt>
                <c:pt idx="4">
                  <c:v>661</c:v>
                </c:pt>
                <c:pt idx="5">
                  <c:v>622</c:v>
                </c:pt>
                <c:pt idx="6">
                  <c:v>468</c:v>
                </c:pt>
                <c:pt idx="7">
                  <c:v>446</c:v>
                </c:pt>
                <c:pt idx="8">
                  <c:v>413</c:v>
                </c:pt>
                <c:pt idx="9">
                  <c:v>408</c:v>
                </c:pt>
                <c:pt idx="10">
                  <c:v>398</c:v>
                </c:pt>
                <c:pt idx="11">
                  <c:v>374</c:v>
                </c:pt>
                <c:pt idx="12">
                  <c:v>346</c:v>
                </c:pt>
                <c:pt idx="13">
                  <c:v>333</c:v>
                </c:pt>
                <c:pt idx="14">
                  <c:v>322</c:v>
                </c:pt>
                <c:pt idx="15">
                  <c:v>269</c:v>
                </c:pt>
                <c:pt idx="16">
                  <c:v>215</c:v>
                </c:pt>
                <c:pt idx="17">
                  <c:v>201</c:v>
                </c:pt>
                <c:pt idx="18">
                  <c:v>193</c:v>
                </c:pt>
                <c:pt idx="19">
                  <c:v>186</c:v>
                </c:pt>
                <c:pt idx="20">
                  <c:v>167</c:v>
                </c:pt>
                <c:pt idx="21">
                  <c:v>165</c:v>
                </c:pt>
                <c:pt idx="22">
                  <c:v>126</c:v>
                </c:pt>
                <c:pt idx="23">
                  <c:v>114</c:v>
                </c:pt>
                <c:pt idx="24">
                  <c:v>92</c:v>
                </c:pt>
                <c:pt idx="2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B-4EB2-A746-53B01AB18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376528"/>
        <c:axId val="1073377360"/>
      </c:barChart>
      <c:catAx>
        <c:axId val="107337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3377360"/>
        <c:crosses val="autoZero"/>
        <c:auto val="1"/>
        <c:lblAlgn val="ctr"/>
        <c:lblOffset val="100"/>
        <c:noMultiLvlLbl val="0"/>
      </c:catAx>
      <c:valAx>
        <c:axId val="107337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337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Suma</a:t>
            </a:r>
            <a:r>
              <a:rPr lang="pl-PL" baseline="0" dirty="0"/>
              <a:t> wydatków i Korekt 6 PUP</a:t>
            </a:r>
            <a:endParaRPr lang="en-US" dirty="0"/>
          </a:p>
        </c:rich>
      </c:tx>
      <c:layout>
        <c:manualLayout>
          <c:xMode val="edge"/>
          <c:yMode val="edge"/>
          <c:x val="0.18686283734987583"/>
          <c:y val="2.515525488902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 slajdów'!$Q$5</c:f>
              <c:strCache>
                <c:ptCount val="1"/>
                <c:pt idx="0">
                  <c:v>suma wydatków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 slajdów'!$P$6:$P$11</c:f>
              <c:strCache>
                <c:ptCount val="6"/>
                <c:pt idx="0">
                  <c:v>PUP Legnica</c:v>
                </c:pt>
                <c:pt idx="1">
                  <c:v>PUP Wałbrzych</c:v>
                </c:pt>
                <c:pt idx="2">
                  <c:v>PUP Wrocław</c:v>
                </c:pt>
                <c:pt idx="3">
                  <c:v>PUP Trzebnica</c:v>
                </c:pt>
                <c:pt idx="4">
                  <c:v>PUP Kłodzko</c:v>
                </c:pt>
                <c:pt idx="5">
                  <c:v>PUP Świdnica</c:v>
                </c:pt>
              </c:strCache>
            </c:strRef>
          </c:cat>
          <c:val>
            <c:numRef>
              <c:f>'do slajdów'!$Q$6:$Q$11</c:f>
              <c:numCache>
                <c:formatCode>#,##0.00</c:formatCode>
                <c:ptCount val="6"/>
                <c:pt idx="0">
                  <c:v>241195.02</c:v>
                </c:pt>
                <c:pt idx="1">
                  <c:v>94475.01</c:v>
                </c:pt>
                <c:pt idx="2">
                  <c:v>1204106.5799999998</c:v>
                </c:pt>
                <c:pt idx="3">
                  <c:v>132668.07</c:v>
                </c:pt>
                <c:pt idx="4">
                  <c:v>126267.61</c:v>
                </c:pt>
                <c:pt idx="5">
                  <c:v>103261.4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4-4C86-8FB0-A7BF0D922808}"/>
            </c:ext>
          </c:extLst>
        </c:ser>
        <c:ser>
          <c:idx val="1"/>
          <c:order val="1"/>
          <c:tx>
            <c:strRef>
              <c:f>'do slajdów'!$R$5</c:f>
              <c:strCache>
                <c:ptCount val="1"/>
                <c:pt idx="0">
                  <c:v>suma korekt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 slajdów'!$P$6:$P$11</c:f>
              <c:strCache>
                <c:ptCount val="6"/>
                <c:pt idx="0">
                  <c:v>PUP Legnica</c:v>
                </c:pt>
                <c:pt idx="1">
                  <c:v>PUP Wałbrzych</c:v>
                </c:pt>
                <c:pt idx="2">
                  <c:v>PUP Wrocław</c:v>
                </c:pt>
                <c:pt idx="3">
                  <c:v>PUP Trzebnica</c:v>
                </c:pt>
                <c:pt idx="4">
                  <c:v>PUP Kłodzko</c:v>
                </c:pt>
                <c:pt idx="5">
                  <c:v>PUP Świdnica</c:v>
                </c:pt>
              </c:strCache>
            </c:strRef>
          </c:cat>
          <c:val>
            <c:numRef>
              <c:f>'do slajdów'!$R$6:$R$11</c:f>
              <c:numCache>
                <c:formatCode>#,##0.00</c:formatCode>
                <c:ptCount val="6"/>
                <c:pt idx="0">
                  <c:v>7020</c:v>
                </c:pt>
                <c:pt idx="1">
                  <c:v>13540.519999999999</c:v>
                </c:pt>
                <c:pt idx="2">
                  <c:v>82648.399999999994</c:v>
                </c:pt>
                <c:pt idx="3" formatCode="General">
                  <c:v>306.62</c:v>
                </c:pt>
                <c:pt idx="4">
                  <c:v>2340</c:v>
                </c:pt>
                <c:pt idx="5" formatCode="General">
                  <c:v>239.63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4-4C86-8FB0-A7BF0D922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898096"/>
        <c:axId val="518727024"/>
      </c:barChart>
      <c:catAx>
        <c:axId val="5138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8727024"/>
        <c:crosses val="autoZero"/>
        <c:auto val="1"/>
        <c:lblAlgn val="ctr"/>
        <c:lblOffset val="100"/>
        <c:noMultiLvlLbl val="0"/>
      </c:catAx>
      <c:valAx>
        <c:axId val="5187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389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1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płeć!$K$5:$K$30</cx:f>
        <cx:lvl ptCount="26">
          <cx:pt idx="0">PUP Wrocław</cx:pt>
          <cx:pt idx="1">PUP Świdnica</cx:pt>
          <cx:pt idx="2">PUP Legnica </cx:pt>
          <cx:pt idx="3">PUP Jelenia Góra</cx:pt>
          <cx:pt idx="4">PUP Wałbrzych</cx:pt>
          <cx:pt idx="5">PUP Kłodzko</cx:pt>
          <cx:pt idx="6">PUP Oleśnica</cx:pt>
          <cx:pt idx="7">PUP Głogów</cx:pt>
          <cx:pt idx="8">PUP Trzebnica</cx:pt>
          <cx:pt idx="9">PUP Dzierżoniów</cx:pt>
          <cx:pt idx="10">PUP Bolesławiec</cx:pt>
          <cx:pt idx="11">PUP Lubin</cx:pt>
          <cx:pt idx="12">PUP Oława</cx:pt>
          <cx:pt idx="13">PUP Lubań</cx:pt>
          <cx:pt idx="14">PUP Polkwice</cx:pt>
          <cx:pt idx="15">PUP Ząbkowice Śląskie</cx:pt>
          <cx:pt idx="16">PUP Lwówek Śląski</cx:pt>
          <cx:pt idx="17">PUP Wołów</cx:pt>
          <cx:pt idx="18">PUP Złotoryja</cx:pt>
          <cx:pt idx="19">PUP Środa Śląska</cx:pt>
          <cx:pt idx="20">PUP Jawor</cx:pt>
          <cx:pt idx="21">PU Milicz</cx:pt>
          <cx:pt idx="22">PUP Kamienna Góra</cx:pt>
          <cx:pt idx="23">PUP Strzelin</cx:pt>
          <cx:pt idx="24">PUP Zgorzelec</cx:pt>
          <cx:pt idx="25">PUP Góra</cx:pt>
        </cx:lvl>
      </cx:strDim>
      <cx:numDim type="size">
        <cx:f>płeć!$L$5:$L$30</cx:f>
        <cx:lvl ptCount="26" formatCode="0">
          <cx:pt idx="0">40.900006447037583</cx:pt>
          <cx:pt idx="1">6.1956031203661919</cx:pt>
          <cx:pt idx="2">5.9764038424344017</cx:pt>
          <cx:pt idx="3">4.564502611050222</cx:pt>
          <cx:pt idx="4">4.2614918444974537</cx:pt>
          <cx:pt idx="5">4.0100573786345173</cx:pt>
          <cx:pt idx="6">3.0172135903552317</cx:pt>
          <cx:pt idx="7">2.8753787634581909</cx:pt>
          <cx:pt idx="8">2.6626265231126296</cx:pt>
          <cx:pt idx="9">2.6303913351814843</cx:pt>
          <cx:pt idx="10">2.5659209593191927</cx:pt>
          <cx:pt idx="11">2.4111920572496937</cx:pt>
          <cx:pt idx="12">2.2306750048352781</cx:pt>
          <cx:pt idx="13">2.1468635162142995</cx:pt>
          <cx:pt idx="14">2.0759461027657791</cx:pt>
          <cx:pt idx="15">1.7342531106956354</cx:pt>
          <cx:pt idx="16">1.3861130810392626</cx:pt>
          <cx:pt idx="17">1.2958545548320546</cx:pt>
          <cx:pt idx="18">1.2442782541422217</cx:pt>
          <cx:pt idx="19">1.1991489910386177</cx:pt>
          <cx:pt idx="20">1.0766552769002644</cx:pt>
          <cx:pt idx="21">1.063761201727806</cx:pt>
          <cx:pt idx="22">0.81232673586487014</cx:pt>
          <cx:pt idx="23">0.7349622848301206</cx:pt>
          <cx:pt idx="24">0.59312745793307975</cx:pt>
          <cx:pt idx="25">0.33524595448391464</cx:pt>
        </cx:lvl>
      </cx:numDim>
    </cx:data>
  </cx:chartData>
  <cx:chart>
    <cx:title pos="t" align="ctr" overlay="0">
      <cx:tx>
        <cx:txData>
          <cx:v>Udział osób objętych wsparciem - dofinansowanie wynagrodzeń COVID-19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pl-PL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Udział osób objętych wsparciem - dofinansowanie wynagrodzeń COVID-19</a:t>
          </a:r>
        </a:p>
      </cx:txPr>
    </cx:title>
    <cx:plotArea>
      <cx:plotAreaRegion>
        <cx:plotSurface>
          <cx:spPr>
            <a:solidFill>
              <a:schemeClr val="bg1"/>
            </a:solidFill>
          </cx:spPr>
        </cx:plotSurface>
        <cx:series layoutId="sunburst" uniqueId="{763036F1-6E90-4F69-8218-3A1FC0F65AE9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>
                  <a:solidFill>
                    <a:schemeClr val="bg1"/>
                  </a:solidFill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23B40-26BE-49BB-A3A4-E1B1C2B5B1D4}" type="doc">
      <dgm:prSet loTypeId="urn:microsoft.com/office/officeart/2005/8/layout/equation1" loCatId="process" qsTypeId="urn:microsoft.com/office/officeart/2005/8/quickstyle/3d7" qsCatId="3D" csTypeId="urn:microsoft.com/office/officeart/2005/8/colors/accent3_2" csCatId="accent3" phldr="1"/>
      <dgm:spPr/>
    </dgm:pt>
    <dgm:pt modelId="{345F2B10-5592-4314-9955-EC5D8C536DBF}">
      <dgm:prSet phldrT="[Tekst]" custT="1"/>
      <dgm:spPr>
        <a:xfrm>
          <a:off x="0" y="865249"/>
          <a:ext cx="1505082" cy="1505082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pl-PL" sz="24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2019r.</a:t>
          </a:r>
        </a:p>
        <a:p>
          <a:pPr>
            <a:buNone/>
          </a:pPr>
          <a:r>
            <a:rPr lang="pl-PL" sz="18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52 MLN </a:t>
          </a:r>
        </a:p>
      </dgm:t>
    </dgm:pt>
    <dgm:pt modelId="{24E52BA2-A06B-403A-A8CB-B28FD6EC7C90}" type="parTrans" cxnId="{360F6DA0-BD47-4D99-9E46-6679CFED7540}">
      <dgm:prSet/>
      <dgm:spPr/>
      <dgm:t>
        <a:bodyPr/>
        <a:lstStyle/>
        <a:p>
          <a:endParaRPr lang="pl-PL"/>
        </a:p>
      </dgm:t>
    </dgm:pt>
    <dgm:pt modelId="{78CE8E87-D7A6-470B-93D8-174CF6CC65B7}" type="sibTrans" cxnId="{360F6DA0-BD47-4D99-9E46-6679CFED7540}">
      <dgm:prSet/>
      <dgm:spPr>
        <a:xfrm>
          <a:off x="1632712" y="1190136"/>
          <a:ext cx="872947" cy="872947"/>
        </a:xfrm>
        <a:prstGeom prst="mathPlus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pl-PL" dirty="0">
            <a:latin typeface="Calibri"/>
            <a:ea typeface="+mn-ea"/>
            <a:cs typeface="+mn-cs"/>
          </a:endParaRPr>
        </a:p>
      </dgm:t>
    </dgm:pt>
    <dgm:pt modelId="{60F1EE73-25CD-429F-8859-5B920B2CF5BD}">
      <dgm:prSet phldrT="[Tekst]" custT="1"/>
      <dgm:spPr>
        <a:xfrm>
          <a:off x="7872782" y="874069"/>
          <a:ext cx="1505082" cy="1505082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pl-PL" sz="22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RAZEM:</a:t>
          </a:r>
        </a:p>
        <a:p>
          <a:pPr>
            <a:buNone/>
          </a:pPr>
          <a:r>
            <a:rPr lang="pl-PL" sz="16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277 MLN</a:t>
          </a:r>
        </a:p>
      </dgm:t>
    </dgm:pt>
    <dgm:pt modelId="{6AA3914E-3DF8-4BBD-B43B-5747480ECF12}" type="parTrans" cxnId="{E575EFB4-242D-4064-BBF3-ACFF6E68082B}">
      <dgm:prSet/>
      <dgm:spPr/>
      <dgm:t>
        <a:bodyPr/>
        <a:lstStyle/>
        <a:p>
          <a:endParaRPr lang="pl-PL"/>
        </a:p>
      </dgm:t>
    </dgm:pt>
    <dgm:pt modelId="{99A38533-E683-40C4-BCD0-90202B10437B}" type="sibTrans" cxnId="{E575EFB4-242D-4064-BBF3-ACFF6E68082B}">
      <dgm:prSet/>
      <dgm:spPr/>
      <dgm:t>
        <a:bodyPr/>
        <a:lstStyle/>
        <a:p>
          <a:endParaRPr lang="pl-PL"/>
        </a:p>
      </dgm:t>
    </dgm:pt>
    <dgm:pt modelId="{D7B02251-EEF7-479D-8250-E27AA6D17404}">
      <dgm:prSet custT="1"/>
      <dgm:spPr>
        <a:xfrm>
          <a:off x="5140062" y="837917"/>
          <a:ext cx="1505082" cy="1505082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pl-PL" sz="18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2021-2022r.</a:t>
          </a:r>
        </a:p>
        <a:p>
          <a:pPr>
            <a:buNone/>
          </a:pPr>
          <a:r>
            <a:rPr lang="pl-PL" sz="18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61 MLN</a:t>
          </a:r>
        </a:p>
      </dgm:t>
    </dgm:pt>
    <dgm:pt modelId="{85190797-72B2-4E2D-99F3-7CAC7825492A}" type="parTrans" cxnId="{F4B7D06E-DA4F-4366-AFCA-DC864C4452B8}">
      <dgm:prSet/>
      <dgm:spPr/>
      <dgm:t>
        <a:bodyPr/>
        <a:lstStyle/>
        <a:p>
          <a:endParaRPr lang="pl-PL"/>
        </a:p>
      </dgm:t>
    </dgm:pt>
    <dgm:pt modelId="{22605A51-8805-4D5B-B779-A231E62F6667}" type="sibTrans" cxnId="{F4B7D06E-DA4F-4366-AFCA-DC864C4452B8}">
      <dgm:prSet/>
      <dgm:spPr>
        <a:xfrm>
          <a:off x="6815589" y="1190136"/>
          <a:ext cx="872947" cy="872947"/>
        </a:xfrm>
        <a:prstGeom prst="mathEqual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pl-PL" dirty="0">
            <a:latin typeface="Calibri"/>
            <a:ea typeface="+mn-ea"/>
            <a:cs typeface="+mn-cs"/>
          </a:endParaRPr>
        </a:p>
      </dgm:t>
    </dgm:pt>
    <dgm:pt modelId="{48A4F97D-7098-4969-906A-99D20694902F}">
      <dgm:prSet phldrT="[Tekst]" custT="1"/>
      <dgm:spPr>
        <a:xfrm>
          <a:off x="2627872" y="874069"/>
          <a:ext cx="1505082" cy="1505082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pl-PL" sz="24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2020-2021r.</a:t>
          </a:r>
        </a:p>
        <a:p>
          <a:pPr>
            <a:buNone/>
          </a:pPr>
          <a:r>
            <a:rPr lang="pl-PL" sz="1800" b="1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164 MLN</a:t>
          </a:r>
        </a:p>
      </dgm:t>
    </dgm:pt>
    <dgm:pt modelId="{0BD58A45-9D87-45EC-A51A-45C8850BFD8F}" type="sibTrans" cxnId="{ECC4C4D0-11E3-4A20-9860-0EE43F093DB7}">
      <dgm:prSet/>
      <dgm:spPr>
        <a:xfrm>
          <a:off x="4255167" y="1190136"/>
          <a:ext cx="872947" cy="872947"/>
        </a:xfrm>
        <a:prstGeom prst="mathPlus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pl-PL" dirty="0">
            <a:latin typeface="Calibri"/>
            <a:ea typeface="+mn-ea"/>
            <a:cs typeface="+mn-cs"/>
          </a:endParaRPr>
        </a:p>
      </dgm:t>
    </dgm:pt>
    <dgm:pt modelId="{67D57F6E-AA7C-4906-AB61-FBB8CE4DE222}" type="parTrans" cxnId="{ECC4C4D0-11E3-4A20-9860-0EE43F093DB7}">
      <dgm:prSet/>
      <dgm:spPr/>
      <dgm:t>
        <a:bodyPr/>
        <a:lstStyle/>
        <a:p>
          <a:endParaRPr lang="pl-PL"/>
        </a:p>
      </dgm:t>
    </dgm:pt>
    <dgm:pt modelId="{B3BA72A1-2264-4529-AD2E-8D67D2F843D5}" type="pres">
      <dgm:prSet presAssocID="{CE523B40-26BE-49BB-A3A4-E1B1C2B5B1D4}" presName="linearFlow" presStyleCnt="0">
        <dgm:presLayoutVars>
          <dgm:dir/>
          <dgm:resizeHandles val="exact"/>
        </dgm:presLayoutVars>
      </dgm:prSet>
      <dgm:spPr/>
    </dgm:pt>
    <dgm:pt modelId="{66AAA59C-720D-4852-8597-B2CFF0D74314}" type="pres">
      <dgm:prSet presAssocID="{345F2B10-5592-4314-9955-EC5D8C536DBF}" presName="node" presStyleLbl="node1" presStyleIdx="0" presStyleCnt="4" custLinFactNeighborX="-4433" custLinFactNeighborY="-586">
        <dgm:presLayoutVars>
          <dgm:bulletEnabled val="1"/>
        </dgm:presLayoutVars>
      </dgm:prSet>
      <dgm:spPr>
        <a:prstGeom prst="ellipse">
          <a:avLst/>
        </a:prstGeom>
      </dgm:spPr>
    </dgm:pt>
    <dgm:pt modelId="{7312001E-AEE5-4003-89B8-D2A1A13C0924}" type="pres">
      <dgm:prSet presAssocID="{78CE8E87-D7A6-470B-93D8-174CF6CC65B7}" presName="spacerL" presStyleCnt="0"/>
      <dgm:spPr/>
    </dgm:pt>
    <dgm:pt modelId="{9B0A240E-31B8-4B77-A6CF-88383C1D14A5}" type="pres">
      <dgm:prSet presAssocID="{78CE8E87-D7A6-470B-93D8-174CF6CC65B7}" presName="sibTrans" presStyleLbl="sibTrans2D1" presStyleIdx="0" presStyleCnt="3"/>
      <dgm:spPr>
        <a:prstGeom prst="mathPlus">
          <a:avLst/>
        </a:prstGeom>
      </dgm:spPr>
    </dgm:pt>
    <dgm:pt modelId="{B1E34CC0-CF35-4C24-A94A-514C5051D6A1}" type="pres">
      <dgm:prSet presAssocID="{78CE8E87-D7A6-470B-93D8-174CF6CC65B7}" presName="spacerR" presStyleCnt="0"/>
      <dgm:spPr/>
    </dgm:pt>
    <dgm:pt modelId="{5A144533-0BFA-487D-A325-033FB87763A7}" type="pres">
      <dgm:prSet presAssocID="{48A4F97D-7098-4969-906A-99D20694902F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E1A81540-7478-44C0-8F04-76055A4DEFAC}" type="pres">
      <dgm:prSet presAssocID="{0BD58A45-9D87-45EC-A51A-45C8850BFD8F}" presName="spacerL" presStyleCnt="0"/>
      <dgm:spPr/>
    </dgm:pt>
    <dgm:pt modelId="{46D2CCF7-A3F1-482F-8616-DB5BDEE18E19}" type="pres">
      <dgm:prSet presAssocID="{0BD58A45-9D87-45EC-A51A-45C8850BFD8F}" presName="sibTrans" presStyleLbl="sibTrans2D1" presStyleIdx="1" presStyleCnt="3"/>
      <dgm:spPr>
        <a:prstGeom prst="mathPlus">
          <a:avLst/>
        </a:prstGeom>
      </dgm:spPr>
    </dgm:pt>
    <dgm:pt modelId="{8DF1C81D-29E3-4D7C-A5E4-79C8C77D374E}" type="pres">
      <dgm:prSet presAssocID="{0BD58A45-9D87-45EC-A51A-45C8850BFD8F}" presName="spacerR" presStyleCnt="0"/>
      <dgm:spPr/>
    </dgm:pt>
    <dgm:pt modelId="{C6DFF927-F5CD-4087-B8DA-5B7D182C6934}" type="pres">
      <dgm:prSet presAssocID="{D7B02251-EEF7-479D-8250-E27AA6D17404}" presName="node" presStyleLbl="node1" presStyleIdx="2" presStyleCnt="4" custLinFactNeighborX="-90224" custLinFactNeighborY="-2402">
        <dgm:presLayoutVars>
          <dgm:bulletEnabled val="1"/>
        </dgm:presLayoutVars>
      </dgm:prSet>
      <dgm:spPr>
        <a:prstGeom prst="ellipse">
          <a:avLst/>
        </a:prstGeom>
      </dgm:spPr>
    </dgm:pt>
    <dgm:pt modelId="{37E3D15C-1078-4493-A341-FCCE60157ED0}" type="pres">
      <dgm:prSet presAssocID="{22605A51-8805-4D5B-B779-A231E62F6667}" presName="spacerL" presStyleCnt="0"/>
      <dgm:spPr/>
    </dgm:pt>
    <dgm:pt modelId="{2B9003F3-219D-4680-B5F8-40486915F639}" type="pres">
      <dgm:prSet presAssocID="{22605A51-8805-4D5B-B779-A231E62F6667}" presName="sibTrans" presStyleLbl="sibTrans2D1" presStyleIdx="2" presStyleCnt="3" custLinFactNeighborX="-50758"/>
      <dgm:spPr>
        <a:prstGeom prst="mathEqual">
          <a:avLst/>
        </a:prstGeom>
      </dgm:spPr>
    </dgm:pt>
    <dgm:pt modelId="{B3F1102B-2AA6-4163-A9DA-A290F79C9430}" type="pres">
      <dgm:prSet presAssocID="{22605A51-8805-4D5B-B779-A231E62F6667}" presName="spacerR" presStyleCnt="0"/>
      <dgm:spPr/>
    </dgm:pt>
    <dgm:pt modelId="{CD4567DE-3831-4316-B3FF-70A2FB1624E4}" type="pres">
      <dgm:prSet presAssocID="{60F1EE73-25CD-429F-8859-5B920B2CF5BD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28EB523-2EAF-4355-93CD-4A0517879236}" type="presOf" srcId="{22605A51-8805-4D5B-B779-A231E62F6667}" destId="{2B9003F3-219D-4680-B5F8-40486915F639}" srcOrd="0" destOrd="0" presId="urn:microsoft.com/office/officeart/2005/8/layout/equation1"/>
    <dgm:cxn modelId="{55CAA931-FBA4-4882-95E5-F2A431126D28}" type="presOf" srcId="{345F2B10-5592-4314-9955-EC5D8C536DBF}" destId="{66AAA59C-720D-4852-8597-B2CFF0D74314}" srcOrd="0" destOrd="0" presId="urn:microsoft.com/office/officeart/2005/8/layout/equation1"/>
    <dgm:cxn modelId="{1EDAA733-CB2F-4A7E-8007-C24A6D3DC873}" type="presOf" srcId="{78CE8E87-D7A6-470B-93D8-174CF6CC65B7}" destId="{9B0A240E-31B8-4B77-A6CF-88383C1D14A5}" srcOrd="0" destOrd="0" presId="urn:microsoft.com/office/officeart/2005/8/layout/equation1"/>
    <dgm:cxn modelId="{BAC04944-BE24-4261-B189-BA265E715205}" type="presOf" srcId="{D7B02251-EEF7-479D-8250-E27AA6D17404}" destId="{C6DFF927-F5CD-4087-B8DA-5B7D182C6934}" srcOrd="0" destOrd="0" presId="urn:microsoft.com/office/officeart/2005/8/layout/equation1"/>
    <dgm:cxn modelId="{F4B7D06E-DA4F-4366-AFCA-DC864C4452B8}" srcId="{CE523B40-26BE-49BB-A3A4-E1B1C2B5B1D4}" destId="{D7B02251-EEF7-479D-8250-E27AA6D17404}" srcOrd="2" destOrd="0" parTransId="{85190797-72B2-4E2D-99F3-7CAC7825492A}" sibTransId="{22605A51-8805-4D5B-B779-A231E62F6667}"/>
    <dgm:cxn modelId="{E4B8868D-6B65-4D89-A537-88100D4CDB64}" type="presOf" srcId="{60F1EE73-25CD-429F-8859-5B920B2CF5BD}" destId="{CD4567DE-3831-4316-B3FF-70A2FB1624E4}" srcOrd="0" destOrd="0" presId="urn:microsoft.com/office/officeart/2005/8/layout/equation1"/>
    <dgm:cxn modelId="{63ED0997-4AF2-424A-A831-1E66ECDCAF32}" type="presOf" srcId="{48A4F97D-7098-4969-906A-99D20694902F}" destId="{5A144533-0BFA-487D-A325-033FB87763A7}" srcOrd="0" destOrd="0" presId="urn:microsoft.com/office/officeart/2005/8/layout/equation1"/>
    <dgm:cxn modelId="{A81C65A0-7294-47CC-923C-FDDBB2EE74DA}" type="presOf" srcId="{CE523B40-26BE-49BB-A3A4-E1B1C2B5B1D4}" destId="{B3BA72A1-2264-4529-AD2E-8D67D2F843D5}" srcOrd="0" destOrd="0" presId="urn:microsoft.com/office/officeart/2005/8/layout/equation1"/>
    <dgm:cxn modelId="{360F6DA0-BD47-4D99-9E46-6679CFED7540}" srcId="{CE523B40-26BE-49BB-A3A4-E1B1C2B5B1D4}" destId="{345F2B10-5592-4314-9955-EC5D8C536DBF}" srcOrd="0" destOrd="0" parTransId="{24E52BA2-A06B-403A-A8CB-B28FD6EC7C90}" sibTransId="{78CE8E87-D7A6-470B-93D8-174CF6CC65B7}"/>
    <dgm:cxn modelId="{429BDBAF-392F-4209-90A4-3D0F8BBAA4B6}" type="presOf" srcId="{0BD58A45-9D87-45EC-A51A-45C8850BFD8F}" destId="{46D2CCF7-A3F1-482F-8616-DB5BDEE18E19}" srcOrd="0" destOrd="0" presId="urn:microsoft.com/office/officeart/2005/8/layout/equation1"/>
    <dgm:cxn modelId="{E575EFB4-242D-4064-BBF3-ACFF6E68082B}" srcId="{CE523B40-26BE-49BB-A3A4-E1B1C2B5B1D4}" destId="{60F1EE73-25CD-429F-8859-5B920B2CF5BD}" srcOrd="3" destOrd="0" parTransId="{6AA3914E-3DF8-4BBD-B43B-5747480ECF12}" sibTransId="{99A38533-E683-40C4-BCD0-90202B10437B}"/>
    <dgm:cxn modelId="{ECC4C4D0-11E3-4A20-9860-0EE43F093DB7}" srcId="{CE523B40-26BE-49BB-A3A4-E1B1C2B5B1D4}" destId="{48A4F97D-7098-4969-906A-99D20694902F}" srcOrd="1" destOrd="0" parTransId="{67D57F6E-AA7C-4906-AB61-FBB8CE4DE222}" sibTransId="{0BD58A45-9D87-45EC-A51A-45C8850BFD8F}"/>
    <dgm:cxn modelId="{320B3FE4-8852-4FD9-8A14-BAAEE564A4F3}" type="presParOf" srcId="{B3BA72A1-2264-4529-AD2E-8D67D2F843D5}" destId="{66AAA59C-720D-4852-8597-B2CFF0D74314}" srcOrd="0" destOrd="0" presId="urn:microsoft.com/office/officeart/2005/8/layout/equation1"/>
    <dgm:cxn modelId="{EB707A2F-BA1A-4A9C-BB7A-E0BCC1BDDD81}" type="presParOf" srcId="{B3BA72A1-2264-4529-AD2E-8D67D2F843D5}" destId="{7312001E-AEE5-4003-89B8-D2A1A13C0924}" srcOrd="1" destOrd="0" presId="urn:microsoft.com/office/officeart/2005/8/layout/equation1"/>
    <dgm:cxn modelId="{DB714583-97DA-4D3E-AB20-91510EBE1B96}" type="presParOf" srcId="{B3BA72A1-2264-4529-AD2E-8D67D2F843D5}" destId="{9B0A240E-31B8-4B77-A6CF-88383C1D14A5}" srcOrd="2" destOrd="0" presId="urn:microsoft.com/office/officeart/2005/8/layout/equation1"/>
    <dgm:cxn modelId="{F151797A-4B83-4F10-8E7C-6397C5E2E7DB}" type="presParOf" srcId="{B3BA72A1-2264-4529-AD2E-8D67D2F843D5}" destId="{B1E34CC0-CF35-4C24-A94A-514C5051D6A1}" srcOrd="3" destOrd="0" presId="urn:microsoft.com/office/officeart/2005/8/layout/equation1"/>
    <dgm:cxn modelId="{8C750C29-1B6C-406B-B431-6921044DD041}" type="presParOf" srcId="{B3BA72A1-2264-4529-AD2E-8D67D2F843D5}" destId="{5A144533-0BFA-487D-A325-033FB87763A7}" srcOrd="4" destOrd="0" presId="urn:microsoft.com/office/officeart/2005/8/layout/equation1"/>
    <dgm:cxn modelId="{F13708A7-CFCA-4F70-B2D7-9723C525C37C}" type="presParOf" srcId="{B3BA72A1-2264-4529-AD2E-8D67D2F843D5}" destId="{E1A81540-7478-44C0-8F04-76055A4DEFAC}" srcOrd="5" destOrd="0" presId="urn:microsoft.com/office/officeart/2005/8/layout/equation1"/>
    <dgm:cxn modelId="{BCEDB032-CD6B-4C82-AD5C-A2617A7B516A}" type="presParOf" srcId="{B3BA72A1-2264-4529-AD2E-8D67D2F843D5}" destId="{46D2CCF7-A3F1-482F-8616-DB5BDEE18E19}" srcOrd="6" destOrd="0" presId="urn:microsoft.com/office/officeart/2005/8/layout/equation1"/>
    <dgm:cxn modelId="{2FC10D4C-B261-4930-9123-32623F78AB13}" type="presParOf" srcId="{B3BA72A1-2264-4529-AD2E-8D67D2F843D5}" destId="{8DF1C81D-29E3-4D7C-A5E4-79C8C77D374E}" srcOrd="7" destOrd="0" presId="urn:microsoft.com/office/officeart/2005/8/layout/equation1"/>
    <dgm:cxn modelId="{161C69C9-9900-4D69-8484-898CCEDB8887}" type="presParOf" srcId="{B3BA72A1-2264-4529-AD2E-8D67D2F843D5}" destId="{C6DFF927-F5CD-4087-B8DA-5B7D182C6934}" srcOrd="8" destOrd="0" presId="urn:microsoft.com/office/officeart/2005/8/layout/equation1"/>
    <dgm:cxn modelId="{D309ACAE-903B-4109-8F61-F9F1FEA41E72}" type="presParOf" srcId="{B3BA72A1-2264-4529-AD2E-8D67D2F843D5}" destId="{37E3D15C-1078-4493-A341-FCCE60157ED0}" srcOrd="9" destOrd="0" presId="urn:microsoft.com/office/officeart/2005/8/layout/equation1"/>
    <dgm:cxn modelId="{23B3F911-1CC9-4B5C-BAD7-CA3BBB9F7F5A}" type="presParOf" srcId="{B3BA72A1-2264-4529-AD2E-8D67D2F843D5}" destId="{2B9003F3-219D-4680-B5F8-40486915F639}" srcOrd="10" destOrd="0" presId="urn:microsoft.com/office/officeart/2005/8/layout/equation1"/>
    <dgm:cxn modelId="{57A7D38E-8897-41E5-B58E-199AD9A1742E}" type="presParOf" srcId="{B3BA72A1-2264-4529-AD2E-8D67D2F843D5}" destId="{B3F1102B-2AA6-4163-A9DA-A290F79C9430}" srcOrd="11" destOrd="0" presId="urn:microsoft.com/office/officeart/2005/8/layout/equation1"/>
    <dgm:cxn modelId="{5B37C47C-5870-4F2D-8181-91E36CD3658F}" type="presParOf" srcId="{B3BA72A1-2264-4529-AD2E-8D67D2F843D5}" destId="{CD4567DE-3831-4316-B3FF-70A2FB1624E4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D15A7-B190-4251-8ACE-2647F32A13B0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41FFDD-86B4-4865-8DE1-F45A4EBF8F21}">
      <dgm:prSet phldrT="[Tekst]" custT="1"/>
      <dgm:spPr>
        <a:xfrm>
          <a:off x="83523" y="351791"/>
          <a:ext cx="4534307" cy="91177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dirty="0">
              <a:latin typeface="Calibri"/>
              <a:ea typeface="+mn-ea"/>
              <a:cs typeface="+mn-cs"/>
            </a:rPr>
            <a:t>Wartość wydatków kwalifikowalnych przeznaczonych na działania związane z pandemią COVID-19</a:t>
          </a:r>
        </a:p>
        <a:p>
          <a:pPr>
            <a:buNone/>
          </a:pPr>
          <a:r>
            <a:rPr lang="pl-PL" sz="1400" dirty="0">
              <a:latin typeface="Calibri"/>
              <a:ea typeface="+mn-ea"/>
              <a:cs typeface="+mn-cs"/>
            </a:rPr>
            <a:t>Art. 15zzb, 15zzc i 15zze w PLN</a:t>
          </a:r>
        </a:p>
      </dgm:t>
    </dgm:pt>
    <dgm:pt modelId="{73BCED3A-4575-45C2-BCC8-D06AB493CCC9}" type="parTrans" cxnId="{B45335D3-7977-4414-9021-38F3F0A594A1}">
      <dgm:prSet/>
      <dgm:spPr/>
      <dgm:t>
        <a:bodyPr/>
        <a:lstStyle/>
        <a:p>
          <a:endParaRPr lang="pl-PL"/>
        </a:p>
      </dgm:t>
    </dgm:pt>
    <dgm:pt modelId="{B09089AF-A02A-4B99-8CEA-D7F59CE65D19}" type="sibTrans" cxnId="{B45335D3-7977-4414-9021-38F3F0A594A1}">
      <dgm:prSet/>
      <dgm:spPr/>
      <dgm:t>
        <a:bodyPr/>
        <a:lstStyle/>
        <a:p>
          <a:endParaRPr lang="pl-PL"/>
        </a:p>
      </dgm:t>
    </dgm:pt>
    <dgm:pt modelId="{7202942A-4594-42F9-9365-41DE94F9EC59}">
      <dgm:prSet phldrT="[Tekst]" custT="1"/>
      <dgm:spPr>
        <a:xfrm>
          <a:off x="141104" y="1618757"/>
          <a:ext cx="4419144" cy="853320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Wydatki założone w SZOOP </a:t>
          </a:r>
        </a:p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87,4 </a:t>
          </a:r>
          <a:r>
            <a:rPr lang="pl-PL" sz="1400" b="1" dirty="0">
              <a:latin typeface="+mn-lt"/>
              <a:ea typeface="+mn-ea"/>
              <a:cs typeface="+mn-cs"/>
            </a:rPr>
            <a:t>mln</a:t>
          </a:r>
          <a:endParaRPr lang="pl-PL" sz="1400" dirty="0">
            <a:latin typeface="Calibri"/>
            <a:ea typeface="+mn-ea"/>
            <a:cs typeface="+mn-cs"/>
          </a:endParaRPr>
        </a:p>
      </dgm:t>
    </dgm:pt>
    <dgm:pt modelId="{8EC37749-AA04-4E62-89F2-B14E728732EB}" type="parTrans" cxnId="{22444D98-44C5-45EE-8DC3-FD54F4B65181}">
      <dgm:prSet/>
      <dgm:spPr>
        <a:xfrm rot="5400000">
          <a:off x="2261879" y="1352364"/>
          <a:ext cx="177595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A2107484-4FBA-404C-B1BB-16A02445DF6C}" type="sibTrans" cxnId="{22444D98-44C5-45EE-8DC3-FD54F4B65181}">
      <dgm:prSet/>
      <dgm:spPr>
        <a:xfrm rot="5400000">
          <a:off x="2261879" y="2560876"/>
          <a:ext cx="177595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D06B0D72-8587-4399-BBDF-9234FD3F38BA}">
      <dgm:prSet phldrT="[Tekst]" custT="1"/>
      <dgm:spPr>
        <a:xfrm>
          <a:off x="5015" y="3939007"/>
          <a:ext cx="4691322" cy="82205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Wydatki rozliczone we wnioskach o płatność </a:t>
          </a:r>
        </a:p>
        <a:p>
          <a:pPr>
            <a:buNone/>
          </a:pPr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70,3</a:t>
          </a:r>
          <a:r>
            <a:rPr lang="pl-PL" sz="1400" b="1" dirty="0">
              <a:latin typeface="Calibri"/>
              <a:ea typeface="+mn-ea"/>
              <a:cs typeface="+mn-cs"/>
            </a:rPr>
            <a:t> mln - 31.08.2021 </a:t>
          </a:r>
        </a:p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                             69 mln - 31.08.2022 / Korekty ujemne</a:t>
          </a:r>
        </a:p>
      </dgm:t>
    </dgm:pt>
    <dgm:pt modelId="{881FD52E-A8A4-4EE6-987D-CF84F6307C64}" type="parTrans" cxnId="{C63EC588-4174-47D6-837A-1977585CA84D}">
      <dgm:prSet/>
      <dgm:spPr/>
      <dgm:t>
        <a:bodyPr/>
        <a:lstStyle/>
        <a:p>
          <a:endParaRPr lang="pl-PL"/>
        </a:p>
      </dgm:t>
    </dgm:pt>
    <dgm:pt modelId="{8C461CA9-F8A3-41A8-8930-3DC247CEC19E}" type="sibTrans" cxnId="{C63EC588-4174-47D6-837A-1977585CA84D}">
      <dgm:prSet/>
      <dgm:spPr/>
      <dgm:t>
        <a:bodyPr/>
        <a:lstStyle/>
        <a:p>
          <a:endParaRPr lang="pl-PL"/>
        </a:p>
      </dgm:t>
    </dgm:pt>
    <dgm:pt modelId="{EDD4F2AC-EC2E-4C5F-8D97-B5D3B6DA0915}">
      <dgm:prSet custT="1"/>
      <dgm:spPr/>
      <dgm:t>
        <a:bodyPr/>
        <a:lstStyle/>
        <a:p>
          <a:pPr algn="ctr">
            <a:buNone/>
          </a:pPr>
          <a:endParaRPr lang="pl-PL" sz="1400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  <a:p>
          <a:pPr algn="ctr">
            <a:buNone/>
          </a:pPr>
          <a:r>
            <a:rPr lang="pl-PL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97 </a:t>
          </a: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% wartości z WND na zakończenie</a:t>
          </a:r>
        </a:p>
      </dgm:t>
    </dgm:pt>
    <dgm:pt modelId="{EBE0B7B9-7C9A-435C-B75F-BE12E0D0DE6A}" type="parTrans" cxnId="{F54BD8E4-1A11-488F-81EA-CD36D3869E5A}">
      <dgm:prSet/>
      <dgm:spPr/>
      <dgm:t>
        <a:bodyPr/>
        <a:lstStyle/>
        <a:p>
          <a:endParaRPr lang="pl-PL"/>
        </a:p>
      </dgm:t>
    </dgm:pt>
    <dgm:pt modelId="{8AFE69B8-4754-4BE8-9EC6-F3E6AEE92007}" type="sibTrans" cxnId="{F54BD8E4-1A11-488F-81EA-CD36D3869E5A}">
      <dgm:prSet/>
      <dgm:spPr/>
      <dgm:t>
        <a:bodyPr/>
        <a:lstStyle/>
        <a:p>
          <a:endParaRPr lang="pl-PL"/>
        </a:p>
      </dgm:t>
    </dgm:pt>
    <dgm:pt modelId="{D9A5E44C-0EE3-4537-BD1D-B521B04D6380}">
      <dgm:prSet custT="1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79 % wartości docelowej z SZOOP</a:t>
          </a:r>
          <a:endParaRPr lang="pl-PL" sz="14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0D225976-E71B-4285-95D9-5B6E3A7F82CF}" type="parTrans" cxnId="{402597F8-B4A6-4778-8C5C-7406CD5DF1AC}">
      <dgm:prSet/>
      <dgm:spPr/>
      <dgm:t>
        <a:bodyPr/>
        <a:lstStyle/>
        <a:p>
          <a:endParaRPr lang="pl-PL"/>
        </a:p>
      </dgm:t>
    </dgm:pt>
    <dgm:pt modelId="{6F43DC89-766C-47F8-A9CE-60DCC7E510C1}" type="sibTrans" cxnId="{402597F8-B4A6-4778-8C5C-7406CD5DF1AC}">
      <dgm:prSet/>
      <dgm:spPr/>
      <dgm:t>
        <a:bodyPr/>
        <a:lstStyle/>
        <a:p>
          <a:endParaRPr lang="pl-PL"/>
        </a:p>
      </dgm:t>
    </dgm:pt>
    <dgm:pt modelId="{DFBE32D7-1155-4673-AA6E-CB2F424B348A}">
      <dgm:prSet phldrT="[Tekst]" custT="1"/>
      <dgm:spPr>
        <a:xfrm>
          <a:off x="125273" y="2827269"/>
          <a:ext cx="4450807" cy="75654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Wydatki założone we WND</a:t>
          </a:r>
        </a:p>
        <a:p>
          <a:pPr>
            <a:buFont typeface="Wingdings" panose="05000000000000000000" pitchFamily="2" charset="2"/>
            <a:buChar char="§"/>
          </a:pPr>
          <a:r>
            <a:rPr lang="pl-PL" sz="1400" b="1" dirty="0">
              <a:latin typeface="Calibri"/>
              <a:ea typeface="+mn-ea"/>
              <a:cs typeface="+mn-cs"/>
            </a:rPr>
            <a:t>    pierwotnie:                         87 mln </a:t>
          </a:r>
        </a:p>
        <a:p>
          <a:pPr>
            <a:buFont typeface="Wingdings" panose="05000000000000000000" pitchFamily="2" charset="2"/>
            <a:buChar char="§"/>
          </a:pPr>
          <a:r>
            <a:rPr lang="pl-PL" sz="1400" b="1" dirty="0">
              <a:latin typeface="Calibri"/>
              <a:ea typeface="+mn-ea"/>
              <a:cs typeface="+mn-cs"/>
            </a:rPr>
            <a:t>       po zmianach:                      </a:t>
          </a:r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74,7 mln</a:t>
          </a:r>
          <a:endParaRPr lang="pl-PL" sz="1400" b="1" dirty="0">
            <a:latin typeface="Calibri"/>
            <a:ea typeface="+mn-ea"/>
            <a:cs typeface="+mn-cs"/>
          </a:endParaRPr>
        </a:p>
        <a:p>
          <a:pPr>
            <a:buFont typeface="Wingdings" panose="05000000000000000000" pitchFamily="2" charset="2"/>
            <a:buChar char="§"/>
          </a:pPr>
          <a:r>
            <a:rPr lang="pl-PL" sz="1400" b="1" dirty="0">
              <a:latin typeface="Calibri"/>
              <a:ea typeface="+mn-ea"/>
              <a:cs typeface="+mn-cs"/>
            </a:rPr>
            <a:t>        na zakończenie realizacji: 71,3 mln</a:t>
          </a:r>
        </a:p>
      </dgm:t>
    </dgm:pt>
    <dgm:pt modelId="{6D9F541E-EC3E-46AD-B58D-93DEFF72C046}" type="sibTrans" cxnId="{C794F9F0-62CE-489E-95CA-AB9C2E2E7E15}">
      <dgm:prSet/>
      <dgm:spPr>
        <a:xfrm rot="5400000">
          <a:off x="2261879" y="3672614"/>
          <a:ext cx="177595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48B2FA81-57D4-45BA-8B80-B6808D45589F}" type="parTrans" cxnId="{C794F9F0-62CE-489E-95CA-AB9C2E2E7E15}">
      <dgm:prSet/>
      <dgm:spPr/>
      <dgm:t>
        <a:bodyPr/>
        <a:lstStyle/>
        <a:p>
          <a:endParaRPr lang="pl-PL"/>
        </a:p>
      </dgm:t>
    </dgm:pt>
    <dgm:pt modelId="{A300CF9F-ECA3-47F6-BD34-FB8F4E7DE219}" type="pres">
      <dgm:prSet presAssocID="{125D15A7-B190-4251-8ACE-2647F32A13B0}" presName="Name0" presStyleCnt="0">
        <dgm:presLayoutVars>
          <dgm:dir/>
          <dgm:animLvl val="lvl"/>
          <dgm:resizeHandles val="exact"/>
        </dgm:presLayoutVars>
      </dgm:prSet>
      <dgm:spPr/>
    </dgm:pt>
    <dgm:pt modelId="{187C7B80-9C4D-420E-9AD3-BABED39455B3}" type="pres">
      <dgm:prSet presAssocID="{1141FFDD-86B4-4865-8DE1-F45A4EBF8F21}" presName="vertFlow" presStyleCnt="0"/>
      <dgm:spPr/>
    </dgm:pt>
    <dgm:pt modelId="{478DE680-B12F-40E0-8571-53A7D64D496A}" type="pres">
      <dgm:prSet presAssocID="{1141FFDD-86B4-4865-8DE1-F45A4EBF8F21}" presName="header" presStyleLbl="node1" presStyleIdx="0" presStyleCnt="1" custScaleX="171499" custScaleY="155410" custLinFactNeighborX="-605" custLinFactNeighborY="52156"/>
      <dgm:spPr/>
    </dgm:pt>
    <dgm:pt modelId="{B3EAE6C5-A315-4A69-8986-1586C2E25284}" type="pres">
      <dgm:prSet presAssocID="{8EC37749-AA04-4E62-89F2-B14E728732EB}" presName="parTrans" presStyleLbl="sibTrans2D1" presStyleIdx="0" presStyleCnt="4"/>
      <dgm:spPr/>
    </dgm:pt>
    <dgm:pt modelId="{78A94FA3-B386-4A69-85E5-77D1926C79FF}" type="pres">
      <dgm:prSet presAssocID="{7202942A-4594-42F9-9365-41DE94F9EC59}" presName="child" presStyleLbl="alignAccFollowNode1" presStyleIdx="0" presStyleCnt="4" custScaleX="177618" custScaleY="97773" custLinFactNeighborX="-7869" custLinFactNeighborY="10970">
        <dgm:presLayoutVars>
          <dgm:chMax val="0"/>
          <dgm:bulletEnabled val="1"/>
        </dgm:presLayoutVars>
      </dgm:prSet>
      <dgm:spPr/>
    </dgm:pt>
    <dgm:pt modelId="{21FE09C4-27CD-4B27-A1BD-E42BB3AE1B31}" type="pres">
      <dgm:prSet presAssocID="{A2107484-4FBA-404C-B1BB-16A02445DF6C}" presName="sibTrans" presStyleLbl="sibTrans2D1" presStyleIdx="1" presStyleCnt="4"/>
      <dgm:spPr/>
    </dgm:pt>
    <dgm:pt modelId="{F11A78CE-D36A-4901-AD04-8C92A3B0D033}" type="pres">
      <dgm:prSet presAssocID="{DFBE32D7-1155-4673-AA6E-CB2F424B348A}" presName="child" presStyleLbl="alignAccFollowNode1" presStyleIdx="1" presStyleCnt="4" custScaleX="177993" custScaleY="208228" custLinFactNeighborX="-7024" custLinFactNeighborY="14311">
        <dgm:presLayoutVars>
          <dgm:chMax val="0"/>
          <dgm:bulletEnabled val="1"/>
        </dgm:presLayoutVars>
      </dgm:prSet>
      <dgm:spPr/>
    </dgm:pt>
    <dgm:pt modelId="{46154070-C010-4EEA-AAD4-95121157FB51}" type="pres">
      <dgm:prSet presAssocID="{6D9F541E-EC3E-46AD-B58D-93DEFF72C046}" presName="sibTrans" presStyleLbl="sibTrans2D1" presStyleIdx="2" presStyleCnt="4"/>
      <dgm:spPr/>
    </dgm:pt>
    <dgm:pt modelId="{7672FEA7-D03C-4BE4-8B52-EB9F72CA2A6A}" type="pres">
      <dgm:prSet presAssocID="{D06B0D72-8587-4399-BBDF-9234FD3F38BA}" presName="child" presStyleLbl="alignAccFollowNode1" presStyleIdx="2" presStyleCnt="4" custScaleX="180601" custScaleY="139680" custLinFactNeighborX="-2399" custLinFactNeighborY="-8130">
        <dgm:presLayoutVars>
          <dgm:chMax val="0"/>
          <dgm:bulletEnabled val="1"/>
        </dgm:presLayoutVars>
      </dgm:prSet>
      <dgm:spPr/>
    </dgm:pt>
    <dgm:pt modelId="{97AC78C1-9FEE-44A7-8A20-551AA8FA932E}" type="pres">
      <dgm:prSet presAssocID="{8C461CA9-F8A3-41A8-8930-3DC247CEC19E}" presName="sibTrans" presStyleLbl="sibTrans2D1" presStyleIdx="3" presStyleCnt="4"/>
      <dgm:spPr/>
    </dgm:pt>
    <dgm:pt modelId="{7F691AC8-BEE7-4D6C-A0D4-0EDE718F9CD4}" type="pres">
      <dgm:prSet presAssocID="{EDD4F2AC-EC2E-4C5F-8D97-B5D3B6DA0915}" presName="child" presStyleLbl="alignAccFollowNode1" presStyleIdx="3" presStyleCnt="4" custScaleX="178212" custScaleY="150573" custLinFactY="15485" custLinFactNeighborX="-1204" custLinFactNeighborY="100000">
        <dgm:presLayoutVars>
          <dgm:chMax val="0"/>
          <dgm:bulletEnabled val="1"/>
        </dgm:presLayoutVars>
      </dgm:prSet>
      <dgm:spPr/>
    </dgm:pt>
  </dgm:ptLst>
  <dgm:cxnLst>
    <dgm:cxn modelId="{94631409-6650-4CCA-BF68-C030701A082B}" type="presOf" srcId="{8C461CA9-F8A3-41A8-8930-3DC247CEC19E}" destId="{97AC78C1-9FEE-44A7-8A20-551AA8FA932E}" srcOrd="0" destOrd="0" presId="urn:microsoft.com/office/officeart/2005/8/layout/lProcess1"/>
    <dgm:cxn modelId="{1729AB3D-C6E7-4D2C-B723-A57D7A442012}" type="presOf" srcId="{D9A5E44C-0EE3-4537-BD1D-B521B04D6380}" destId="{7F691AC8-BEE7-4D6C-A0D4-0EDE718F9CD4}" srcOrd="0" destOrd="1" presId="urn:microsoft.com/office/officeart/2005/8/layout/lProcess1"/>
    <dgm:cxn modelId="{9495BE3E-A333-4557-BD70-BDA634092B5E}" type="presOf" srcId="{D06B0D72-8587-4399-BBDF-9234FD3F38BA}" destId="{7672FEA7-D03C-4BE4-8B52-EB9F72CA2A6A}" srcOrd="0" destOrd="0" presId="urn:microsoft.com/office/officeart/2005/8/layout/lProcess1"/>
    <dgm:cxn modelId="{311F7444-5D66-4788-9F23-CDE40CAC38C8}" type="presOf" srcId="{A2107484-4FBA-404C-B1BB-16A02445DF6C}" destId="{21FE09C4-27CD-4B27-A1BD-E42BB3AE1B31}" srcOrd="0" destOrd="0" presId="urn:microsoft.com/office/officeart/2005/8/layout/lProcess1"/>
    <dgm:cxn modelId="{13D8E945-7ED1-48AF-96A1-B19EBE1C9494}" type="presOf" srcId="{6D9F541E-EC3E-46AD-B58D-93DEFF72C046}" destId="{46154070-C010-4EEA-AAD4-95121157FB51}" srcOrd="0" destOrd="0" presId="urn:microsoft.com/office/officeart/2005/8/layout/lProcess1"/>
    <dgm:cxn modelId="{0A4B9756-BB18-4B31-A470-3FA6A1D4C159}" type="presOf" srcId="{DFBE32D7-1155-4673-AA6E-CB2F424B348A}" destId="{F11A78CE-D36A-4901-AD04-8C92A3B0D033}" srcOrd="0" destOrd="0" presId="urn:microsoft.com/office/officeart/2005/8/layout/lProcess1"/>
    <dgm:cxn modelId="{1AE62157-CE67-4305-8B76-13DEB70EDBB3}" type="presOf" srcId="{125D15A7-B190-4251-8ACE-2647F32A13B0}" destId="{A300CF9F-ECA3-47F6-BD34-FB8F4E7DE219}" srcOrd="0" destOrd="0" presId="urn:microsoft.com/office/officeart/2005/8/layout/lProcess1"/>
    <dgm:cxn modelId="{98E88786-5FB6-4B00-B338-93ECF553CF33}" type="presOf" srcId="{7202942A-4594-42F9-9365-41DE94F9EC59}" destId="{78A94FA3-B386-4A69-85E5-77D1926C79FF}" srcOrd="0" destOrd="0" presId="urn:microsoft.com/office/officeart/2005/8/layout/lProcess1"/>
    <dgm:cxn modelId="{C63EC588-4174-47D6-837A-1977585CA84D}" srcId="{1141FFDD-86B4-4865-8DE1-F45A4EBF8F21}" destId="{D06B0D72-8587-4399-BBDF-9234FD3F38BA}" srcOrd="2" destOrd="0" parTransId="{881FD52E-A8A4-4EE6-987D-CF84F6307C64}" sibTransId="{8C461CA9-F8A3-41A8-8930-3DC247CEC19E}"/>
    <dgm:cxn modelId="{22444D98-44C5-45EE-8DC3-FD54F4B65181}" srcId="{1141FFDD-86B4-4865-8DE1-F45A4EBF8F21}" destId="{7202942A-4594-42F9-9365-41DE94F9EC59}" srcOrd="0" destOrd="0" parTransId="{8EC37749-AA04-4E62-89F2-B14E728732EB}" sibTransId="{A2107484-4FBA-404C-B1BB-16A02445DF6C}"/>
    <dgm:cxn modelId="{7914BEAC-917E-40B7-9C61-64FA13824561}" type="presOf" srcId="{8EC37749-AA04-4E62-89F2-B14E728732EB}" destId="{B3EAE6C5-A315-4A69-8986-1586C2E25284}" srcOrd="0" destOrd="0" presId="urn:microsoft.com/office/officeart/2005/8/layout/lProcess1"/>
    <dgm:cxn modelId="{B45335D3-7977-4414-9021-38F3F0A594A1}" srcId="{125D15A7-B190-4251-8ACE-2647F32A13B0}" destId="{1141FFDD-86B4-4865-8DE1-F45A4EBF8F21}" srcOrd="0" destOrd="0" parTransId="{73BCED3A-4575-45C2-BCC8-D06AB493CCC9}" sibTransId="{B09089AF-A02A-4B99-8CEA-D7F59CE65D19}"/>
    <dgm:cxn modelId="{F54BD8E4-1A11-488F-81EA-CD36D3869E5A}" srcId="{1141FFDD-86B4-4865-8DE1-F45A4EBF8F21}" destId="{EDD4F2AC-EC2E-4C5F-8D97-B5D3B6DA0915}" srcOrd="3" destOrd="0" parTransId="{EBE0B7B9-7C9A-435C-B75F-BE12E0D0DE6A}" sibTransId="{8AFE69B8-4754-4BE8-9EC6-F3E6AEE92007}"/>
    <dgm:cxn modelId="{BD7132EA-53F4-48DF-91CA-407D157D5A5D}" type="presOf" srcId="{EDD4F2AC-EC2E-4C5F-8D97-B5D3B6DA0915}" destId="{7F691AC8-BEE7-4D6C-A0D4-0EDE718F9CD4}" srcOrd="0" destOrd="0" presId="urn:microsoft.com/office/officeart/2005/8/layout/lProcess1"/>
    <dgm:cxn modelId="{962941ED-A3AA-457D-AF47-E6AAA603DB5E}" type="presOf" srcId="{1141FFDD-86B4-4865-8DE1-F45A4EBF8F21}" destId="{478DE680-B12F-40E0-8571-53A7D64D496A}" srcOrd="0" destOrd="0" presId="urn:microsoft.com/office/officeart/2005/8/layout/lProcess1"/>
    <dgm:cxn modelId="{C794F9F0-62CE-489E-95CA-AB9C2E2E7E15}" srcId="{1141FFDD-86B4-4865-8DE1-F45A4EBF8F21}" destId="{DFBE32D7-1155-4673-AA6E-CB2F424B348A}" srcOrd="1" destOrd="0" parTransId="{48B2FA81-57D4-45BA-8B80-B6808D45589F}" sibTransId="{6D9F541E-EC3E-46AD-B58D-93DEFF72C046}"/>
    <dgm:cxn modelId="{402597F8-B4A6-4778-8C5C-7406CD5DF1AC}" srcId="{EDD4F2AC-EC2E-4C5F-8D97-B5D3B6DA0915}" destId="{D9A5E44C-0EE3-4537-BD1D-B521B04D6380}" srcOrd="0" destOrd="0" parTransId="{0D225976-E71B-4285-95D9-5B6E3A7F82CF}" sibTransId="{6F43DC89-766C-47F8-A9CE-60DCC7E510C1}"/>
    <dgm:cxn modelId="{BD5AFD8C-DD36-4F1F-A0E4-F9573F9DFC4E}" type="presParOf" srcId="{A300CF9F-ECA3-47F6-BD34-FB8F4E7DE219}" destId="{187C7B80-9C4D-420E-9AD3-BABED39455B3}" srcOrd="0" destOrd="0" presId="urn:microsoft.com/office/officeart/2005/8/layout/lProcess1"/>
    <dgm:cxn modelId="{B4CEA879-C6AF-4F74-9FBC-D0D4D999322A}" type="presParOf" srcId="{187C7B80-9C4D-420E-9AD3-BABED39455B3}" destId="{478DE680-B12F-40E0-8571-53A7D64D496A}" srcOrd="0" destOrd="0" presId="urn:microsoft.com/office/officeart/2005/8/layout/lProcess1"/>
    <dgm:cxn modelId="{F711533D-E62D-469E-A697-1270EA8E8E15}" type="presParOf" srcId="{187C7B80-9C4D-420E-9AD3-BABED39455B3}" destId="{B3EAE6C5-A315-4A69-8986-1586C2E25284}" srcOrd="1" destOrd="0" presId="urn:microsoft.com/office/officeart/2005/8/layout/lProcess1"/>
    <dgm:cxn modelId="{8535034C-3289-4494-A661-580998F74B20}" type="presParOf" srcId="{187C7B80-9C4D-420E-9AD3-BABED39455B3}" destId="{78A94FA3-B386-4A69-85E5-77D1926C79FF}" srcOrd="2" destOrd="0" presId="urn:microsoft.com/office/officeart/2005/8/layout/lProcess1"/>
    <dgm:cxn modelId="{5003F551-2A31-4737-A9C6-6FA9C43CC99E}" type="presParOf" srcId="{187C7B80-9C4D-420E-9AD3-BABED39455B3}" destId="{21FE09C4-27CD-4B27-A1BD-E42BB3AE1B31}" srcOrd="3" destOrd="0" presId="urn:microsoft.com/office/officeart/2005/8/layout/lProcess1"/>
    <dgm:cxn modelId="{64F51795-17B0-4C49-AAA2-4BD10F23953C}" type="presParOf" srcId="{187C7B80-9C4D-420E-9AD3-BABED39455B3}" destId="{F11A78CE-D36A-4901-AD04-8C92A3B0D033}" srcOrd="4" destOrd="0" presId="urn:microsoft.com/office/officeart/2005/8/layout/lProcess1"/>
    <dgm:cxn modelId="{67DCD8E9-F6FC-4F80-8098-2E5FC98DD495}" type="presParOf" srcId="{187C7B80-9C4D-420E-9AD3-BABED39455B3}" destId="{46154070-C010-4EEA-AAD4-95121157FB51}" srcOrd="5" destOrd="0" presId="urn:microsoft.com/office/officeart/2005/8/layout/lProcess1"/>
    <dgm:cxn modelId="{36FD87D8-679F-455D-B803-521F48E34F0D}" type="presParOf" srcId="{187C7B80-9C4D-420E-9AD3-BABED39455B3}" destId="{7672FEA7-D03C-4BE4-8B52-EB9F72CA2A6A}" srcOrd="6" destOrd="0" presId="urn:microsoft.com/office/officeart/2005/8/layout/lProcess1"/>
    <dgm:cxn modelId="{F36ACAE2-1139-43B1-A588-4845E12D7059}" type="presParOf" srcId="{187C7B80-9C4D-420E-9AD3-BABED39455B3}" destId="{97AC78C1-9FEE-44A7-8A20-551AA8FA932E}" srcOrd="7" destOrd="0" presId="urn:microsoft.com/office/officeart/2005/8/layout/lProcess1"/>
    <dgm:cxn modelId="{009EE3AB-9AEA-42B4-8B53-20EF35D65601}" type="presParOf" srcId="{187C7B80-9C4D-420E-9AD3-BABED39455B3}" destId="{7F691AC8-BEE7-4D6C-A0D4-0EDE718F9CD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D15A7-B190-4251-8ACE-2647F32A13B0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450B4B-6F37-4C18-B063-BCC08CC1598A}">
      <dgm:prSet phldrT="[Tekst]" custT="1"/>
      <dgm:spPr>
        <a:xfrm>
          <a:off x="5287254" y="351791"/>
          <a:ext cx="4422513" cy="88891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endParaRPr lang="pl-PL" sz="1400" dirty="0">
            <a:latin typeface="Calibri"/>
            <a:ea typeface="+mn-ea"/>
            <a:cs typeface="+mn-cs"/>
          </a:endParaRPr>
        </a:p>
        <a:p>
          <a:pPr>
            <a:buNone/>
          </a:pPr>
          <a:r>
            <a:rPr lang="pl-PL" sz="1400" dirty="0">
              <a:latin typeface="Calibri"/>
              <a:ea typeface="+mn-ea"/>
              <a:cs typeface="+mn-cs"/>
            </a:rPr>
            <a:t>Liczba osób objętych wsparciem</a:t>
          </a:r>
          <a:br>
            <a:rPr lang="pl-PL" sz="1400" dirty="0">
              <a:latin typeface="Calibri"/>
              <a:ea typeface="+mn-ea"/>
              <a:cs typeface="+mn-cs"/>
            </a:rPr>
          </a:br>
          <a:r>
            <a:rPr lang="pl-PL" sz="1400" dirty="0">
              <a:latin typeface="Calibri"/>
              <a:ea typeface="+mn-ea"/>
              <a:cs typeface="+mn-cs"/>
            </a:rPr>
            <a:t> w zakresie zwalczania </a:t>
          </a:r>
        </a:p>
        <a:p>
          <a:r>
            <a:rPr lang="pl-PL" sz="1400" dirty="0">
              <a:latin typeface="Calibri"/>
              <a:ea typeface="+mn-ea"/>
              <a:cs typeface="+mn-cs"/>
            </a:rPr>
            <a:t> lub przeciwdziałania pandemii COVID-19</a:t>
          </a:r>
        </a:p>
        <a:p>
          <a:pPr>
            <a:buNone/>
          </a:pPr>
          <a:endParaRPr lang="pl-PL" sz="1100" dirty="0">
            <a:latin typeface="Calibri"/>
            <a:ea typeface="+mn-ea"/>
            <a:cs typeface="+mn-cs"/>
          </a:endParaRPr>
        </a:p>
      </dgm:t>
    </dgm:pt>
    <dgm:pt modelId="{B921B964-7E07-44F0-B1B7-C3A98BAE72F5}" type="parTrans" cxnId="{B1E2DD17-D78C-4F67-A9D1-4C9A3A732D0D}">
      <dgm:prSet/>
      <dgm:spPr/>
      <dgm:t>
        <a:bodyPr/>
        <a:lstStyle/>
        <a:p>
          <a:endParaRPr lang="pl-PL"/>
        </a:p>
      </dgm:t>
    </dgm:pt>
    <dgm:pt modelId="{4604A033-BE85-4130-8346-BA62440F8272}" type="sibTrans" cxnId="{B1E2DD17-D78C-4F67-A9D1-4C9A3A732D0D}">
      <dgm:prSet/>
      <dgm:spPr/>
      <dgm:t>
        <a:bodyPr/>
        <a:lstStyle/>
        <a:p>
          <a:endParaRPr lang="pl-PL"/>
        </a:p>
      </dgm:t>
    </dgm:pt>
    <dgm:pt modelId="{915F1F91-0A9C-4333-97CF-36ED42BAA939}">
      <dgm:prSet phldrT="[Tekst]" custT="1"/>
      <dgm:spPr>
        <a:xfrm>
          <a:off x="5265333" y="3868852"/>
          <a:ext cx="4360405" cy="88464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Wg zatwierdzonych wniosków o płatność wsparciem objęto </a:t>
          </a:r>
        </a:p>
        <a:p>
          <a:pPr>
            <a:buNone/>
          </a:pPr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15 554 osoby</a:t>
          </a:r>
        </a:p>
      </dgm:t>
    </dgm:pt>
    <dgm:pt modelId="{A8DD3ABA-4CAF-40CB-BA5C-85DCB90D6D8A}" type="parTrans" cxnId="{DC42D057-48F8-4507-806A-2EEF26DD994D}">
      <dgm:prSet/>
      <dgm:spPr/>
      <dgm:t>
        <a:bodyPr/>
        <a:lstStyle/>
        <a:p>
          <a:endParaRPr lang="pl-PL"/>
        </a:p>
      </dgm:t>
    </dgm:pt>
    <dgm:pt modelId="{900766F1-35CB-4817-8D3B-111BDF1D97F9}" type="sibTrans" cxnId="{DC42D057-48F8-4507-806A-2EEF26DD994D}">
      <dgm:prSet/>
      <dgm:spPr/>
      <dgm:t>
        <a:bodyPr/>
        <a:lstStyle/>
        <a:p>
          <a:endParaRPr lang="pl-PL"/>
        </a:p>
      </dgm:t>
    </dgm:pt>
    <dgm:pt modelId="{57F2AD06-8041-41D5-9715-813EA81896D8}">
      <dgm:prSet phldrT="[Tekst]" custT="1"/>
      <dgm:spPr>
        <a:xfrm>
          <a:off x="5264643" y="2743617"/>
          <a:ext cx="4467734" cy="73195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Założono we wnioskach </a:t>
          </a:r>
          <a:br>
            <a:rPr lang="pl-PL" sz="1400" b="1" dirty="0">
              <a:latin typeface="Calibri"/>
              <a:ea typeface="+mn-ea"/>
              <a:cs typeface="+mn-cs"/>
            </a:rPr>
          </a:br>
          <a:r>
            <a:rPr lang="pl-PL" sz="1400" b="1" dirty="0">
              <a:latin typeface="Calibri"/>
              <a:ea typeface="+mn-ea"/>
              <a:cs typeface="+mn-cs"/>
            </a:rPr>
            <a:t>o dofinansowanie objęcie wsparciem </a:t>
          </a:r>
        </a:p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15 435 osób</a:t>
          </a:r>
        </a:p>
      </dgm:t>
    </dgm:pt>
    <dgm:pt modelId="{B12F2589-C301-414F-A651-0851CB973D20}" type="sibTrans" cxnId="{454C052C-6C58-4264-964C-5C8374B9D6F4}">
      <dgm:prSet/>
      <dgm:spPr>
        <a:xfrm rot="5551462">
          <a:off x="7365674" y="3583415"/>
          <a:ext cx="216064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D7D4B17A-7157-4D26-9830-CF167B6AF1EF}" type="parTrans" cxnId="{454C052C-6C58-4264-964C-5C8374B9D6F4}">
      <dgm:prSet/>
      <dgm:spPr/>
      <dgm:t>
        <a:bodyPr/>
        <a:lstStyle/>
        <a:p>
          <a:endParaRPr lang="pl-PL"/>
        </a:p>
      </dgm:t>
    </dgm:pt>
    <dgm:pt modelId="{99B5CE81-2F69-4234-B9CD-8884E80F646B}">
      <dgm:prSet phldrT="[Tekst]" custT="1"/>
      <dgm:spPr>
        <a:xfrm>
          <a:off x="5425375" y="1595893"/>
          <a:ext cx="4312018" cy="79253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Założono w SZOOP </a:t>
          </a:r>
        </a:p>
        <a:p>
          <a:pPr>
            <a:buNone/>
          </a:pPr>
          <a:r>
            <a:rPr lang="pl-PL" sz="1400" b="1" dirty="0">
              <a:latin typeface="Calibri"/>
              <a:ea typeface="+mn-ea"/>
              <a:cs typeface="+mn-cs"/>
            </a:rPr>
            <a:t>14 105 osób </a:t>
          </a:r>
          <a:endParaRPr lang="pl-PL" sz="1400" dirty="0">
            <a:latin typeface="Calibri"/>
            <a:ea typeface="+mn-ea"/>
            <a:cs typeface="+mn-cs"/>
          </a:endParaRPr>
        </a:p>
      </dgm:t>
    </dgm:pt>
    <dgm:pt modelId="{1BFEC0F2-040B-4897-A760-5A16B3343DA0}" type="sibTrans" cxnId="{8A7647D3-4FFE-467C-8AB2-21D30C16F4EE}">
      <dgm:prSet/>
      <dgm:spPr>
        <a:xfrm rot="5654492">
          <a:off x="7449539" y="2477223"/>
          <a:ext cx="178570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1133BC63-CD0D-4EE0-B861-5C344171CA7A}" type="parTrans" cxnId="{8A7647D3-4FFE-467C-8AB2-21D30C16F4EE}">
      <dgm:prSet/>
      <dgm:spPr>
        <a:xfrm rot="5162153">
          <a:off x="7452606" y="1329500"/>
          <a:ext cx="178021" cy="177595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6E658712-76E1-4997-9EDD-E2EBFC1DFEBA}">
      <dgm:prSet custT="1"/>
      <dgm:spPr/>
      <dgm:t>
        <a:bodyPr/>
        <a:lstStyle/>
        <a:p>
          <a:endParaRPr lang="pl-PL" sz="1400" dirty="0"/>
        </a:p>
        <a:p>
          <a:r>
            <a:rPr lang="pl-PL" sz="1400" dirty="0"/>
            <a:t>Liczba firm objętych wsparciem </a:t>
          </a:r>
          <a:br>
            <a:rPr lang="pl-PL" sz="1400" dirty="0"/>
          </a:br>
          <a:r>
            <a:rPr lang="pl-PL" sz="1400" dirty="0"/>
            <a:t>w zakresie zwalczania lub przeciwdziałania pandemii COVID-19</a:t>
          </a:r>
        </a:p>
        <a:p>
          <a:r>
            <a:rPr lang="pl-PL" sz="1000" dirty="0"/>
            <a:t> </a:t>
          </a:r>
          <a:endParaRPr lang="pl-PL" sz="3600" dirty="0">
            <a:effectLst/>
          </a:endParaRPr>
        </a:p>
      </dgm:t>
    </dgm:pt>
    <dgm:pt modelId="{07608A98-CBEE-41D4-9E5F-C7871282EE9C}" type="parTrans" cxnId="{2D496ED6-9744-4A7D-8911-A5B9A0B79724}">
      <dgm:prSet/>
      <dgm:spPr/>
      <dgm:t>
        <a:bodyPr/>
        <a:lstStyle/>
        <a:p>
          <a:endParaRPr lang="pl-PL"/>
        </a:p>
      </dgm:t>
    </dgm:pt>
    <dgm:pt modelId="{4770E869-3B97-4AD1-992D-DE347FEC67DA}" type="sibTrans" cxnId="{2D496ED6-9744-4A7D-8911-A5B9A0B79724}">
      <dgm:prSet/>
      <dgm:spPr/>
      <dgm:t>
        <a:bodyPr/>
        <a:lstStyle/>
        <a:p>
          <a:endParaRPr lang="pl-PL"/>
        </a:p>
      </dgm:t>
    </dgm:pt>
    <dgm:pt modelId="{6859FB9C-1493-49D1-B7FF-81345B6CDCE4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Nie założono wskaźnika 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w SZOOP</a:t>
          </a:r>
        </a:p>
      </dgm:t>
    </dgm:pt>
    <dgm:pt modelId="{6AB81F77-D1AF-4721-8223-F6ECBEA04EDB}" type="parTrans" cxnId="{5D22B133-97A9-4227-BB51-E51EBC38D1EC}">
      <dgm:prSet/>
      <dgm:spPr/>
      <dgm:t>
        <a:bodyPr/>
        <a:lstStyle/>
        <a:p>
          <a:endParaRPr lang="pl-PL"/>
        </a:p>
      </dgm:t>
    </dgm:pt>
    <dgm:pt modelId="{1ECD9E14-225B-44A7-A89A-17FE08AE8DBE}" type="sibTrans" cxnId="{5D22B133-97A9-4227-BB51-E51EBC38D1EC}">
      <dgm:prSet/>
      <dgm:spPr/>
      <dgm:t>
        <a:bodyPr/>
        <a:lstStyle/>
        <a:p>
          <a:endParaRPr lang="pl-PL"/>
        </a:p>
      </dgm:t>
    </dgm:pt>
    <dgm:pt modelId="{C8226765-6C49-47A7-9E95-7D41077149DC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128 </a:t>
          </a: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% wartości z wniosków </a:t>
          </a:r>
          <a:b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 dofinansowanie</a:t>
          </a:r>
        </a:p>
      </dgm:t>
    </dgm:pt>
    <dgm:pt modelId="{C4C4368B-970A-4C3D-8C50-780DD40040C0}" type="parTrans" cxnId="{CB22EA74-41F1-4CD2-8F53-DE3E30F06F52}">
      <dgm:prSet/>
      <dgm:spPr/>
      <dgm:t>
        <a:bodyPr/>
        <a:lstStyle/>
        <a:p>
          <a:endParaRPr lang="pl-PL"/>
        </a:p>
      </dgm:t>
    </dgm:pt>
    <dgm:pt modelId="{BB23A4E1-4F3B-4EE8-BBC2-74C0BF5BE150}" type="sibTrans" cxnId="{CB22EA74-41F1-4CD2-8F53-DE3E30F06F52}">
      <dgm:prSet/>
      <dgm:spPr/>
      <dgm:t>
        <a:bodyPr/>
        <a:lstStyle/>
        <a:p>
          <a:endParaRPr lang="pl-PL"/>
        </a:p>
      </dgm:t>
    </dgm:pt>
    <dgm:pt modelId="{3CA85938-C00E-444A-BE9E-773EA5E49E39}">
      <dgm:prSet custT="1"/>
      <dgm:spPr/>
      <dgm:t>
        <a:bodyPr/>
        <a:lstStyle/>
        <a:p>
          <a:pPr algn="ctr">
            <a:buNone/>
          </a:pP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100,7 % wartości z wniosków </a:t>
          </a:r>
          <a:b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 dofinansowanie </a:t>
          </a:r>
          <a:endParaRPr lang="pl-PL" sz="1300" dirty="0">
            <a:effectLst/>
          </a:endParaRPr>
        </a:p>
      </dgm:t>
    </dgm:pt>
    <dgm:pt modelId="{064EACD8-2EBF-4C43-8B60-BD2D9C153ACA}" type="parTrans" cxnId="{384D2BA6-1B7E-4B65-AE8F-9D90B8FF9342}">
      <dgm:prSet/>
      <dgm:spPr/>
      <dgm:t>
        <a:bodyPr/>
        <a:lstStyle/>
        <a:p>
          <a:endParaRPr lang="pl-PL"/>
        </a:p>
      </dgm:t>
    </dgm:pt>
    <dgm:pt modelId="{D783845A-2BA9-43F2-8120-27365062AC81}" type="sibTrans" cxnId="{384D2BA6-1B7E-4B65-AE8F-9D90B8FF9342}">
      <dgm:prSet/>
      <dgm:spPr/>
      <dgm:t>
        <a:bodyPr/>
        <a:lstStyle/>
        <a:p>
          <a:endParaRPr lang="pl-PL"/>
        </a:p>
      </dgm:t>
    </dgm:pt>
    <dgm:pt modelId="{7F2A4EA9-08DF-4EF4-B731-0D5CB945A7CC}">
      <dgm:prSet custT="1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110 % wartości docelowej z SZOOP</a:t>
          </a:r>
          <a:endParaRPr lang="pl-PL" sz="14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1B865616-284B-4EB3-A1D7-720E4EF072EB}" type="parTrans" cxnId="{D02DD656-0409-4612-93F7-73087A04A5BD}">
      <dgm:prSet/>
      <dgm:spPr/>
      <dgm:t>
        <a:bodyPr/>
        <a:lstStyle/>
        <a:p>
          <a:endParaRPr lang="pl-PL"/>
        </a:p>
      </dgm:t>
    </dgm:pt>
    <dgm:pt modelId="{AB24A773-28CB-4C5E-AAE0-9259E8D9E85B}" type="sibTrans" cxnId="{D02DD656-0409-4612-93F7-73087A04A5BD}">
      <dgm:prSet/>
      <dgm:spPr/>
      <dgm:t>
        <a:bodyPr/>
        <a:lstStyle/>
        <a:p>
          <a:endParaRPr lang="pl-PL"/>
        </a:p>
      </dgm:t>
    </dgm:pt>
    <dgm:pt modelId="{F30CB280-AD05-45C5-AC4B-0C919B597D66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1400" b="1" dirty="0">
              <a:effectLst/>
              <a:latin typeface="Calibri" panose="020F0502020204030204" pitchFamily="34" charset="0"/>
            </a:rPr>
            <a:t>Wg zatwierdzonych wniosków o płatność wsparciem objęto </a:t>
          </a:r>
        </a:p>
        <a:p>
          <a:pPr>
            <a:buFont typeface="Wingdings" panose="05000000000000000000" pitchFamily="2" charset="2"/>
            <a:buChar char=""/>
          </a:pPr>
          <a:r>
            <a:rPr lang="pl-PL" sz="1400" b="1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6 481 </a:t>
          </a:r>
          <a:r>
            <a:rPr lang="pl-PL" sz="1400" b="1" dirty="0">
              <a:effectLst/>
              <a:latin typeface="Calibri" panose="020F0502020204030204" pitchFamily="34" charset="0"/>
            </a:rPr>
            <a:t>firm </a:t>
          </a:r>
          <a:endParaRPr lang="pl-PL" sz="1400" b="1" dirty="0"/>
        </a:p>
      </dgm:t>
    </dgm:pt>
    <dgm:pt modelId="{3DB98725-2681-45C1-925A-07FC580D29CE}" type="parTrans" cxnId="{19D832BE-B301-4867-A7B7-498FD0396D24}">
      <dgm:prSet/>
      <dgm:spPr/>
      <dgm:t>
        <a:bodyPr/>
        <a:lstStyle/>
        <a:p>
          <a:endParaRPr lang="pl-PL"/>
        </a:p>
      </dgm:t>
    </dgm:pt>
    <dgm:pt modelId="{0DB3A5B2-E8F4-498E-8F60-03F4640A5775}" type="sibTrans" cxnId="{19D832BE-B301-4867-A7B7-498FD0396D24}">
      <dgm:prSet/>
      <dgm:spPr/>
      <dgm:t>
        <a:bodyPr/>
        <a:lstStyle/>
        <a:p>
          <a:endParaRPr lang="pl-PL"/>
        </a:p>
      </dgm:t>
    </dgm:pt>
    <dgm:pt modelId="{5C2A949A-3604-4362-8EAC-F3269E37FA7D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endParaRPr lang="pl-PL" sz="1400" b="1" dirty="0">
            <a:latin typeface="+mn-lt"/>
            <a:ea typeface="+mn-ea"/>
            <a:cs typeface="+mn-cs"/>
          </a:endParaRPr>
        </a:p>
        <a:p>
          <a:pPr>
            <a:buFont typeface="Wingdings" panose="05000000000000000000" pitchFamily="2" charset="2"/>
            <a:buChar char=""/>
          </a:pPr>
          <a:r>
            <a:rPr lang="pl-PL" sz="1400" b="1" dirty="0">
              <a:latin typeface="+mn-lt"/>
              <a:ea typeface="+mn-ea"/>
              <a:cs typeface="+mn-cs"/>
            </a:rPr>
            <a:t>Założono we wnioskach </a:t>
          </a:r>
          <a:br>
            <a:rPr lang="pl-PL" sz="1400" b="1" dirty="0">
              <a:latin typeface="+mn-lt"/>
              <a:ea typeface="+mn-ea"/>
              <a:cs typeface="+mn-cs"/>
            </a:rPr>
          </a:br>
          <a:r>
            <a:rPr lang="pl-PL" sz="1400" b="1" dirty="0">
              <a:latin typeface="+mn-lt"/>
              <a:ea typeface="+mn-ea"/>
              <a:cs typeface="+mn-cs"/>
            </a:rPr>
            <a:t>o dofinansowanie objęcie wsparciem </a:t>
          </a:r>
          <a:br>
            <a:rPr lang="pl-PL" sz="1400" b="1" dirty="0">
              <a:latin typeface="+mn-lt"/>
              <a:ea typeface="+mn-ea"/>
              <a:cs typeface="+mn-cs"/>
            </a:rPr>
          </a:br>
          <a:r>
            <a:rPr lang="pl-PL" sz="1400" b="1" dirty="0">
              <a:latin typeface="+mn-lt"/>
              <a:ea typeface="+mn-ea"/>
              <a:cs typeface="+mn-cs"/>
            </a:rPr>
            <a:t>5 037 firm </a:t>
          </a:r>
          <a:endParaRPr lang="pl-PL" sz="1400" dirty="0"/>
        </a:p>
        <a:p>
          <a:pPr>
            <a:buFont typeface="Wingdings" panose="05000000000000000000" pitchFamily="2" charset="2"/>
            <a:buChar char=""/>
          </a:pPr>
          <a:endParaRPr lang="pl-PL" dirty="0">
            <a:effectLst/>
            <a:latin typeface="Calibri" panose="020F0502020204030204" pitchFamily="34" charset="0"/>
          </a:endParaRPr>
        </a:p>
      </dgm:t>
    </dgm:pt>
    <dgm:pt modelId="{5AA95084-D9A8-40CF-9039-3E1ADA57AD19}" type="parTrans" cxnId="{7D666D4E-0949-4022-A3A3-6CFE11055757}">
      <dgm:prSet/>
      <dgm:spPr/>
      <dgm:t>
        <a:bodyPr/>
        <a:lstStyle/>
        <a:p>
          <a:endParaRPr lang="pl-PL"/>
        </a:p>
      </dgm:t>
    </dgm:pt>
    <dgm:pt modelId="{D2C75071-FBDC-4247-84C9-214FB8593CB8}" type="sibTrans" cxnId="{7D666D4E-0949-4022-A3A3-6CFE11055757}">
      <dgm:prSet/>
      <dgm:spPr/>
      <dgm:t>
        <a:bodyPr/>
        <a:lstStyle/>
        <a:p>
          <a:endParaRPr lang="pl-PL"/>
        </a:p>
      </dgm:t>
    </dgm:pt>
    <dgm:pt modelId="{A300CF9F-ECA3-47F6-BD34-FB8F4E7DE219}" type="pres">
      <dgm:prSet presAssocID="{125D15A7-B190-4251-8ACE-2647F32A13B0}" presName="Name0" presStyleCnt="0">
        <dgm:presLayoutVars>
          <dgm:dir/>
          <dgm:animLvl val="lvl"/>
          <dgm:resizeHandles val="exact"/>
        </dgm:presLayoutVars>
      </dgm:prSet>
      <dgm:spPr/>
    </dgm:pt>
    <dgm:pt modelId="{4D7A62BD-58DD-4068-8BD2-AE226F59560F}" type="pres">
      <dgm:prSet presAssocID="{7E450B4B-6F37-4C18-B063-BCC08CC1598A}" presName="vertFlow" presStyleCnt="0"/>
      <dgm:spPr/>
    </dgm:pt>
    <dgm:pt modelId="{13752C3A-375E-4C4C-A43B-DEAED0C4D600}" type="pres">
      <dgm:prSet presAssocID="{7E450B4B-6F37-4C18-B063-BCC08CC1598A}" presName="header" presStyleLbl="node1" presStyleIdx="0" presStyleCnt="2" custScaleX="126190" custScaleY="121437"/>
      <dgm:spPr/>
    </dgm:pt>
    <dgm:pt modelId="{19AC9B9C-9115-4D25-9288-0E0CD9F8B95B}" type="pres">
      <dgm:prSet presAssocID="{1133BC63-CD0D-4EE0-B861-5C344171CA7A}" presName="parTrans" presStyleLbl="sibTrans2D1" presStyleIdx="0" presStyleCnt="8" custLinFactNeighborX="-45677" custLinFactNeighborY="11452"/>
      <dgm:spPr/>
    </dgm:pt>
    <dgm:pt modelId="{D47E3A20-E0DC-4F49-A065-FAC437883C6E}" type="pres">
      <dgm:prSet presAssocID="{99B5CE81-2F69-4234-B9CD-8884E80F646B}" presName="child" presStyleLbl="alignAccFollowNode1" presStyleIdx="0" presStyleCnt="8" custScaleX="121760" custScaleY="111424" custLinFactNeighborX="-981" custLinFactNeighborY="2863">
        <dgm:presLayoutVars>
          <dgm:chMax val="0"/>
          <dgm:bulletEnabled val="1"/>
        </dgm:presLayoutVars>
      </dgm:prSet>
      <dgm:spPr/>
    </dgm:pt>
    <dgm:pt modelId="{D581DFFF-DD1E-4F0D-BAD8-EC00EF7C4846}" type="pres">
      <dgm:prSet presAssocID="{1BFEC0F2-040B-4897-A760-5A16B3343DA0}" presName="sibTrans" presStyleLbl="sibTrans2D1" presStyleIdx="1" presStyleCnt="8"/>
      <dgm:spPr/>
    </dgm:pt>
    <dgm:pt modelId="{3D9605EB-84C8-49DE-8066-8F3D319B151A}" type="pres">
      <dgm:prSet presAssocID="{57F2AD06-8041-41D5-9715-813EA81896D8}" presName="child" presStyleLbl="alignAccFollowNode1" presStyleIdx="1" presStyleCnt="8" custScaleX="121972" custScaleY="128208">
        <dgm:presLayoutVars>
          <dgm:chMax val="0"/>
          <dgm:bulletEnabled val="1"/>
        </dgm:presLayoutVars>
      </dgm:prSet>
      <dgm:spPr/>
    </dgm:pt>
    <dgm:pt modelId="{3C5386B8-6E0C-4F6C-B852-F90D36844269}" type="pres">
      <dgm:prSet presAssocID="{B12F2589-C301-414F-A651-0851CB973D20}" presName="sibTrans" presStyleLbl="sibTrans2D1" presStyleIdx="2" presStyleCnt="8"/>
      <dgm:spPr/>
    </dgm:pt>
    <dgm:pt modelId="{CFCC94CA-E822-4D1C-BCD1-2C944F19F8A2}" type="pres">
      <dgm:prSet presAssocID="{915F1F91-0A9C-4333-97CF-36ED42BAA939}" presName="child" presStyleLbl="alignAccFollowNode1" presStyleIdx="2" presStyleCnt="8" custScaleX="123916" custScaleY="100076" custLinFactNeighborX="-116" custLinFactNeighborY="528">
        <dgm:presLayoutVars>
          <dgm:chMax val="0"/>
          <dgm:bulletEnabled val="1"/>
        </dgm:presLayoutVars>
      </dgm:prSet>
      <dgm:spPr/>
    </dgm:pt>
    <dgm:pt modelId="{3F84339A-7ED8-4FE7-A0F2-E5CE7C38F0D2}" type="pres">
      <dgm:prSet presAssocID="{900766F1-35CB-4817-8D3B-111BDF1D97F9}" presName="sibTrans" presStyleLbl="sibTrans2D1" presStyleIdx="3" presStyleCnt="8"/>
      <dgm:spPr/>
    </dgm:pt>
    <dgm:pt modelId="{E4C56B14-C40F-4950-84DE-2911BB968101}" type="pres">
      <dgm:prSet presAssocID="{3CA85938-C00E-444A-BE9E-773EA5E49E39}" presName="child" presStyleLbl="alignAccFollowNode1" presStyleIdx="3" presStyleCnt="8" custScaleX="125516" custScaleY="137307" custLinFactNeighborX="-38" custLinFactNeighborY="27008">
        <dgm:presLayoutVars>
          <dgm:chMax val="0"/>
          <dgm:bulletEnabled val="1"/>
        </dgm:presLayoutVars>
      </dgm:prSet>
      <dgm:spPr/>
    </dgm:pt>
    <dgm:pt modelId="{CF315F19-AF1F-4D87-9F7E-B0691E69492E}" type="pres">
      <dgm:prSet presAssocID="{7E450B4B-6F37-4C18-B063-BCC08CC1598A}" presName="hSp" presStyleCnt="0"/>
      <dgm:spPr/>
    </dgm:pt>
    <dgm:pt modelId="{3A4A8D9C-C29E-44B7-8FBE-AFB628F36F40}" type="pres">
      <dgm:prSet presAssocID="{6E658712-76E1-4997-9EDD-E2EBFC1DFEBA}" presName="vertFlow" presStyleCnt="0"/>
      <dgm:spPr/>
    </dgm:pt>
    <dgm:pt modelId="{83DD8BB2-FEFB-41BF-A045-AE5A3AB7F350}" type="pres">
      <dgm:prSet presAssocID="{6E658712-76E1-4997-9EDD-E2EBFC1DFEBA}" presName="header" presStyleLbl="node1" presStyleIdx="1" presStyleCnt="2" custScaleX="117943" custScaleY="122653" custLinFactNeighborX="618" custLinFactNeighborY="-2446"/>
      <dgm:spPr/>
    </dgm:pt>
    <dgm:pt modelId="{1EC2C8EE-4379-40CE-8734-E5B38C310927}" type="pres">
      <dgm:prSet presAssocID="{6AB81F77-D1AF-4721-8223-F6ECBEA04EDB}" presName="parTrans" presStyleLbl="sibTrans2D1" presStyleIdx="4" presStyleCnt="8"/>
      <dgm:spPr/>
    </dgm:pt>
    <dgm:pt modelId="{3863856F-B757-411C-A559-E3759B43F2D5}" type="pres">
      <dgm:prSet presAssocID="{6859FB9C-1493-49D1-B7FF-81345B6CDCE4}" presName="child" presStyleLbl="alignAccFollowNode1" presStyleIdx="4" presStyleCnt="8" custScaleX="119752" custScaleY="113139">
        <dgm:presLayoutVars>
          <dgm:chMax val="0"/>
          <dgm:bulletEnabled val="1"/>
        </dgm:presLayoutVars>
      </dgm:prSet>
      <dgm:spPr/>
    </dgm:pt>
    <dgm:pt modelId="{D57AFDF9-1523-4693-A33E-32F095EB7539}" type="pres">
      <dgm:prSet presAssocID="{1ECD9E14-225B-44A7-A89A-17FE08AE8DBE}" presName="sibTrans" presStyleLbl="sibTrans2D1" presStyleIdx="5" presStyleCnt="8"/>
      <dgm:spPr/>
    </dgm:pt>
    <dgm:pt modelId="{6A510EE9-FCB8-4B1B-854E-5674BF3B24A0}" type="pres">
      <dgm:prSet presAssocID="{5C2A949A-3604-4362-8EAC-F3269E37FA7D}" presName="child" presStyleLbl="alignAccFollowNode1" presStyleIdx="5" presStyleCnt="8" custScaleX="118381" custScaleY="117859">
        <dgm:presLayoutVars>
          <dgm:chMax val="0"/>
          <dgm:bulletEnabled val="1"/>
        </dgm:presLayoutVars>
      </dgm:prSet>
      <dgm:spPr/>
    </dgm:pt>
    <dgm:pt modelId="{066F6528-31C6-45FA-BA2F-F51BDDA8222F}" type="pres">
      <dgm:prSet presAssocID="{D2C75071-FBDC-4247-84C9-214FB8593CB8}" presName="sibTrans" presStyleLbl="sibTrans2D1" presStyleIdx="6" presStyleCnt="8"/>
      <dgm:spPr/>
    </dgm:pt>
    <dgm:pt modelId="{7F2E7D43-C739-42B5-A907-408D4B001197}" type="pres">
      <dgm:prSet presAssocID="{F30CB280-AD05-45C5-AC4B-0C919B597D66}" presName="child" presStyleLbl="alignAccFollowNode1" presStyleIdx="6" presStyleCnt="8" custScaleX="117971" custScaleY="110932">
        <dgm:presLayoutVars>
          <dgm:chMax val="0"/>
          <dgm:bulletEnabled val="1"/>
        </dgm:presLayoutVars>
      </dgm:prSet>
      <dgm:spPr/>
    </dgm:pt>
    <dgm:pt modelId="{CA2B9C5D-2807-4692-9AA4-BC97876072C1}" type="pres">
      <dgm:prSet presAssocID="{0DB3A5B2-E8F4-498E-8F60-03F4640A5775}" presName="sibTrans" presStyleLbl="sibTrans2D1" presStyleIdx="7" presStyleCnt="8"/>
      <dgm:spPr/>
    </dgm:pt>
    <dgm:pt modelId="{9E5FF0E0-5A27-441F-A3DE-FBF1DB5E0911}" type="pres">
      <dgm:prSet presAssocID="{C8226765-6C49-47A7-9E95-7D41077149DC}" presName="child" presStyleLbl="alignAccFollowNode1" presStyleIdx="7" presStyleCnt="8" custScaleX="116304" custScaleY="139481">
        <dgm:presLayoutVars>
          <dgm:chMax val="0"/>
          <dgm:bulletEnabled val="1"/>
        </dgm:presLayoutVars>
      </dgm:prSet>
      <dgm:spPr/>
    </dgm:pt>
  </dgm:ptLst>
  <dgm:cxnLst>
    <dgm:cxn modelId="{37834004-3623-4C7E-8FD2-6D82D4D7F8AD}" type="presOf" srcId="{5C2A949A-3604-4362-8EAC-F3269E37FA7D}" destId="{6A510EE9-FCB8-4B1B-854E-5674BF3B24A0}" srcOrd="0" destOrd="0" presId="urn:microsoft.com/office/officeart/2005/8/layout/lProcess1"/>
    <dgm:cxn modelId="{AED95E06-C6F6-4DB0-AB63-5D577E362CA2}" type="presOf" srcId="{99B5CE81-2F69-4234-B9CD-8884E80F646B}" destId="{D47E3A20-E0DC-4F49-A065-FAC437883C6E}" srcOrd="0" destOrd="0" presId="urn:microsoft.com/office/officeart/2005/8/layout/lProcess1"/>
    <dgm:cxn modelId="{1AE29615-FEC3-4FCC-876C-DD09FCA5D0A8}" type="presOf" srcId="{7F2A4EA9-08DF-4EF4-B731-0D5CB945A7CC}" destId="{E4C56B14-C40F-4950-84DE-2911BB968101}" srcOrd="0" destOrd="1" presId="urn:microsoft.com/office/officeart/2005/8/layout/lProcess1"/>
    <dgm:cxn modelId="{E1BCF916-F132-4640-A67A-7373FBA135C3}" type="presOf" srcId="{7E450B4B-6F37-4C18-B063-BCC08CC1598A}" destId="{13752C3A-375E-4C4C-A43B-DEAED0C4D600}" srcOrd="0" destOrd="0" presId="urn:microsoft.com/office/officeart/2005/8/layout/lProcess1"/>
    <dgm:cxn modelId="{B1E2DD17-D78C-4F67-A9D1-4C9A3A732D0D}" srcId="{125D15A7-B190-4251-8ACE-2647F32A13B0}" destId="{7E450B4B-6F37-4C18-B063-BCC08CC1598A}" srcOrd="0" destOrd="0" parTransId="{B921B964-7E07-44F0-B1B7-C3A98BAE72F5}" sibTransId="{4604A033-BE85-4130-8346-BA62440F8272}"/>
    <dgm:cxn modelId="{D8CEEC21-E604-4088-943E-93DD18EF2A7D}" type="presOf" srcId="{6AB81F77-D1AF-4721-8223-F6ECBEA04EDB}" destId="{1EC2C8EE-4379-40CE-8734-E5B38C310927}" srcOrd="0" destOrd="0" presId="urn:microsoft.com/office/officeart/2005/8/layout/lProcess1"/>
    <dgm:cxn modelId="{454C052C-6C58-4264-964C-5C8374B9D6F4}" srcId="{7E450B4B-6F37-4C18-B063-BCC08CC1598A}" destId="{57F2AD06-8041-41D5-9715-813EA81896D8}" srcOrd="1" destOrd="0" parTransId="{D7D4B17A-7157-4D26-9830-CF167B6AF1EF}" sibTransId="{B12F2589-C301-414F-A651-0851CB973D20}"/>
    <dgm:cxn modelId="{35048931-1594-4231-A136-6FD920BECBB2}" type="presOf" srcId="{D2C75071-FBDC-4247-84C9-214FB8593CB8}" destId="{066F6528-31C6-45FA-BA2F-F51BDDA8222F}" srcOrd="0" destOrd="0" presId="urn:microsoft.com/office/officeart/2005/8/layout/lProcess1"/>
    <dgm:cxn modelId="{5D22B133-97A9-4227-BB51-E51EBC38D1EC}" srcId="{6E658712-76E1-4997-9EDD-E2EBFC1DFEBA}" destId="{6859FB9C-1493-49D1-B7FF-81345B6CDCE4}" srcOrd="0" destOrd="0" parTransId="{6AB81F77-D1AF-4721-8223-F6ECBEA04EDB}" sibTransId="{1ECD9E14-225B-44A7-A89A-17FE08AE8DBE}"/>
    <dgm:cxn modelId="{DD4F6E36-92A2-4678-A538-B2C32A3D087B}" type="presOf" srcId="{F30CB280-AD05-45C5-AC4B-0C919B597D66}" destId="{7F2E7D43-C739-42B5-A907-408D4B001197}" srcOrd="0" destOrd="0" presId="urn:microsoft.com/office/officeart/2005/8/layout/lProcess1"/>
    <dgm:cxn modelId="{B5AD0A3A-7E50-4053-96B7-D2156D70B1B0}" type="presOf" srcId="{915F1F91-0A9C-4333-97CF-36ED42BAA939}" destId="{CFCC94CA-E822-4D1C-BCD1-2C944F19F8A2}" srcOrd="0" destOrd="0" presId="urn:microsoft.com/office/officeart/2005/8/layout/lProcess1"/>
    <dgm:cxn modelId="{7ABE136E-B13B-40FC-BD6B-55EA5ACC6B9C}" type="presOf" srcId="{1133BC63-CD0D-4EE0-B861-5C344171CA7A}" destId="{19AC9B9C-9115-4D25-9288-0E0CD9F8B95B}" srcOrd="0" destOrd="0" presId="urn:microsoft.com/office/officeart/2005/8/layout/lProcess1"/>
    <dgm:cxn modelId="{7D666D4E-0949-4022-A3A3-6CFE11055757}" srcId="{6E658712-76E1-4997-9EDD-E2EBFC1DFEBA}" destId="{5C2A949A-3604-4362-8EAC-F3269E37FA7D}" srcOrd="1" destOrd="0" parTransId="{5AA95084-D9A8-40CF-9039-3E1ADA57AD19}" sibTransId="{D2C75071-FBDC-4247-84C9-214FB8593CB8}"/>
    <dgm:cxn modelId="{6B1BF570-37C2-44DB-8FAE-D4053B3E4ABA}" type="presOf" srcId="{0DB3A5B2-E8F4-498E-8F60-03F4640A5775}" destId="{CA2B9C5D-2807-4692-9AA4-BC97876072C1}" srcOrd="0" destOrd="0" presId="urn:microsoft.com/office/officeart/2005/8/layout/lProcess1"/>
    <dgm:cxn modelId="{951D1871-B93F-4F79-A1BA-55E80DB16A36}" type="presOf" srcId="{C8226765-6C49-47A7-9E95-7D41077149DC}" destId="{9E5FF0E0-5A27-441F-A3DE-FBF1DB5E0911}" srcOrd="0" destOrd="0" presId="urn:microsoft.com/office/officeart/2005/8/layout/lProcess1"/>
    <dgm:cxn modelId="{98DE3A54-C07B-447C-A203-349F6BF31A8F}" type="presOf" srcId="{3CA85938-C00E-444A-BE9E-773EA5E49E39}" destId="{E4C56B14-C40F-4950-84DE-2911BB968101}" srcOrd="0" destOrd="0" presId="urn:microsoft.com/office/officeart/2005/8/layout/lProcess1"/>
    <dgm:cxn modelId="{CB22EA74-41F1-4CD2-8F53-DE3E30F06F52}" srcId="{6E658712-76E1-4997-9EDD-E2EBFC1DFEBA}" destId="{C8226765-6C49-47A7-9E95-7D41077149DC}" srcOrd="3" destOrd="0" parTransId="{C4C4368B-970A-4C3D-8C50-780DD40040C0}" sibTransId="{BB23A4E1-4F3B-4EE8-BBC2-74C0BF5BE150}"/>
    <dgm:cxn modelId="{9E9F1776-75FC-48EC-A8B4-4DFA0697543F}" type="presOf" srcId="{6E658712-76E1-4997-9EDD-E2EBFC1DFEBA}" destId="{83DD8BB2-FEFB-41BF-A045-AE5A3AB7F350}" srcOrd="0" destOrd="0" presId="urn:microsoft.com/office/officeart/2005/8/layout/lProcess1"/>
    <dgm:cxn modelId="{D02DD656-0409-4612-93F7-73087A04A5BD}" srcId="{3CA85938-C00E-444A-BE9E-773EA5E49E39}" destId="{7F2A4EA9-08DF-4EF4-B731-0D5CB945A7CC}" srcOrd="0" destOrd="0" parTransId="{1B865616-284B-4EB3-A1D7-720E4EF072EB}" sibTransId="{AB24A773-28CB-4C5E-AAE0-9259E8D9E85B}"/>
    <dgm:cxn modelId="{1AE62157-CE67-4305-8B76-13DEB70EDBB3}" type="presOf" srcId="{125D15A7-B190-4251-8ACE-2647F32A13B0}" destId="{A300CF9F-ECA3-47F6-BD34-FB8F4E7DE219}" srcOrd="0" destOrd="0" presId="urn:microsoft.com/office/officeart/2005/8/layout/lProcess1"/>
    <dgm:cxn modelId="{DC42D057-48F8-4507-806A-2EEF26DD994D}" srcId="{7E450B4B-6F37-4C18-B063-BCC08CC1598A}" destId="{915F1F91-0A9C-4333-97CF-36ED42BAA939}" srcOrd="2" destOrd="0" parTransId="{A8DD3ABA-4CAF-40CB-BA5C-85DCB90D6D8A}" sibTransId="{900766F1-35CB-4817-8D3B-111BDF1D97F9}"/>
    <dgm:cxn modelId="{CE541B81-086A-44B1-8FFE-8AD1B4C6B5E0}" type="presOf" srcId="{900766F1-35CB-4817-8D3B-111BDF1D97F9}" destId="{3F84339A-7ED8-4FE7-A0F2-E5CE7C38F0D2}" srcOrd="0" destOrd="0" presId="urn:microsoft.com/office/officeart/2005/8/layout/lProcess1"/>
    <dgm:cxn modelId="{0C486089-6F9F-457A-9AE2-0F61A46E6C4E}" type="presOf" srcId="{1ECD9E14-225B-44A7-A89A-17FE08AE8DBE}" destId="{D57AFDF9-1523-4693-A33E-32F095EB7539}" srcOrd="0" destOrd="0" presId="urn:microsoft.com/office/officeart/2005/8/layout/lProcess1"/>
    <dgm:cxn modelId="{8B9E6495-C98F-4A66-A592-52883E1E86F5}" type="presOf" srcId="{6859FB9C-1493-49D1-B7FF-81345B6CDCE4}" destId="{3863856F-B757-411C-A559-E3759B43F2D5}" srcOrd="0" destOrd="0" presId="urn:microsoft.com/office/officeart/2005/8/layout/lProcess1"/>
    <dgm:cxn modelId="{384D2BA6-1B7E-4B65-AE8F-9D90B8FF9342}" srcId="{7E450B4B-6F37-4C18-B063-BCC08CC1598A}" destId="{3CA85938-C00E-444A-BE9E-773EA5E49E39}" srcOrd="3" destOrd="0" parTransId="{064EACD8-2EBF-4C43-8B60-BD2D9C153ACA}" sibTransId="{D783845A-2BA9-43F2-8120-27365062AC81}"/>
    <dgm:cxn modelId="{19D832BE-B301-4867-A7B7-498FD0396D24}" srcId="{6E658712-76E1-4997-9EDD-E2EBFC1DFEBA}" destId="{F30CB280-AD05-45C5-AC4B-0C919B597D66}" srcOrd="2" destOrd="0" parTransId="{3DB98725-2681-45C1-925A-07FC580D29CE}" sibTransId="{0DB3A5B2-E8F4-498E-8F60-03F4640A5775}"/>
    <dgm:cxn modelId="{8A7647D3-4FFE-467C-8AB2-21D30C16F4EE}" srcId="{7E450B4B-6F37-4C18-B063-BCC08CC1598A}" destId="{99B5CE81-2F69-4234-B9CD-8884E80F646B}" srcOrd="0" destOrd="0" parTransId="{1133BC63-CD0D-4EE0-B861-5C344171CA7A}" sibTransId="{1BFEC0F2-040B-4897-A760-5A16B3343DA0}"/>
    <dgm:cxn modelId="{2D496ED6-9744-4A7D-8911-A5B9A0B79724}" srcId="{125D15A7-B190-4251-8ACE-2647F32A13B0}" destId="{6E658712-76E1-4997-9EDD-E2EBFC1DFEBA}" srcOrd="1" destOrd="0" parTransId="{07608A98-CBEE-41D4-9E5F-C7871282EE9C}" sibTransId="{4770E869-3B97-4AD1-992D-DE347FEC67DA}"/>
    <dgm:cxn modelId="{08512AD8-D14C-4CBE-B302-938C3A03A37A}" type="presOf" srcId="{B12F2589-C301-414F-A651-0851CB973D20}" destId="{3C5386B8-6E0C-4F6C-B852-F90D36844269}" srcOrd="0" destOrd="0" presId="urn:microsoft.com/office/officeart/2005/8/layout/lProcess1"/>
    <dgm:cxn modelId="{0FBC05F2-84FF-4A74-8C7F-C7BA36A6288C}" type="presOf" srcId="{57F2AD06-8041-41D5-9715-813EA81896D8}" destId="{3D9605EB-84C8-49DE-8066-8F3D319B151A}" srcOrd="0" destOrd="0" presId="urn:microsoft.com/office/officeart/2005/8/layout/lProcess1"/>
    <dgm:cxn modelId="{69F409FC-FCD9-4038-97E9-A805A4199D39}" type="presOf" srcId="{1BFEC0F2-040B-4897-A760-5A16B3343DA0}" destId="{D581DFFF-DD1E-4F0D-BAD8-EC00EF7C4846}" srcOrd="0" destOrd="0" presId="urn:microsoft.com/office/officeart/2005/8/layout/lProcess1"/>
    <dgm:cxn modelId="{86EFCDDC-8F23-4D57-B9E7-96B12AB62703}" type="presParOf" srcId="{A300CF9F-ECA3-47F6-BD34-FB8F4E7DE219}" destId="{4D7A62BD-58DD-4068-8BD2-AE226F59560F}" srcOrd="0" destOrd="0" presId="urn:microsoft.com/office/officeart/2005/8/layout/lProcess1"/>
    <dgm:cxn modelId="{9D5ED920-1A11-44B0-95C6-330DBB2C0623}" type="presParOf" srcId="{4D7A62BD-58DD-4068-8BD2-AE226F59560F}" destId="{13752C3A-375E-4C4C-A43B-DEAED0C4D600}" srcOrd="0" destOrd="0" presId="urn:microsoft.com/office/officeart/2005/8/layout/lProcess1"/>
    <dgm:cxn modelId="{26CF7BEB-7517-4CF6-B502-912770999025}" type="presParOf" srcId="{4D7A62BD-58DD-4068-8BD2-AE226F59560F}" destId="{19AC9B9C-9115-4D25-9288-0E0CD9F8B95B}" srcOrd="1" destOrd="0" presId="urn:microsoft.com/office/officeart/2005/8/layout/lProcess1"/>
    <dgm:cxn modelId="{F88BDD41-ACC0-4467-94E6-53C15594846B}" type="presParOf" srcId="{4D7A62BD-58DD-4068-8BD2-AE226F59560F}" destId="{D47E3A20-E0DC-4F49-A065-FAC437883C6E}" srcOrd="2" destOrd="0" presId="urn:microsoft.com/office/officeart/2005/8/layout/lProcess1"/>
    <dgm:cxn modelId="{2DE64D26-E98C-47A0-A9BB-73D650B0BE18}" type="presParOf" srcId="{4D7A62BD-58DD-4068-8BD2-AE226F59560F}" destId="{D581DFFF-DD1E-4F0D-BAD8-EC00EF7C4846}" srcOrd="3" destOrd="0" presId="urn:microsoft.com/office/officeart/2005/8/layout/lProcess1"/>
    <dgm:cxn modelId="{6005F15F-BE5F-47F2-85E6-215372CFDCE6}" type="presParOf" srcId="{4D7A62BD-58DD-4068-8BD2-AE226F59560F}" destId="{3D9605EB-84C8-49DE-8066-8F3D319B151A}" srcOrd="4" destOrd="0" presId="urn:microsoft.com/office/officeart/2005/8/layout/lProcess1"/>
    <dgm:cxn modelId="{A41E7D40-00BE-4485-BE78-1BC7A152B0FA}" type="presParOf" srcId="{4D7A62BD-58DD-4068-8BD2-AE226F59560F}" destId="{3C5386B8-6E0C-4F6C-B852-F90D36844269}" srcOrd="5" destOrd="0" presId="urn:microsoft.com/office/officeart/2005/8/layout/lProcess1"/>
    <dgm:cxn modelId="{E508625D-561A-4E9E-AB37-BB53CB99CB75}" type="presParOf" srcId="{4D7A62BD-58DD-4068-8BD2-AE226F59560F}" destId="{CFCC94CA-E822-4D1C-BCD1-2C944F19F8A2}" srcOrd="6" destOrd="0" presId="urn:microsoft.com/office/officeart/2005/8/layout/lProcess1"/>
    <dgm:cxn modelId="{2E7E3C39-8B83-4CDF-AD21-688AC7623067}" type="presParOf" srcId="{4D7A62BD-58DD-4068-8BD2-AE226F59560F}" destId="{3F84339A-7ED8-4FE7-A0F2-E5CE7C38F0D2}" srcOrd="7" destOrd="0" presId="urn:microsoft.com/office/officeart/2005/8/layout/lProcess1"/>
    <dgm:cxn modelId="{BD5341A7-D453-4F22-834F-D21C216D0DDC}" type="presParOf" srcId="{4D7A62BD-58DD-4068-8BD2-AE226F59560F}" destId="{E4C56B14-C40F-4950-84DE-2911BB968101}" srcOrd="8" destOrd="0" presId="urn:microsoft.com/office/officeart/2005/8/layout/lProcess1"/>
    <dgm:cxn modelId="{677E96E8-645B-4E0F-B3AD-819C955A2A6E}" type="presParOf" srcId="{A300CF9F-ECA3-47F6-BD34-FB8F4E7DE219}" destId="{CF315F19-AF1F-4D87-9F7E-B0691E69492E}" srcOrd="1" destOrd="0" presId="urn:microsoft.com/office/officeart/2005/8/layout/lProcess1"/>
    <dgm:cxn modelId="{2CDEB6ED-FCD8-4A6E-B46A-980CC8855444}" type="presParOf" srcId="{A300CF9F-ECA3-47F6-BD34-FB8F4E7DE219}" destId="{3A4A8D9C-C29E-44B7-8FBE-AFB628F36F40}" srcOrd="2" destOrd="0" presId="urn:microsoft.com/office/officeart/2005/8/layout/lProcess1"/>
    <dgm:cxn modelId="{5C4A7717-D4BA-4858-BEEB-B739F93DDF32}" type="presParOf" srcId="{3A4A8D9C-C29E-44B7-8FBE-AFB628F36F40}" destId="{83DD8BB2-FEFB-41BF-A045-AE5A3AB7F350}" srcOrd="0" destOrd="0" presId="urn:microsoft.com/office/officeart/2005/8/layout/lProcess1"/>
    <dgm:cxn modelId="{FFC85028-215D-4ABB-86F6-F0C5827AF6C1}" type="presParOf" srcId="{3A4A8D9C-C29E-44B7-8FBE-AFB628F36F40}" destId="{1EC2C8EE-4379-40CE-8734-E5B38C310927}" srcOrd="1" destOrd="0" presId="urn:microsoft.com/office/officeart/2005/8/layout/lProcess1"/>
    <dgm:cxn modelId="{0DBF0575-FF8F-48F4-8215-361661E2EA84}" type="presParOf" srcId="{3A4A8D9C-C29E-44B7-8FBE-AFB628F36F40}" destId="{3863856F-B757-411C-A559-E3759B43F2D5}" srcOrd="2" destOrd="0" presId="urn:microsoft.com/office/officeart/2005/8/layout/lProcess1"/>
    <dgm:cxn modelId="{28060438-896F-40FA-9087-4894AAB35D94}" type="presParOf" srcId="{3A4A8D9C-C29E-44B7-8FBE-AFB628F36F40}" destId="{D57AFDF9-1523-4693-A33E-32F095EB7539}" srcOrd="3" destOrd="0" presId="urn:microsoft.com/office/officeart/2005/8/layout/lProcess1"/>
    <dgm:cxn modelId="{945C0D68-8061-4DFA-B888-E92562F25AB8}" type="presParOf" srcId="{3A4A8D9C-C29E-44B7-8FBE-AFB628F36F40}" destId="{6A510EE9-FCB8-4B1B-854E-5674BF3B24A0}" srcOrd="4" destOrd="0" presId="urn:microsoft.com/office/officeart/2005/8/layout/lProcess1"/>
    <dgm:cxn modelId="{43E2214A-47DF-410F-A46A-CC90869EFCF4}" type="presParOf" srcId="{3A4A8D9C-C29E-44B7-8FBE-AFB628F36F40}" destId="{066F6528-31C6-45FA-BA2F-F51BDDA8222F}" srcOrd="5" destOrd="0" presId="urn:microsoft.com/office/officeart/2005/8/layout/lProcess1"/>
    <dgm:cxn modelId="{CE9F485D-7347-49D1-ABF7-6185567AE44E}" type="presParOf" srcId="{3A4A8D9C-C29E-44B7-8FBE-AFB628F36F40}" destId="{7F2E7D43-C739-42B5-A907-408D4B001197}" srcOrd="6" destOrd="0" presId="urn:microsoft.com/office/officeart/2005/8/layout/lProcess1"/>
    <dgm:cxn modelId="{A2D79E47-62B3-4F86-882C-668DE3EDC692}" type="presParOf" srcId="{3A4A8D9C-C29E-44B7-8FBE-AFB628F36F40}" destId="{CA2B9C5D-2807-4692-9AA4-BC97876072C1}" srcOrd="7" destOrd="0" presId="urn:microsoft.com/office/officeart/2005/8/layout/lProcess1"/>
    <dgm:cxn modelId="{797A204C-EB97-49BF-B5C5-F1DCAB53F6B8}" type="presParOf" srcId="{3A4A8D9C-C29E-44B7-8FBE-AFB628F36F40}" destId="{9E5FF0E0-5A27-441F-A3DE-FBF1DB5E091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4389B-1BA5-410B-BC00-5796954E61C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1F19CEF-99FF-4029-BE5D-44346405FAF8}" type="pres">
      <dgm:prSet presAssocID="{B5D4389B-1BA5-410B-BC00-5796954E61C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1C4877E-C349-47C6-BA94-953DD6E053FE}" type="presOf" srcId="{B5D4389B-1BA5-410B-BC00-5796954E61CC}" destId="{41F19CEF-99FF-4029-BE5D-44346405FAF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AA59C-720D-4852-8597-B2CFF0D74314}">
      <dsp:nvSpPr>
        <dsp:cNvPr id="0" name=""/>
        <dsp:cNvSpPr/>
      </dsp:nvSpPr>
      <dsp:spPr>
        <a:xfrm>
          <a:off x="0" y="746995"/>
          <a:ext cx="1738851" cy="1738851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2019r.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52 MLN </a:t>
          </a:r>
        </a:p>
      </dsp:txBody>
      <dsp:txXfrm>
        <a:off x="254649" y="1001644"/>
        <a:ext cx="1229553" cy="1229553"/>
      </dsp:txXfrm>
    </dsp:sp>
    <dsp:sp modelId="{9B0A240E-31B8-4B77-A6CF-88383C1D14A5}">
      <dsp:nvSpPr>
        <dsp:cNvPr id="0" name=""/>
        <dsp:cNvSpPr/>
      </dsp:nvSpPr>
      <dsp:spPr>
        <a:xfrm>
          <a:off x="1886305" y="1122343"/>
          <a:ext cx="1008533" cy="1008533"/>
        </a:xfrm>
        <a:prstGeom prst="mathPlus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latin typeface="Calibri"/>
            <a:ea typeface="+mn-ea"/>
            <a:cs typeface="+mn-cs"/>
          </a:endParaRPr>
        </a:p>
      </dsp:txBody>
      <dsp:txXfrm>
        <a:off x="2019986" y="1508006"/>
        <a:ext cx="741171" cy="237207"/>
      </dsp:txXfrm>
    </dsp:sp>
    <dsp:sp modelId="{5A144533-0BFA-487D-A325-033FB87763A7}">
      <dsp:nvSpPr>
        <dsp:cNvPr id="0" name=""/>
        <dsp:cNvSpPr/>
      </dsp:nvSpPr>
      <dsp:spPr>
        <a:xfrm>
          <a:off x="3036033" y="757184"/>
          <a:ext cx="1738851" cy="1738851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2020-2021r.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164 MLN</a:t>
          </a:r>
        </a:p>
      </dsp:txBody>
      <dsp:txXfrm>
        <a:off x="3290682" y="1011833"/>
        <a:ext cx="1229553" cy="1229553"/>
      </dsp:txXfrm>
    </dsp:sp>
    <dsp:sp modelId="{46D2CCF7-A3F1-482F-8616-DB5BDEE18E19}">
      <dsp:nvSpPr>
        <dsp:cNvPr id="0" name=""/>
        <dsp:cNvSpPr/>
      </dsp:nvSpPr>
      <dsp:spPr>
        <a:xfrm>
          <a:off x="4916080" y="1122343"/>
          <a:ext cx="1008533" cy="1008533"/>
        </a:xfrm>
        <a:prstGeom prst="mathPlus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latin typeface="Calibri"/>
            <a:ea typeface="+mn-ea"/>
            <a:cs typeface="+mn-cs"/>
          </a:endParaRPr>
        </a:p>
      </dsp:txBody>
      <dsp:txXfrm>
        <a:off x="5049761" y="1508006"/>
        <a:ext cx="741171" cy="237207"/>
      </dsp:txXfrm>
    </dsp:sp>
    <dsp:sp modelId="{C6DFF927-F5CD-4087-B8DA-5B7D182C6934}">
      <dsp:nvSpPr>
        <dsp:cNvPr id="0" name=""/>
        <dsp:cNvSpPr/>
      </dsp:nvSpPr>
      <dsp:spPr>
        <a:xfrm>
          <a:off x="5938417" y="715417"/>
          <a:ext cx="1738851" cy="1738851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2021-2022r.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61 MLN</a:t>
          </a:r>
        </a:p>
      </dsp:txBody>
      <dsp:txXfrm>
        <a:off x="6193066" y="970066"/>
        <a:ext cx="1229553" cy="1229553"/>
      </dsp:txXfrm>
    </dsp:sp>
    <dsp:sp modelId="{2B9003F3-219D-4680-B5F8-40486915F639}">
      <dsp:nvSpPr>
        <dsp:cNvPr id="0" name=""/>
        <dsp:cNvSpPr/>
      </dsp:nvSpPr>
      <dsp:spPr>
        <a:xfrm>
          <a:off x="7874187" y="1122343"/>
          <a:ext cx="1008533" cy="1008533"/>
        </a:xfrm>
        <a:prstGeom prst="mathEqual">
          <a:avLst/>
        </a:prstGeom>
        <a:solidFill>
          <a:srgbClr val="96969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200" kern="1200" dirty="0">
            <a:latin typeface="Calibri"/>
            <a:ea typeface="+mn-ea"/>
            <a:cs typeface="+mn-cs"/>
          </a:endParaRPr>
        </a:p>
      </dsp:txBody>
      <dsp:txXfrm>
        <a:off x="8007868" y="1330101"/>
        <a:ext cx="741171" cy="593017"/>
      </dsp:txXfrm>
    </dsp:sp>
    <dsp:sp modelId="{CD4567DE-3831-4316-B3FF-70A2FB1624E4}">
      <dsp:nvSpPr>
        <dsp:cNvPr id="0" name=""/>
        <dsp:cNvSpPr/>
      </dsp:nvSpPr>
      <dsp:spPr>
        <a:xfrm>
          <a:off x="9095583" y="757184"/>
          <a:ext cx="1738851" cy="1738851"/>
        </a:xfrm>
        <a:prstGeom prst="ellipse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RAZEM: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B2B2B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+mn-ea"/>
              <a:cs typeface="+mn-cs"/>
            </a:rPr>
            <a:t>277 MLN</a:t>
          </a:r>
        </a:p>
      </dsp:txBody>
      <dsp:txXfrm>
        <a:off x="9350232" y="1011833"/>
        <a:ext cx="1229553" cy="122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DE680-B12F-40E0-8571-53A7D64D496A}">
      <dsp:nvSpPr>
        <dsp:cNvPr id="0" name=""/>
        <dsp:cNvSpPr/>
      </dsp:nvSpPr>
      <dsp:spPr>
        <a:xfrm>
          <a:off x="138234" y="115761"/>
          <a:ext cx="4267169" cy="9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/>
              <a:ea typeface="+mn-ea"/>
              <a:cs typeface="+mn-cs"/>
            </a:rPr>
            <a:t>Wartość wydatków kwalifikowalnych przeznaczonych na działania związane z pandemią COVID-19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/>
              <a:ea typeface="+mn-ea"/>
              <a:cs typeface="+mn-cs"/>
            </a:rPr>
            <a:t>Art. 15zzb, 15zzc i 15zze w PLN</a:t>
          </a:r>
        </a:p>
      </dsp:txBody>
      <dsp:txXfrm>
        <a:off x="166548" y="144075"/>
        <a:ext cx="4210541" cy="910084"/>
      </dsp:txXfrm>
    </dsp:sp>
    <dsp:sp modelId="{B3EAE6C5-A315-4A69-8986-1586C2E25284}">
      <dsp:nvSpPr>
        <dsp:cNvPr id="0" name=""/>
        <dsp:cNvSpPr/>
      </dsp:nvSpPr>
      <dsp:spPr>
        <a:xfrm rot="5632867">
          <a:off x="2202598" y="1092068"/>
          <a:ext cx="64170" cy="1088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94FA3-B386-4A69-85E5-77D1926C79FF}">
      <dsp:nvSpPr>
        <dsp:cNvPr id="0" name=""/>
        <dsp:cNvSpPr/>
      </dsp:nvSpPr>
      <dsp:spPr>
        <a:xfrm>
          <a:off x="0" y="1210520"/>
          <a:ext cx="4419420" cy="6081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Wydatki założone w SZOOP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87,4 </a:t>
          </a:r>
          <a:r>
            <a:rPr lang="pl-PL" sz="1400" b="1" kern="1200" dirty="0">
              <a:latin typeface="+mn-lt"/>
              <a:ea typeface="+mn-ea"/>
              <a:cs typeface="+mn-cs"/>
            </a:rPr>
            <a:t>mln</a:t>
          </a:r>
          <a:endParaRPr lang="pl-PL" sz="1400" kern="1200" dirty="0">
            <a:latin typeface="Calibri"/>
            <a:ea typeface="+mn-ea"/>
            <a:cs typeface="+mn-cs"/>
          </a:endParaRPr>
        </a:p>
      </dsp:txBody>
      <dsp:txXfrm>
        <a:off x="17813" y="1228333"/>
        <a:ext cx="4383794" cy="572561"/>
      </dsp:txXfrm>
    </dsp:sp>
    <dsp:sp modelId="{21FE09C4-27CD-4B27-A1BD-E42BB3AE1B31}">
      <dsp:nvSpPr>
        <dsp:cNvPr id="0" name=""/>
        <dsp:cNvSpPr/>
      </dsp:nvSpPr>
      <dsp:spPr>
        <a:xfrm rot="5386370">
          <a:off x="2153295" y="1876772"/>
          <a:ext cx="116132" cy="1088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A78CE-D36A-4901-AD04-8C92A3B0D033}">
      <dsp:nvSpPr>
        <dsp:cNvPr id="0" name=""/>
        <dsp:cNvSpPr/>
      </dsp:nvSpPr>
      <dsp:spPr>
        <a:xfrm>
          <a:off x="0" y="2043695"/>
          <a:ext cx="4428750" cy="12952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Wydatki założone we WND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    pierwotnie:                         87 mln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       po zmianach:                      </a:t>
          </a: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74,7 mln</a:t>
          </a:r>
          <a:endParaRPr lang="pl-PL" sz="1400" b="1" kern="1200" dirty="0">
            <a:latin typeface="Calibri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        na zakończenie realizacji: 71,3 mln</a:t>
          </a:r>
        </a:p>
      </dsp:txBody>
      <dsp:txXfrm>
        <a:off x="37937" y="2081632"/>
        <a:ext cx="4352876" cy="1219387"/>
      </dsp:txXfrm>
    </dsp:sp>
    <dsp:sp modelId="{46154070-C010-4EEA-AAD4-95121157FB51}">
      <dsp:nvSpPr>
        <dsp:cNvPr id="0" name=""/>
        <dsp:cNvSpPr/>
      </dsp:nvSpPr>
      <dsp:spPr>
        <a:xfrm rot="5310854">
          <a:off x="2203334" y="3368956"/>
          <a:ext cx="60056" cy="1088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2FEA7-D03C-4BE4-8B52-EB9F72CA2A6A}">
      <dsp:nvSpPr>
        <dsp:cNvPr id="0" name=""/>
        <dsp:cNvSpPr/>
      </dsp:nvSpPr>
      <dsp:spPr>
        <a:xfrm>
          <a:off x="0" y="3507813"/>
          <a:ext cx="4493642" cy="8688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Wydatki rozliczone we wnioskach o płatność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70,3</a:t>
          </a:r>
          <a:r>
            <a:rPr lang="pl-PL" sz="1400" b="1" kern="1200" dirty="0">
              <a:latin typeface="Calibri"/>
              <a:ea typeface="+mn-ea"/>
              <a:cs typeface="+mn-cs"/>
            </a:rPr>
            <a:t> mln - 31.08.2021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                             69 mln - 31.08.2022 / Korekty ujemne</a:t>
          </a:r>
        </a:p>
      </dsp:txBody>
      <dsp:txXfrm>
        <a:off x="25448" y="3533261"/>
        <a:ext cx="4442746" cy="817969"/>
      </dsp:txXfrm>
    </dsp:sp>
    <dsp:sp modelId="{97AC78C1-9FEE-44A7-8A20-551AA8FA932E}">
      <dsp:nvSpPr>
        <dsp:cNvPr id="0" name=""/>
        <dsp:cNvSpPr/>
      </dsp:nvSpPr>
      <dsp:spPr>
        <a:xfrm rot="5369571">
          <a:off x="2187329" y="4441062"/>
          <a:ext cx="128776" cy="1088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91AC8-BEE7-4D6C-A0D4-0EDE718F9CD4}">
      <dsp:nvSpPr>
        <dsp:cNvPr id="0" name=""/>
        <dsp:cNvSpPr/>
      </dsp:nvSpPr>
      <dsp:spPr>
        <a:xfrm>
          <a:off x="39815" y="4614303"/>
          <a:ext cx="4434199" cy="9366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97 </a:t>
          </a: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% wartości z WND na zakończenie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79 % wartości docelowej z SZOOP</a:t>
          </a:r>
          <a:endParaRPr lang="pl-PL" sz="1400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67248" y="4641736"/>
        <a:ext cx="4379333" cy="881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2C3A-375E-4C4C-A43B-DEAED0C4D600}">
      <dsp:nvSpPr>
        <dsp:cNvPr id="0" name=""/>
        <dsp:cNvSpPr/>
      </dsp:nvSpPr>
      <dsp:spPr>
        <a:xfrm>
          <a:off x="768" y="201028"/>
          <a:ext cx="3390197" cy="815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Calibri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/>
              <a:ea typeface="+mn-ea"/>
              <a:cs typeface="+mn-cs"/>
            </a:rPr>
            <a:t>Liczba osób objętych wsparciem</a:t>
          </a:r>
          <a:br>
            <a:rPr lang="pl-PL" sz="1400" kern="1200" dirty="0">
              <a:latin typeface="Calibri"/>
              <a:ea typeface="+mn-ea"/>
              <a:cs typeface="+mn-cs"/>
            </a:rPr>
          </a:br>
          <a:r>
            <a:rPr lang="pl-PL" sz="1400" kern="1200" dirty="0">
              <a:latin typeface="Calibri"/>
              <a:ea typeface="+mn-ea"/>
              <a:cs typeface="+mn-cs"/>
            </a:rPr>
            <a:t> w zakresie zwalczania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/>
              <a:ea typeface="+mn-ea"/>
              <a:cs typeface="+mn-cs"/>
            </a:rPr>
            <a:t> lub przeciwdziałania pandemii COVID-19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latin typeface="Calibri"/>
            <a:ea typeface="+mn-ea"/>
            <a:cs typeface="+mn-cs"/>
          </a:endParaRPr>
        </a:p>
      </dsp:txBody>
      <dsp:txXfrm>
        <a:off x="24657" y="224917"/>
        <a:ext cx="3342419" cy="767848"/>
      </dsp:txXfrm>
    </dsp:sp>
    <dsp:sp modelId="{19AC9B9C-9115-4D25-9288-0E0CD9F8B95B}">
      <dsp:nvSpPr>
        <dsp:cNvPr id="0" name=""/>
        <dsp:cNvSpPr/>
      </dsp:nvSpPr>
      <dsp:spPr>
        <a:xfrm rot="5488477">
          <a:off x="1566542" y="1092248"/>
          <a:ext cx="120943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E3A20-E0DC-4F49-A065-FAC437883C6E}">
      <dsp:nvSpPr>
        <dsp:cNvPr id="0" name=""/>
        <dsp:cNvSpPr/>
      </dsp:nvSpPr>
      <dsp:spPr>
        <a:xfrm>
          <a:off x="33921" y="1258460"/>
          <a:ext cx="3271182" cy="7483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Założono w SZOOP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14 105 osób </a:t>
          </a:r>
          <a:endParaRPr lang="pl-PL" sz="1400" kern="1200" dirty="0">
            <a:latin typeface="Calibri"/>
            <a:ea typeface="+mn-ea"/>
            <a:cs typeface="+mn-cs"/>
          </a:endParaRPr>
        </a:p>
      </dsp:txBody>
      <dsp:txXfrm>
        <a:off x="55840" y="1280379"/>
        <a:ext cx="3227344" cy="704536"/>
      </dsp:txXfrm>
    </dsp:sp>
    <dsp:sp modelId="{D581DFFF-DD1E-4F0D-BAD8-EC00EF7C4846}">
      <dsp:nvSpPr>
        <dsp:cNvPr id="0" name=""/>
        <dsp:cNvSpPr/>
      </dsp:nvSpPr>
      <dsp:spPr>
        <a:xfrm rot="5312317">
          <a:off x="1626530" y="2062238"/>
          <a:ext cx="110882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605EB-84C8-49DE-8066-8F3D319B151A}">
      <dsp:nvSpPr>
        <dsp:cNvPr id="0" name=""/>
        <dsp:cNvSpPr/>
      </dsp:nvSpPr>
      <dsp:spPr>
        <a:xfrm>
          <a:off x="57428" y="2235180"/>
          <a:ext cx="3276877" cy="8611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Założono we wnioskach </a:t>
          </a:r>
          <a:br>
            <a:rPr lang="pl-PL" sz="1400" b="1" kern="1200" dirty="0">
              <a:latin typeface="Calibri"/>
              <a:ea typeface="+mn-ea"/>
              <a:cs typeface="+mn-cs"/>
            </a:rPr>
          </a:br>
          <a:r>
            <a:rPr lang="pl-PL" sz="1400" b="1" kern="1200" dirty="0">
              <a:latin typeface="Calibri"/>
              <a:ea typeface="+mn-ea"/>
              <a:cs typeface="+mn-cs"/>
            </a:rPr>
            <a:t>o dofinansowanie objęcie wsparciem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15 435 osób</a:t>
          </a:r>
        </a:p>
      </dsp:txBody>
      <dsp:txXfrm>
        <a:off x="82649" y="2260401"/>
        <a:ext cx="3226435" cy="810661"/>
      </dsp:txXfrm>
    </dsp:sp>
    <dsp:sp modelId="{3C5386B8-6E0C-4F6C-B852-F90D36844269}">
      <dsp:nvSpPr>
        <dsp:cNvPr id="0" name=""/>
        <dsp:cNvSpPr/>
      </dsp:nvSpPr>
      <dsp:spPr>
        <a:xfrm rot="5410682">
          <a:off x="1634772" y="3155673"/>
          <a:ext cx="118780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C94CA-E822-4D1C-BCD1-2C944F19F8A2}">
      <dsp:nvSpPr>
        <dsp:cNvPr id="0" name=""/>
        <dsp:cNvSpPr/>
      </dsp:nvSpPr>
      <dsp:spPr>
        <a:xfrm>
          <a:off x="28198" y="3332600"/>
          <a:ext cx="3329105" cy="672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/>
              <a:ea typeface="+mn-ea"/>
              <a:cs typeface="+mn-cs"/>
            </a:rPr>
            <a:t>Wg zatwierdzonych wniosków o płatność wsparciem objęto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15 554 osoby</a:t>
          </a:r>
        </a:p>
      </dsp:txBody>
      <dsp:txXfrm>
        <a:off x="47885" y="3352287"/>
        <a:ext cx="3289731" cy="632781"/>
      </dsp:txXfrm>
    </dsp:sp>
    <dsp:sp modelId="{3F84339A-7ED8-4FE7-A0F2-E5CE7C38F0D2}">
      <dsp:nvSpPr>
        <dsp:cNvPr id="0" name=""/>
        <dsp:cNvSpPr/>
      </dsp:nvSpPr>
      <dsp:spPr>
        <a:xfrm rot="5393418">
          <a:off x="1603786" y="4094649"/>
          <a:ext cx="179786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56B14-C40F-4950-84DE-2911BB968101}">
      <dsp:nvSpPr>
        <dsp:cNvPr id="0" name=""/>
        <dsp:cNvSpPr/>
      </dsp:nvSpPr>
      <dsp:spPr>
        <a:xfrm>
          <a:off x="8801" y="4302080"/>
          <a:ext cx="3372090" cy="9222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100,7 % wartości z wniosków </a:t>
          </a:r>
          <a:b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 dofinansowanie </a:t>
          </a:r>
          <a:endParaRPr lang="pl-PL" sz="1300" kern="1200" dirty="0">
            <a:effectLst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110 % wartości docelowej z SZOOP</a:t>
          </a:r>
          <a:endParaRPr lang="pl-PL" sz="1400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35812" y="4329091"/>
        <a:ext cx="3318068" cy="868194"/>
      </dsp:txXfrm>
    </dsp:sp>
    <dsp:sp modelId="{83DD8BB2-FEFB-41BF-A045-AE5A3AB7F350}">
      <dsp:nvSpPr>
        <dsp:cNvPr id="0" name=""/>
        <dsp:cNvSpPr/>
      </dsp:nvSpPr>
      <dsp:spPr>
        <a:xfrm>
          <a:off x="3807991" y="195278"/>
          <a:ext cx="3168635" cy="823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Liczba firm objętych wsparciem </a:t>
          </a:r>
          <a:br>
            <a:rPr lang="pl-PL" sz="1400" kern="1200" dirty="0"/>
          </a:br>
          <a:r>
            <a:rPr lang="pl-PL" sz="1400" kern="1200" dirty="0"/>
            <a:t>w zakresie zwalczania lub przeciwdziałania pandemii COVID-19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 </a:t>
          </a:r>
          <a:endParaRPr lang="pl-PL" sz="3600" kern="1200" dirty="0">
            <a:effectLst/>
          </a:endParaRPr>
        </a:p>
      </dsp:txBody>
      <dsp:txXfrm>
        <a:off x="3832119" y="219406"/>
        <a:ext cx="3120379" cy="775537"/>
      </dsp:txXfrm>
    </dsp:sp>
    <dsp:sp modelId="{1EC2C8EE-4379-40CE-8734-E5B38C310927}">
      <dsp:nvSpPr>
        <dsp:cNvPr id="0" name=""/>
        <dsp:cNvSpPr/>
      </dsp:nvSpPr>
      <dsp:spPr>
        <a:xfrm rot="5455267">
          <a:off x="5323536" y="1080715"/>
          <a:ext cx="120428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3856F-B757-411C-A559-E3759B43F2D5}">
      <dsp:nvSpPr>
        <dsp:cNvPr id="0" name=""/>
        <dsp:cNvSpPr/>
      </dsp:nvSpPr>
      <dsp:spPr>
        <a:xfrm>
          <a:off x="3767088" y="1259897"/>
          <a:ext cx="3217235" cy="7598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Nie założono wskaźnika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w SZOOP</a:t>
          </a:r>
        </a:p>
      </dsp:txBody>
      <dsp:txXfrm>
        <a:off x="3789345" y="1282154"/>
        <a:ext cx="3172721" cy="715379"/>
      </dsp:txXfrm>
    </dsp:sp>
    <dsp:sp modelId="{D57AFDF9-1523-4693-A33E-32F095EB7539}">
      <dsp:nvSpPr>
        <dsp:cNvPr id="0" name=""/>
        <dsp:cNvSpPr/>
      </dsp:nvSpPr>
      <dsp:spPr>
        <a:xfrm rot="5400000">
          <a:off x="5316937" y="2078559"/>
          <a:ext cx="117537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510EE9-FCB8-4B1B-854E-5674BF3B24A0}">
      <dsp:nvSpPr>
        <dsp:cNvPr id="0" name=""/>
        <dsp:cNvSpPr/>
      </dsp:nvSpPr>
      <dsp:spPr>
        <a:xfrm>
          <a:off x="3785504" y="2254866"/>
          <a:ext cx="3180402" cy="791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l-PL" sz="1400" b="1" kern="1200" dirty="0"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latin typeface="+mn-lt"/>
              <a:ea typeface="+mn-ea"/>
              <a:cs typeface="+mn-cs"/>
            </a:rPr>
            <a:t>Założono we wnioskach </a:t>
          </a:r>
          <a:br>
            <a:rPr lang="pl-PL" sz="1400" b="1" kern="1200" dirty="0">
              <a:latin typeface="+mn-lt"/>
              <a:ea typeface="+mn-ea"/>
              <a:cs typeface="+mn-cs"/>
            </a:rPr>
          </a:br>
          <a:r>
            <a:rPr lang="pl-PL" sz="1400" b="1" kern="1200" dirty="0">
              <a:latin typeface="+mn-lt"/>
              <a:ea typeface="+mn-ea"/>
              <a:cs typeface="+mn-cs"/>
            </a:rPr>
            <a:t>o dofinansowanie objęcie wsparciem </a:t>
          </a:r>
          <a:br>
            <a:rPr lang="pl-PL" sz="1400" b="1" kern="1200" dirty="0">
              <a:latin typeface="+mn-lt"/>
              <a:ea typeface="+mn-ea"/>
              <a:cs typeface="+mn-cs"/>
            </a:rPr>
          </a:br>
          <a:r>
            <a:rPr lang="pl-PL" sz="1400" b="1" kern="1200" dirty="0">
              <a:latin typeface="+mn-lt"/>
              <a:ea typeface="+mn-ea"/>
              <a:cs typeface="+mn-cs"/>
            </a:rPr>
            <a:t>5 037 firm </a:t>
          </a:r>
          <a:endParaRPr lang="pl-P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l-PL" kern="1200" dirty="0">
            <a:effectLst/>
            <a:latin typeface="Calibri" panose="020F0502020204030204" pitchFamily="34" charset="0"/>
          </a:endParaRPr>
        </a:p>
      </dsp:txBody>
      <dsp:txXfrm>
        <a:off x="3808689" y="2278051"/>
        <a:ext cx="3134032" cy="745224"/>
      </dsp:txXfrm>
    </dsp:sp>
    <dsp:sp modelId="{066F6528-31C6-45FA-BA2F-F51BDDA8222F}">
      <dsp:nvSpPr>
        <dsp:cNvPr id="0" name=""/>
        <dsp:cNvSpPr/>
      </dsp:nvSpPr>
      <dsp:spPr>
        <a:xfrm rot="5400000">
          <a:off x="5316937" y="3105230"/>
          <a:ext cx="117537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E7D43-C739-42B5-A907-408D4B001197}">
      <dsp:nvSpPr>
        <dsp:cNvPr id="0" name=""/>
        <dsp:cNvSpPr/>
      </dsp:nvSpPr>
      <dsp:spPr>
        <a:xfrm>
          <a:off x="3791012" y="3281537"/>
          <a:ext cx="3169387" cy="7450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effectLst/>
              <a:latin typeface="Calibri" panose="020F0502020204030204" pitchFamily="34" charset="0"/>
            </a:rPr>
            <a:t>Wg zatwierdzonych wniosków o płatność wsparciem objęto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6 481 </a:t>
          </a:r>
          <a:r>
            <a:rPr lang="pl-PL" sz="1400" b="1" kern="1200" dirty="0">
              <a:effectLst/>
              <a:latin typeface="Calibri" panose="020F0502020204030204" pitchFamily="34" charset="0"/>
            </a:rPr>
            <a:t>firm </a:t>
          </a:r>
          <a:endParaRPr lang="pl-PL" sz="1400" b="1" kern="1200" dirty="0"/>
        </a:p>
      </dsp:txBody>
      <dsp:txXfrm>
        <a:off x="3812834" y="3303359"/>
        <a:ext cx="3125743" cy="701425"/>
      </dsp:txXfrm>
    </dsp:sp>
    <dsp:sp modelId="{CA2B9C5D-2807-4692-9AA4-BC97876072C1}">
      <dsp:nvSpPr>
        <dsp:cNvPr id="0" name=""/>
        <dsp:cNvSpPr/>
      </dsp:nvSpPr>
      <dsp:spPr>
        <a:xfrm rot="5400000">
          <a:off x="5316937" y="4085375"/>
          <a:ext cx="117537" cy="117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FF0E0-5A27-441F-A3DE-FBF1DB5E0911}">
      <dsp:nvSpPr>
        <dsp:cNvPr id="0" name=""/>
        <dsp:cNvSpPr/>
      </dsp:nvSpPr>
      <dsp:spPr>
        <a:xfrm>
          <a:off x="3813404" y="4261682"/>
          <a:ext cx="3124602" cy="9368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128 </a:t>
          </a: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% wartości z wniosków </a:t>
          </a:r>
          <a:b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pl-PL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 dofinansowanie</a:t>
          </a:r>
        </a:p>
      </dsp:txBody>
      <dsp:txXfrm>
        <a:off x="3840842" y="4289120"/>
        <a:ext cx="3069726" cy="881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1421-02C0-48FC-8285-305F3BB4A96C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5D64-6515-4F27-9AF1-E888DC493A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9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62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0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8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589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69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0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4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197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9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7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7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0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1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5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8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3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19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18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/>
              <a:t>14.09.2022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15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33BE-4A69-4E86-ADD3-5FFCA536B85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14.09.2022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0.png"/><Relationship Id="rId5" Type="http://schemas.openxmlformats.org/officeDocument/2006/relationships/image" Target="../media/image16.jpeg"/><Relationship Id="rId10" Type="http://schemas.microsoft.com/office/2014/relationships/chartEx" Target="../charts/chartEx1.xml"/><Relationship Id="rId4" Type="http://schemas.openxmlformats.org/officeDocument/2006/relationships/image" Target="../media/image15.png"/><Relationship Id="rId9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0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microsoft.com/office/2007/relationships/diagramDrawing" Target="../diagrams/drawing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12" Type="http://schemas.microsoft.com/office/2007/relationships/diagramDrawing" Target="../diagrams/drawing4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0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hyperlink" Target="https://www.gov.pl/web/mswia/lista-osob-i-podmiotow-objetych-sankcjam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9D9D9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t="4008" r="15234"/>
          <a:stretch/>
        </p:blipFill>
        <p:spPr>
          <a:xfrm>
            <a:off x="5763332" y="593386"/>
            <a:ext cx="5904411" cy="55391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61954" y="552984"/>
            <a:ext cx="5146076" cy="965947"/>
          </a:xfrm>
          <a:prstGeom prst="rect">
            <a:avLst/>
          </a:prstGeom>
          <a:solidFill>
            <a:srgbClr val="EF6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4853354" y="677459"/>
            <a:ext cx="538107" cy="716996"/>
            <a:chOff x="4739344" y="545740"/>
            <a:chExt cx="538107" cy="716996"/>
          </a:xfrm>
        </p:grpSpPr>
        <p:sp>
          <p:nvSpPr>
            <p:cNvPr id="16" name="Prostokąt 15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4" name="Prostokąt 3"/>
          <p:cNvSpPr/>
          <p:nvPr/>
        </p:nvSpPr>
        <p:spPr>
          <a:xfrm>
            <a:off x="282141" y="2210550"/>
            <a:ext cx="5053819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Wdrażanie projektów PUP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2020-2022 w ramach </a:t>
            </a:r>
          </a:p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Poddziałania  1.1.1 PO WER</a:t>
            </a:r>
          </a:p>
          <a:p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accent3">
                    <a:lumMod val="50000"/>
                  </a:schemeClr>
                </a:solidFill>
              </a:rPr>
              <a:t>			Wrocław 15 września 2022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361954" y="5657850"/>
            <a:ext cx="5657847" cy="666750"/>
            <a:chOff x="361954" y="5657850"/>
            <a:chExt cx="5657846" cy="666750"/>
          </a:xfrm>
        </p:grpSpPr>
        <p:sp>
          <p:nvSpPr>
            <p:cNvPr id="5" name="Prostokąt 4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0" name="Grupa 9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12" name="Obraz 11" descr="znak_barw_rp_poziom_szara_ramka_rgb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cxnSp>
        <p:nvCxnSpPr>
          <p:cNvPr id="20" name="Łącznik prosty 19"/>
          <p:cNvCxnSpPr/>
          <p:nvPr/>
        </p:nvCxnSpPr>
        <p:spPr>
          <a:xfrm>
            <a:off x="5715000" y="552984"/>
            <a:ext cx="598394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5715000" y="552984"/>
            <a:ext cx="0" cy="5104866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11698941" y="545740"/>
            <a:ext cx="0" cy="562970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H="1">
            <a:off x="6038847" y="6175448"/>
            <a:ext cx="5660094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0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2890554" y="274640"/>
            <a:ext cx="795014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Osiągnięte wskaźniki w naborze nr POWR.01.01.01-IP.10-02-001/20.    </a:t>
            </a:r>
          </a:p>
        </p:txBody>
      </p:sp>
      <p:sp>
        <p:nvSpPr>
          <p:cNvPr id="20" name="Objaśnienie: strzałka w prawo 19">
            <a:extLst>
              <a:ext uri="{FF2B5EF4-FFF2-40B4-BE49-F238E27FC236}">
                <a16:creationId xmlns:a16="http://schemas.microsoft.com/office/drawing/2014/main" id="{EF47FC78-3D9E-42DD-8B40-430CC38591F3}"/>
              </a:ext>
            </a:extLst>
          </p:cNvPr>
          <p:cNvSpPr/>
          <p:nvPr/>
        </p:nvSpPr>
        <p:spPr>
          <a:xfrm>
            <a:off x="372533" y="923933"/>
            <a:ext cx="2345532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Bezrobotni</a:t>
            </a:r>
            <a:br>
              <a:rPr lang="pl-PL" dirty="0"/>
            </a:br>
            <a:r>
              <a:rPr lang="pl-PL" dirty="0"/>
              <a:t> i Pracujący (COVID-19)</a:t>
            </a:r>
          </a:p>
        </p:txBody>
      </p:sp>
      <p:sp>
        <p:nvSpPr>
          <p:cNvPr id="21" name="Objaśnienie: strzałka w dół 20">
            <a:extLst>
              <a:ext uri="{FF2B5EF4-FFF2-40B4-BE49-F238E27FC236}">
                <a16:creationId xmlns:a16="http://schemas.microsoft.com/office/drawing/2014/main" id="{6DEA9A20-F2D4-4B09-93B6-D5F4D45F60BD}"/>
              </a:ext>
            </a:extLst>
          </p:cNvPr>
          <p:cNvSpPr/>
          <p:nvPr/>
        </p:nvSpPr>
        <p:spPr>
          <a:xfrm>
            <a:off x="372533" y="1989666"/>
            <a:ext cx="1540934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Bezrobotni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648D04D5-A73E-4CFF-855A-BC5E57A74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118" y="643972"/>
            <a:ext cx="8120576" cy="4244732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81A6516-C23C-4D64-B64E-1482EE47DA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554" y="2930170"/>
            <a:ext cx="5834378" cy="368230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CD984C6-1C64-4B84-A6E1-755A9698A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8188" y="4258706"/>
            <a:ext cx="835224" cy="609653"/>
          </a:xfrm>
          <a:prstGeom prst="rect">
            <a:avLst/>
          </a:prstGeom>
        </p:spPr>
      </p:pic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62387C04-D73D-4B84-A46D-0FE0A1817E0E}"/>
              </a:ext>
            </a:extLst>
          </p:cNvPr>
          <p:cNvSpPr/>
          <p:nvPr/>
        </p:nvSpPr>
        <p:spPr>
          <a:xfrm>
            <a:off x="4495800" y="2188625"/>
            <a:ext cx="1374345" cy="65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67% Pracujący </a:t>
            </a:r>
            <a:br>
              <a:rPr lang="pl-PL" sz="1400" dirty="0"/>
            </a:br>
            <a:r>
              <a:rPr lang="pl-PL" sz="1400" dirty="0"/>
              <a:t>i Firmy </a:t>
            </a:r>
            <a:br>
              <a:rPr lang="pl-PL" sz="1400" dirty="0"/>
            </a:br>
            <a:r>
              <a:rPr lang="pl-PL" sz="1400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414789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40866" y="265269"/>
            <a:ext cx="6824133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Wykonanie środków art. 15 </a:t>
            </a:r>
            <a:r>
              <a:rPr lang="pl-PL" sz="2000" b="1" kern="0" dirty="0" err="1">
                <a:solidFill>
                  <a:prstClr val="white"/>
                </a:solidFill>
              </a:rPr>
              <a:t>zzb</a:t>
            </a:r>
            <a:r>
              <a:rPr lang="pl-PL" sz="2000" b="1" kern="0" dirty="0">
                <a:solidFill>
                  <a:prstClr val="white"/>
                </a:solidFill>
              </a:rPr>
              <a:t>, 15zzc, 15zze ustawy COVID-19 w ramach PO WER na 30.08.2021 - środki rozliczone w </a:t>
            </a:r>
            <a:r>
              <a:rPr lang="pl-PL" sz="2000" b="1" kern="0" dirty="0" err="1">
                <a:solidFill>
                  <a:prstClr val="white"/>
                </a:solidFill>
              </a:rPr>
              <a:t>wnp</a:t>
            </a:r>
            <a:r>
              <a:rPr lang="pl-PL" sz="2000" b="1" kern="0" dirty="0">
                <a:solidFill>
                  <a:prstClr val="white"/>
                </a:solidFill>
              </a:rPr>
              <a:t> z pomniejszeniem korekt finansowych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E0D3B4C-4E7A-48F5-A45A-86CA6A6E9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062" y="1221688"/>
            <a:ext cx="10040528" cy="5619889"/>
          </a:xfrm>
          <a:prstGeom prst="rect">
            <a:avLst/>
          </a:prstGeom>
        </p:spPr>
      </p:pic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C17DC7D4-8CDE-4861-8967-68A857E00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085328"/>
              </p:ext>
            </p:extLst>
          </p:nvPr>
        </p:nvGraphicFramePr>
        <p:xfrm>
          <a:off x="4272326" y="13527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Objaśnienie: strzałka w prawo 12">
            <a:extLst>
              <a:ext uri="{FF2B5EF4-FFF2-40B4-BE49-F238E27FC236}">
                <a16:creationId xmlns:a16="http://schemas.microsoft.com/office/drawing/2014/main" id="{1832BBF5-F176-4746-A4EA-DAA58CF3A1B7}"/>
              </a:ext>
            </a:extLst>
          </p:cNvPr>
          <p:cNvSpPr/>
          <p:nvPr/>
        </p:nvSpPr>
        <p:spPr>
          <a:xfrm>
            <a:off x="4215599" y="2524807"/>
            <a:ext cx="914400" cy="620026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47,5%</a:t>
            </a:r>
          </a:p>
        </p:txBody>
      </p:sp>
      <p:sp>
        <p:nvSpPr>
          <p:cNvPr id="14" name="Objaśnienie: strzałka w lewo 13">
            <a:extLst>
              <a:ext uri="{FF2B5EF4-FFF2-40B4-BE49-F238E27FC236}">
                <a16:creationId xmlns:a16="http://schemas.microsoft.com/office/drawing/2014/main" id="{34B7B375-7520-41AE-8197-7CBEDFD79BEF}"/>
              </a:ext>
            </a:extLst>
          </p:cNvPr>
          <p:cNvSpPr/>
          <p:nvPr/>
        </p:nvSpPr>
        <p:spPr>
          <a:xfrm>
            <a:off x="7079732" y="2577120"/>
            <a:ext cx="914400" cy="62002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52,5%</a:t>
            </a:r>
          </a:p>
        </p:txBody>
      </p:sp>
    </p:spTree>
    <p:extLst>
      <p:ext uri="{BB962C8B-B14F-4D97-AF65-F5344CB8AC3E}">
        <p14:creationId xmlns:p14="http://schemas.microsoft.com/office/powerpoint/2010/main" val="38278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40866" y="265269"/>
            <a:ext cx="6824133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  <a:latin typeface="Calibri"/>
              </a:rPr>
              <a:t>W</a:t>
            </a: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ykonanie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2000" b="1" kern="0" dirty="0">
                <a:solidFill>
                  <a:prstClr val="white"/>
                </a:solidFill>
                <a:latin typeface="Calibri"/>
              </a:rPr>
              <a:t>ś</a:t>
            </a: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rodków</a:t>
            </a:r>
            <a:r>
              <a:rPr lang="pl-PL" sz="2000" b="1" kern="0" dirty="0">
                <a:solidFill>
                  <a:prstClr val="white"/>
                </a:solidFill>
              </a:rPr>
              <a:t> art. 15 </a:t>
            </a:r>
            <a:r>
              <a:rPr lang="pl-PL" sz="2000" b="1" kern="0" dirty="0" err="1">
                <a:solidFill>
                  <a:prstClr val="white"/>
                </a:solidFill>
              </a:rPr>
              <a:t>zzb</a:t>
            </a:r>
            <a:r>
              <a:rPr lang="pl-PL" sz="2000" b="1" kern="0" dirty="0">
                <a:solidFill>
                  <a:prstClr val="white"/>
                </a:solidFill>
              </a:rPr>
              <a:t>, 15zzc, 15zze ustawy COVID-19 w ramach PO WER na 30.09.2021 - środki rozliczone w </a:t>
            </a:r>
            <a:r>
              <a:rPr lang="pl-PL" sz="2000" b="1" kern="0" dirty="0" err="1">
                <a:solidFill>
                  <a:prstClr val="white"/>
                </a:solidFill>
              </a:rPr>
              <a:t>wnp</a:t>
            </a:r>
            <a:r>
              <a:rPr lang="pl-PL" sz="2000" b="1" kern="0" dirty="0">
                <a:solidFill>
                  <a:prstClr val="white"/>
                </a:solidFill>
              </a:rPr>
              <a:t> z pomniejszeniem korekt finansowych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67C3297-2B03-407D-B8FF-68453C26A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14509"/>
              </p:ext>
            </p:extLst>
          </p:nvPr>
        </p:nvGraphicFramePr>
        <p:xfrm>
          <a:off x="1582419" y="1246857"/>
          <a:ext cx="10482580" cy="5321271"/>
        </p:xfrm>
        <a:graphic>
          <a:graphicData uri="http://schemas.openxmlformats.org/drawingml/2006/table">
            <a:tbl>
              <a:tblPr/>
              <a:tblGrid>
                <a:gridCol w="1663701">
                  <a:extLst>
                    <a:ext uri="{9D8B030D-6E8A-4147-A177-3AD203B41FA5}">
                      <a16:colId xmlns:a16="http://schemas.microsoft.com/office/drawing/2014/main" val="9213213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60689851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595469937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397379318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26326998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796315349"/>
                    </a:ext>
                  </a:extLst>
                </a:gridCol>
                <a:gridCol w="1236987">
                  <a:extLst>
                    <a:ext uri="{9D8B030D-6E8A-4147-A177-3AD203B41FA5}">
                      <a16:colId xmlns:a16="http://schemas.microsoft.com/office/drawing/2014/main" val="2917384833"/>
                    </a:ext>
                  </a:extLst>
                </a:gridCol>
                <a:gridCol w="874133">
                  <a:extLst>
                    <a:ext uri="{9D8B030D-6E8A-4147-A177-3AD203B41FA5}">
                      <a16:colId xmlns:a16="http://schemas.microsoft.com/office/drawing/2014/main" val="34254648"/>
                    </a:ext>
                  </a:extLst>
                </a:gridCol>
                <a:gridCol w="912749">
                  <a:extLst>
                    <a:ext uri="{9D8B030D-6E8A-4147-A177-3AD203B41FA5}">
                      <a16:colId xmlns:a16="http://schemas.microsoft.com/office/drawing/2014/main" val="970689811"/>
                    </a:ext>
                  </a:extLst>
                </a:gridCol>
              </a:tblGrid>
              <a:tr h="35486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Środki FP (100%) na dofinansowanie wynagrodzeń z art. 15 </a:t>
                      </a:r>
                      <a:r>
                        <a:rPr lang="pl-PL" sz="12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zzb</a:t>
                      </a:r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 15zzc, 15zze z rezerwy i aktywnych form na COVID-19</a:t>
                      </a:r>
                    </a:p>
                    <a:p>
                      <a:pPr algn="ctr" fontAlgn="b"/>
                      <a:endParaRPr lang="pl-PL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72878"/>
                  </a:ext>
                </a:extLst>
              </a:tr>
              <a:tr h="10527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Województwo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Planowane pierwotnie  na 2020 r. na COVID-19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aneksów dostosowane wydaki do poniesionych w 2020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Przyznane środki na 2021 r. -dodatkowy FP   na COVID 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środki planowane na COVID-19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w ostatnim wnd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Wykonanie wydatków w 2020- 2021 r. na COVID 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wykonania wydatków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wykonania wydatków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52262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8=7/6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9=7/5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82234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87 020 107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62 134 182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12 566 184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74 700 366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71 341 528,36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68 996 051,67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13196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Bolesławiec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2 042 597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2 345 476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2 286 558,97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2 267 478,97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79378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Dzierżoniów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2 892 000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1 704 321,96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1 694 663,49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72603"/>
                  </a:ext>
                </a:extLst>
              </a:tr>
              <a:tr h="3138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Głogów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1 867 594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2 057 189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2 013 966,46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2 013 966,46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62387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Góra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3 687,84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297 767,36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297 767,36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65325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Jawor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871 708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763 704,52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757 484,98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79075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Jelenia Góra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2 532 000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2 531 792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2 731 792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2 713 845,50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2 692 331,71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40308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Kamienna Góra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565 349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529 025,40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527 542,04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18599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Kłodzko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3 079 199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3 463 260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3 002 136,77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2 931 731,78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610260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Legnica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5 180 202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3 315 497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4 315 497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4 315 496,67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3 641 682,59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06935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Lubań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1 490 547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1 640 547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1 487 086,67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1 487 086,67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20192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Lubin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1 541 741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1 981 741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1 765 200,52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1 765 200,52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97313"/>
                  </a:ext>
                </a:extLst>
              </a:tr>
              <a:tr h="2484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Lwówek Śląski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860 574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1 073 792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955 792,60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955 792,60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7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9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40866" y="265269"/>
            <a:ext cx="6824133" cy="1015663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Wykonanie środków art. 15 </a:t>
            </a:r>
            <a:r>
              <a:rPr lang="pl-PL" sz="2000" b="1" kern="0" dirty="0" err="1">
                <a:solidFill>
                  <a:prstClr val="white"/>
                </a:solidFill>
              </a:rPr>
              <a:t>zzb</a:t>
            </a:r>
            <a:r>
              <a:rPr lang="pl-PL" sz="2000" b="1" kern="0" dirty="0">
                <a:solidFill>
                  <a:prstClr val="white"/>
                </a:solidFill>
              </a:rPr>
              <a:t>, 15zzc, 15zze ustawy COVID-19 w ramach PO WER na 30.09.2021 - środki rozliczone w </a:t>
            </a:r>
            <a:r>
              <a:rPr lang="pl-PL" sz="2000" b="1" kern="0" dirty="0" err="1">
                <a:solidFill>
                  <a:prstClr val="white"/>
                </a:solidFill>
              </a:rPr>
              <a:t>wnp</a:t>
            </a:r>
            <a:r>
              <a:rPr lang="pl-PL" sz="2000" b="1" kern="0" dirty="0">
                <a:solidFill>
                  <a:prstClr val="white"/>
                </a:solidFill>
              </a:rPr>
              <a:t> z pomniejszeniem korekt finansowych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57E9F86-92E7-47B9-BDC4-87282F93F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05547"/>
              </p:ext>
            </p:extLst>
          </p:nvPr>
        </p:nvGraphicFramePr>
        <p:xfrm>
          <a:off x="1621991" y="1280932"/>
          <a:ext cx="10443008" cy="5138324"/>
        </p:xfrm>
        <a:graphic>
          <a:graphicData uri="http://schemas.openxmlformats.org/drawingml/2006/table">
            <a:tbl>
              <a:tblPr/>
              <a:tblGrid>
                <a:gridCol w="1738429">
                  <a:extLst>
                    <a:ext uri="{9D8B030D-6E8A-4147-A177-3AD203B41FA5}">
                      <a16:colId xmlns:a16="http://schemas.microsoft.com/office/drawing/2014/main" val="3625299584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58665622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3592914178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1723149867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41244637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67792369"/>
                    </a:ext>
                  </a:extLst>
                </a:gridCol>
                <a:gridCol w="1186581">
                  <a:extLst>
                    <a:ext uri="{9D8B030D-6E8A-4147-A177-3AD203B41FA5}">
                      <a16:colId xmlns:a16="http://schemas.microsoft.com/office/drawing/2014/main" val="3853551749"/>
                    </a:ext>
                  </a:extLst>
                </a:gridCol>
                <a:gridCol w="870834">
                  <a:extLst>
                    <a:ext uri="{9D8B030D-6E8A-4147-A177-3AD203B41FA5}">
                      <a16:colId xmlns:a16="http://schemas.microsoft.com/office/drawing/2014/main" val="3632673984"/>
                    </a:ext>
                  </a:extLst>
                </a:gridCol>
                <a:gridCol w="909304">
                  <a:extLst>
                    <a:ext uri="{9D8B030D-6E8A-4147-A177-3AD203B41FA5}">
                      <a16:colId xmlns:a16="http://schemas.microsoft.com/office/drawing/2014/main" val="3625832658"/>
                    </a:ext>
                  </a:extLst>
                </a:gridCol>
              </a:tblGrid>
              <a:tr h="57038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Środki FP (100%) na dofinansowanie wynagrodzeń z art. 15 </a:t>
                      </a:r>
                      <a:r>
                        <a:rPr lang="pl-PL" sz="12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zzb</a:t>
                      </a:r>
                      <a:r>
                        <a:rPr lang="pl-PL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 15zzc, 15zze z rezerwy i aktywnych form na COVID-19</a:t>
                      </a:r>
                    </a:p>
                    <a:p>
                      <a:pPr algn="ctr" fontAlgn="b"/>
                      <a:endParaRPr lang="pl-PL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37558"/>
                  </a:ext>
                </a:extLst>
              </a:tr>
              <a:tr h="1082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Województwo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Planowane pierwotnie  na 2020 r. na COVID-19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aneksów dostosowane wydaki do poniesionych w 2020 r.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Przyznane środki na 2021 r. -dodatkowy FP   na COVID -19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środki planowane na COVID-19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w ostatnim wnd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Wykonanie wydatków w 2020- 2021 r. na COVID -19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wykonania wydatków 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wykonania wydatków 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34987"/>
                  </a:ext>
                </a:extLst>
              </a:tr>
              <a:tr h="2273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8=7/6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9=7/5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2936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87 020 107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62 134 182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12 566 184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74 700 366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71 341 528,36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68 996 051,67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25442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Milicz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809 121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801 838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76 600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878 438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866 826,44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863 760,26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42391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Oleśnica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1 987 612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2 237 612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2 153 296,16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2 153 296,16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52023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Oława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2 100 664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1 428 324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350 000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1 778 324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1 778 323,77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1 641 758,11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00762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Polkowice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1 034 806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1 834 806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1 215 746,57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1 215 746,57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78264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Strzelin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1 164 000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513 264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763 264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763 263,50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571 850,77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79565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Środa Śląska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694 231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1 194 231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862 156,69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862 156,69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11313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Świdnica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3 374 294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630 285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4 004 579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3 722 484,95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3 669 051,72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65559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Trzebnica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1 628 220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1 928 220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1 846 540,41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1 839 213,79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37881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Wałbrzych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4 313 314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2 532 548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3 032 548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2 760 829,83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2 749 671,58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59789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Wołów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829 334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170 524,28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999 858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882 375,83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882 375,83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68586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Wrocław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34 867 257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24 937 027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29 937 027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29 937 027,33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28 840 431,04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16883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Ząbkowice Śl.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1 349 657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85 321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1 434 978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1 434 978,41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1 391 234,91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92957"/>
                  </a:ext>
                </a:extLst>
              </a:tr>
              <a:tr h="2164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Zgorzelec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409 461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659 461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447 644,17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447 644,17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08819"/>
                  </a:ext>
                </a:extLst>
              </a:tr>
              <a:tr h="22731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Złotoryja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1 611 515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744 143</a:t>
                      </a:r>
                    </a:p>
                  </a:txBody>
                  <a:tcPr marL="9480" marR="9480" marT="94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844 143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835 130,90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835 130,90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8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9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443052" y="25226"/>
            <a:ext cx="6638192" cy="1323439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Osoby pracujące objęte wsparciem z art. 15zzb, 15zzc i 15zze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dofinansowanie wynagrodzeń z ustawy COVID-19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projektach PUP wg powiatów na Dolnym Śląsku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458A3067-9F5B-4B8A-B0F4-CBA22D4EDC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37468" y="6087477"/>
          <a:ext cx="2472266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4091" y="1164041"/>
          <a:ext cx="4981574" cy="516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Wykres 19"/>
              <p:cNvGraphicFramePr/>
              <p:nvPr>
                <p:extLst/>
              </p:nvPr>
            </p:nvGraphicFramePr>
            <p:xfrm>
              <a:off x="4580541" y="1730525"/>
              <a:ext cx="7369722" cy="40922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0" name="Wykres 1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0541" y="1730525"/>
                <a:ext cx="7369722" cy="409225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Obraz 20">
            <a:extLst>
              <a:ext uri="{FF2B5EF4-FFF2-40B4-BE49-F238E27FC236}">
                <a16:creationId xmlns:a16="http://schemas.microsoft.com/office/drawing/2014/main" id="{939EB84C-0870-4FEF-99BB-A7C2EAE214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234" y="2648607"/>
            <a:ext cx="2560335" cy="25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6338327" y="198705"/>
            <a:ext cx="5127477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Wskaźniki </a:t>
            </a: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antycovidowe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projektach PUP 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lata 2020-2021- stan na 31.08.2021/2022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ED818C-8D6E-4817-88CE-944220B7E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54743"/>
              </p:ext>
            </p:extLst>
          </p:nvPr>
        </p:nvGraphicFramePr>
        <p:xfrm>
          <a:off x="1621991" y="1083044"/>
          <a:ext cx="4573745" cy="555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424D079B-3115-43F0-B2D8-AE21564FB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9267" y="2125133"/>
            <a:ext cx="5421430" cy="3200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410008" y="248283"/>
            <a:ext cx="5127477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Wskaźniki </a:t>
            </a: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antycovidowe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projektach PUP </a:t>
            </a:r>
            <a:b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lata 2020-2021- stan na 31.08.2021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ED818C-8D6E-4817-88CE-944220B7E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371950"/>
              </p:ext>
            </p:extLst>
          </p:nvPr>
        </p:nvGraphicFramePr>
        <p:xfrm>
          <a:off x="1608574" y="1083044"/>
          <a:ext cx="6985093" cy="539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FB2435AC-C40E-455F-A233-729DD25AC8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4026" y="2275203"/>
            <a:ext cx="3130412" cy="1948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D39E9A1-9676-49F8-BE6D-7C04E62EED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0140" y="4515359"/>
            <a:ext cx="3258184" cy="205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AF522D1E-FD01-4CC4-860C-F3529836422C}"/>
              </a:ext>
            </a:extLst>
          </p:cNvPr>
          <p:cNvSpPr/>
          <p:nvPr/>
        </p:nvSpPr>
        <p:spPr>
          <a:xfrm>
            <a:off x="10355458" y="3092581"/>
            <a:ext cx="9144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108 %/ 99%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2D4F5BD-3582-4CA7-8B34-5429307B7838}"/>
              </a:ext>
            </a:extLst>
          </p:cNvPr>
          <p:cNvSpPr/>
          <p:nvPr/>
        </p:nvSpPr>
        <p:spPr>
          <a:xfrm>
            <a:off x="10355458" y="5339002"/>
            <a:ext cx="914400" cy="203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128%</a:t>
            </a:r>
          </a:p>
        </p:txBody>
      </p:sp>
    </p:spTree>
    <p:extLst>
      <p:ext uri="{BB962C8B-B14F-4D97-AF65-F5344CB8AC3E}">
        <p14:creationId xmlns:p14="http://schemas.microsoft.com/office/powerpoint/2010/main" val="385005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3" y="227263"/>
            <a:ext cx="6824133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Weryfikacja prawdziwości oświadczeń COVID-19 w PO WER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Liczba wylosowanych do 5% próby wniosków przedsiębiorców</a:t>
            </a:r>
          </a:p>
        </p:txBody>
      </p:sp>
      <p:graphicFrame>
        <p:nvGraphicFramePr>
          <p:cNvPr id="15" name="Wykres 22">
            <a:extLst>
              <a:ext uri="{FF2B5EF4-FFF2-40B4-BE49-F238E27FC236}">
                <a16:creationId xmlns:a16="http://schemas.microsoft.com/office/drawing/2014/main" id="{EE0BBF0F-23E7-42C5-A064-FFB62930C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26162"/>
              </p:ext>
            </p:extLst>
          </p:nvPr>
        </p:nvGraphicFramePr>
        <p:xfrm>
          <a:off x="1481773" y="935149"/>
          <a:ext cx="10169421" cy="591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hart" r:id="rId9" imgW="7925487" imgH="5560034" progId="Excel.Chart.8">
                  <p:embed/>
                </p:oleObj>
              </mc:Choice>
              <mc:Fallback>
                <p:oleObj name="Chart" r:id="rId9" imgW="7925487" imgH="5560034" progId="Excel.Chart.8">
                  <p:embed/>
                  <p:pic>
                    <p:nvPicPr>
                      <p:cNvPr id="8209" name="Wykres 22">
                        <a:extLst>
                          <a:ext uri="{FF2B5EF4-FFF2-40B4-BE49-F238E27FC236}">
                            <a16:creationId xmlns:a16="http://schemas.microsoft.com/office/drawing/2014/main" id="{FEE0442D-9562-4C4F-9E52-831D0C2594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773" y="935149"/>
                        <a:ext cx="10169421" cy="591218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8DD1C52-2C24-477B-8775-E6318C4BF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95960"/>
              </p:ext>
            </p:extLst>
          </p:nvPr>
        </p:nvGraphicFramePr>
        <p:xfrm>
          <a:off x="4423183" y="3414236"/>
          <a:ext cx="6824131" cy="2038241"/>
        </p:xfrm>
        <a:graphic>
          <a:graphicData uri="http://schemas.openxmlformats.org/drawingml/2006/table">
            <a:tbl>
              <a:tblPr/>
              <a:tblGrid>
                <a:gridCol w="1074450">
                  <a:extLst>
                    <a:ext uri="{9D8B030D-6E8A-4147-A177-3AD203B41FA5}">
                      <a16:colId xmlns:a16="http://schemas.microsoft.com/office/drawing/2014/main" val="4188068844"/>
                    </a:ext>
                  </a:extLst>
                </a:gridCol>
                <a:gridCol w="801239">
                  <a:extLst>
                    <a:ext uri="{9D8B030D-6E8A-4147-A177-3AD203B41FA5}">
                      <a16:colId xmlns:a16="http://schemas.microsoft.com/office/drawing/2014/main" val="4134479053"/>
                    </a:ext>
                  </a:extLst>
                </a:gridCol>
                <a:gridCol w="714359">
                  <a:extLst>
                    <a:ext uri="{9D8B030D-6E8A-4147-A177-3AD203B41FA5}">
                      <a16:colId xmlns:a16="http://schemas.microsoft.com/office/drawing/2014/main" val="880708766"/>
                    </a:ext>
                  </a:extLst>
                </a:gridCol>
                <a:gridCol w="791586">
                  <a:extLst>
                    <a:ext uri="{9D8B030D-6E8A-4147-A177-3AD203B41FA5}">
                      <a16:colId xmlns:a16="http://schemas.microsoft.com/office/drawing/2014/main" val="2974921292"/>
                    </a:ext>
                  </a:extLst>
                </a:gridCol>
                <a:gridCol w="631805">
                  <a:extLst>
                    <a:ext uri="{9D8B030D-6E8A-4147-A177-3AD203B41FA5}">
                      <a16:colId xmlns:a16="http://schemas.microsoft.com/office/drawing/2014/main" val="2469498689"/>
                    </a:ext>
                  </a:extLst>
                </a:gridCol>
                <a:gridCol w="733665">
                  <a:extLst>
                    <a:ext uri="{9D8B030D-6E8A-4147-A177-3AD203B41FA5}">
                      <a16:colId xmlns:a16="http://schemas.microsoft.com/office/drawing/2014/main" val="1879958989"/>
                    </a:ext>
                  </a:extLst>
                </a:gridCol>
                <a:gridCol w="569556">
                  <a:extLst>
                    <a:ext uri="{9D8B030D-6E8A-4147-A177-3AD203B41FA5}">
                      <a16:colId xmlns:a16="http://schemas.microsoft.com/office/drawing/2014/main" val="2431435615"/>
                    </a:ext>
                  </a:extLst>
                </a:gridCol>
                <a:gridCol w="820546">
                  <a:extLst>
                    <a:ext uri="{9D8B030D-6E8A-4147-A177-3AD203B41FA5}">
                      <a16:colId xmlns:a16="http://schemas.microsoft.com/office/drawing/2014/main" val="4022278433"/>
                    </a:ext>
                  </a:extLst>
                </a:gridCol>
                <a:gridCol w="686925">
                  <a:extLst>
                    <a:ext uri="{9D8B030D-6E8A-4147-A177-3AD203B41FA5}">
                      <a16:colId xmlns:a16="http://schemas.microsoft.com/office/drawing/2014/main" val="2340710789"/>
                    </a:ext>
                  </a:extLst>
                </a:gridCol>
              </a:tblGrid>
              <a:tr h="654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Woj. dolnośląskie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rozliczonych wniosków przedsiębiorców w projekcie PO WER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Próba 5%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Udział %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88329"/>
                  </a:ext>
                </a:extLst>
              </a:tr>
              <a:tr h="353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Formy wsparcia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2021/2022</a:t>
                      </a:r>
                    </a:p>
                  </a:txBody>
                  <a:tcPr marL="9524" marR="9524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4" marR="9524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2021/2022</a:t>
                      </a:r>
                    </a:p>
                  </a:txBody>
                  <a:tcPr marL="9524" marR="9524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4" marR="9524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9524" marR="9524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2021/2022</a:t>
                      </a:r>
                    </a:p>
                  </a:txBody>
                  <a:tcPr marL="9524" marR="9524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118918"/>
                  </a:ext>
                </a:extLst>
              </a:tr>
              <a:tr h="2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zzb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4 938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5 244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5,25%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9,48%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003186"/>
                  </a:ext>
                </a:extLst>
              </a:tr>
              <a:tr h="2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15zzc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2 146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2 318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5,59%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14,53%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134474"/>
                  </a:ext>
                </a:extLst>
              </a:tr>
              <a:tr h="2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zze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25,45%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22,22%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076559"/>
                  </a:ext>
                </a:extLst>
              </a:tr>
              <a:tr h="353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  <a:p>
                      <a:pPr algn="l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7 139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7 626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4" marR="9524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4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240866" y="265269"/>
            <a:ext cx="6824133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Wyniki Procedury – korekty stwierdzone w 6 PUP: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FA8EB029-9B63-41B1-B648-8964817E3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99420"/>
              </p:ext>
            </p:extLst>
          </p:nvPr>
        </p:nvGraphicFramePr>
        <p:xfrm>
          <a:off x="6514661" y="2492840"/>
          <a:ext cx="5557179" cy="157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574">
                  <a:extLst>
                    <a:ext uri="{9D8B030D-6E8A-4147-A177-3AD203B41FA5}">
                      <a16:colId xmlns:a16="http://schemas.microsoft.com/office/drawing/2014/main" val="2826084514"/>
                    </a:ext>
                  </a:extLst>
                </a:gridCol>
                <a:gridCol w="1051169">
                  <a:extLst>
                    <a:ext uri="{9D8B030D-6E8A-4147-A177-3AD203B41FA5}">
                      <a16:colId xmlns:a16="http://schemas.microsoft.com/office/drawing/2014/main" val="371783565"/>
                    </a:ext>
                  </a:extLst>
                </a:gridCol>
                <a:gridCol w="1103727">
                  <a:extLst>
                    <a:ext uri="{9D8B030D-6E8A-4147-A177-3AD203B41FA5}">
                      <a16:colId xmlns:a16="http://schemas.microsoft.com/office/drawing/2014/main" val="975344682"/>
                    </a:ext>
                  </a:extLst>
                </a:gridCol>
                <a:gridCol w="1030145">
                  <a:extLst>
                    <a:ext uri="{9D8B030D-6E8A-4147-A177-3AD203B41FA5}">
                      <a16:colId xmlns:a16="http://schemas.microsoft.com/office/drawing/2014/main" val="3317090157"/>
                    </a:ext>
                  </a:extLst>
                </a:gridCol>
                <a:gridCol w="956564">
                  <a:extLst>
                    <a:ext uri="{9D8B030D-6E8A-4147-A177-3AD203B41FA5}">
                      <a16:colId xmlns:a16="http://schemas.microsoft.com/office/drawing/2014/main" val="1744332073"/>
                    </a:ext>
                  </a:extLst>
                </a:gridCol>
              </a:tblGrid>
              <a:tr h="265600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 dirty="0">
                          <a:effectLst/>
                        </a:rPr>
                        <a:t>rok obrachunkowy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300" u="none" strike="noStrike" baseline="0">
                          <a:effectLst/>
                        </a:rPr>
                        <a:t>2020/2021 i 2021/2022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874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wsparcie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 dirty="0">
                          <a:effectLst/>
                        </a:rPr>
                        <a:t>15zzb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 dirty="0">
                          <a:effectLst/>
                        </a:rPr>
                        <a:t>15zzc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 dirty="0">
                          <a:effectLst/>
                        </a:rPr>
                        <a:t>15zze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 dirty="0">
                          <a:effectLst/>
                        </a:rPr>
                        <a:t>razem 15zzb, 15zzc, 15zze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654742"/>
                  </a:ext>
                </a:extLst>
              </a:tr>
              <a:tr h="269716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 dirty="0">
                          <a:effectLst/>
                        </a:rPr>
                        <a:t>weryfikowane wydatki 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>
                          <a:effectLst/>
                        </a:rPr>
                        <a:t>2 348 544,51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 dirty="0">
                          <a:effectLst/>
                        </a:rPr>
                        <a:t>768 460,00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 dirty="0">
                          <a:effectLst/>
                        </a:rPr>
                        <a:t>145 857,33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3 262 861,84</a:t>
                      </a:r>
                      <a:endParaRPr lang="pl-PL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165918"/>
                  </a:ext>
                </a:extLst>
              </a:tr>
              <a:tr h="273526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stwierdzone korekty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>
                          <a:effectLst/>
                        </a:rPr>
                        <a:t>94 251,77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>
                          <a:effectLst/>
                        </a:rPr>
                        <a:t>9 360,00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baseline="0">
                          <a:effectLst/>
                        </a:rPr>
                        <a:t>2 483,40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106 095,17</a:t>
                      </a:r>
                      <a:endParaRPr lang="pl-PL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57422"/>
                  </a:ext>
                </a:extLst>
              </a:tr>
              <a:tr h="223202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udział %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4,0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1,2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1,7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pl-PL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5171223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67A135B-7BF1-4A1D-AFD8-617B79691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1038"/>
              </p:ext>
            </p:extLst>
          </p:nvPr>
        </p:nvGraphicFramePr>
        <p:xfrm>
          <a:off x="6507819" y="4186600"/>
          <a:ext cx="4075428" cy="254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329">
                  <a:extLst>
                    <a:ext uri="{9D8B030D-6E8A-4147-A177-3AD203B41FA5}">
                      <a16:colId xmlns:a16="http://schemas.microsoft.com/office/drawing/2014/main" val="720979811"/>
                    </a:ext>
                  </a:extLst>
                </a:gridCol>
                <a:gridCol w="1548031">
                  <a:extLst>
                    <a:ext uri="{9D8B030D-6E8A-4147-A177-3AD203B41FA5}">
                      <a16:colId xmlns:a16="http://schemas.microsoft.com/office/drawing/2014/main" val="299949936"/>
                    </a:ext>
                  </a:extLst>
                </a:gridCol>
                <a:gridCol w="1390068">
                  <a:extLst>
                    <a:ext uri="{9D8B030D-6E8A-4147-A177-3AD203B41FA5}">
                      <a16:colId xmlns:a16="http://schemas.microsoft.com/office/drawing/2014/main" val="3403501850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6 PUP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suma wydatków weryfikowanych 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suma korekt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766725"/>
                  </a:ext>
                </a:extLst>
              </a:tr>
              <a:tr h="330910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Legnica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241 195,02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>
                          <a:effectLst/>
                        </a:rPr>
                        <a:t>7 020,00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467614"/>
                  </a:ext>
                </a:extLst>
              </a:tr>
              <a:tr h="274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Wałbrzych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94 475,01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13 540,52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123746"/>
                  </a:ext>
                </a:extLst>
              </a:tr>
              <a:tr h="265886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Wrocław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>
                          <a:effectLst/>
                        </a:rPr>
                        <a:t>1 204 106,58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82 648,40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672284"/>
                  </a:ext>
                </a:extLst>
              </a:tr>
              <a:tr h="271324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Trzebnica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>
                          <a:effectLst/>
                        </a:rPr>
                        <a:t>132 668,07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306,62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3492178"/>
                  </a:ext>
                </a:extLst>
              </a:tr>
              <a:tr h="265886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Kłodzko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>
                          <a:effectLst/>
                        </a:rPr>
                        <a:t>126 267,61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2 340,00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5601687"/>
                  </a:ext>
                </a:extLst>
              </a:tr>
              <a:tr h="297045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>
                          <a:effectLst/>
                        </a:rPr>
                        <a:t>PUP Świdnica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>
                          <a:effectLst/>
                        </a:rPr>
                        <a:t>103 261,40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u="none" strike="noStrike" baseline="0" dirty="0">
                          <a:effectLst/>
                        </a:rPr>
                        <a:t>239,63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3083887"/>
                  </a:ext>
                </a:extLst>
              </a:tr>
              <a:tr h="394540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u="none" strike="noStrike" baseline="0" dirty="0">
                          <a:effectLst/>
                        </a:rPr>
                        <a:t>suma</a:t>
                      </a:r>
                      <a:endParaRPr lang="pl-PL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1 901 973,69</a:t>
                      </a:r>
                      <a:endParaRPr lang="pl-PL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106 095,17</a:t>
                      </a:r>
                      <a:endParaRPr lang="pl-PL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698417"/>
                  </a:ext>
                </a:extLst>
              </a:tr>
            </a:tbl>
          </a:graphicData>
        </a:graphic>
      </p:graphicFrame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6533CD4F-E36E-4684-A8D3-3A702D99D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51472"/>
              </p:ext>
            </p:extLst>
          </p:nvPr>
        </p:nvGraphicFramePr>
        <p:xfrm>
          <a:off x="1310405" y="1512869"/>
          <a:ext cx="5164890" cy="508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43B3B665-2B7D-413E-AD77-868258635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67146"/>
              </p:ext>
            </p:extLst>
          </p:nvPr>
        </p:nvGraphicFramePr>
        <p:xfrm>
          <a:off x="5205116" y="728068"/>
          <a:ext cx="6895632" cy="156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553">
                  <a:extLst>
                    <a:ext uri="{9D8B030D-6E8A-4147-A177-3AD203B41FA5}">
                      <a16:colId xmlns:a16="http://schemas.microsoft.com/office/drawing/2014/main" val="784369129"/>
                    </a:ext>
                  </a:extLst>
                </a:gridCol>
                <a:gridCol w="981352">
                  <a:extLst>
                    <a:ext uri="{9D8B030D-6E8A-4147-A177-3AD203B41FA5}">
                      <a16:colId xmlns:a16="http://schemas.microsoft.com/office/drawing/2014/main" val="2579605819"/>
                    </a:ext>
                  </a:extLst>
                </a:gridCol>
                <a:gridCol w="1030419">
                  <a:extLst>
                    <a:ext uri="{9D8B030D-6E8A-4147-A177-3AD203B41FA5}">
                      <a16:colId xmlns:a16="http://schemas.microsoft.com/office/drawing/2014/main" val="3120882558"/>
                    </a:ext>
                  </a:extLst>
                </a:gridCol>
                <a:gridCol w="961725">
                  <a:extLst>
                    <a:ext uri="{9D8B030D-6E8A-4147-A177-3AD203B41FA5}">
                      <a16:colId xmlns:a16="http://schemas.microsoft.com/office/drawing/2014/main" val="2352139656"/>
                    </a:ext>
                  </a:extLst>
                </a:gridCol>
                <a:gridCol w="893031">
                  <a:extLst>
                    <a:ext uri="{9D8B030D-6E8A-4147-A177-3AD203B41FA5}">
                      <a16:colId xmlns:a16="http://schemas.microsoft.com/office/drawing/2014/main" val="992902682"/>
                    </a:ext>
                  </a:extLst>
                </a:gridCol>
                <a:gridCol w="873403">
                  <a:extLst>
                    <a:ext uri="{9D8B030D-6E8A-4147-A177-3AD203B41FA5}">
                      <a16:colId xmlns:a16="http://schemas.microsoft.com/office/drawing/2014/main" val="2903026457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952122087"/>
                    </a:ext>
                  </a:extLst>
                </a:gridCol>
              </a:tblGrid>
              <a:tr h="2485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>
                          <a:effectLst/>
                        </a:rPr>
                        <a:t>rok obrachunkowy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2020/2021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2021/2022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933"/>
                  </a:ext>
                </a:extLst>
              </a:tr>
              <a:tr h="2485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>
                          <a:effectLst/>
                        </a:rPr>
                        <a:t>wsparcie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15 zzb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15zzc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15zze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15 zzb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15zzc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15zze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5632124"/>
                  </a:ext>
                </a:extLst>
              </a:tr>
              <a:tr h="2485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>
                          <a:effectLst/>
                        </a:rPr>
                        <a:t>weryfikowane wydatki 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2 158 109,99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652 160,00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116 957,33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190 434,52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116 300,00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28 900,00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950620"/>
                  </a:ext>
                </a:extLst>
              </a:tr>
              <a:tr h="2485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>
                          <a:effectLst/>
                        </a:rPr>
                        <a:t>stwierdzone korekty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85 796,13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9 360,00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2 483,40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8 455,64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0,00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0,00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80096"/>
                  </a:ext>
                </a:extLst>
              </a:tr>
              <a:tr h="2609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>
                          <a:effectLst/>
                        </a:rPr>
                        <a:t>udział %</a:t>
                      </a:r>
                      <a:endParaRPr lang="pl-PL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4,0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1,4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2,1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4,4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>
                          <a:effectLst/>
                        </a:rPr>
                        <a:t>0,0</a:t>
                      </a:r>
                      <a:endParaRPr lang="pl-PL" sz="13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baseline="0" dirty="0">
                          <a:effectLst/>
                        </a:rPr>
                        <a:t>0,0</a:t>
                      </a:r>
                      <a:endParaRPr lang="pl-PL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15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20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89950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074597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4711378" y="301966"/>
            <a:ext cx="6096000" cy="163121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pl-PL" sz="2000" b="1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Wyniki kontroli na miejscu w realizowanych projektach z naboru POWR.01.01.01-IP.10-02-001/20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</a:t>
            </a:r>
          </a:p>
          <a:p>
            <a:pPr lvl="0" algn="ctr"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759" r="73608"/>
          <a:stretch/>
        </p:blipFill>
        <p:spPr>
          <a:xfrm>
            <a:off x="-1" y="3596640"/>
            <a:ext cx="2424701" cy="326136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0"/>
            <a:ext cx="1584960" cy="35966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F8F6ACF-F8E0-4A49-A01C-B89B50618E1A}"/>
              </a:ext>
            </a:extLst>
          </p:cNvPr>
          <p:cNvSpPr/>
          <p:nvPr/>
        </p:nvSpPr>
        <p:spPr>
          <a:xfrm>
            <a:off x="2910163" y="36761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35ADC62-9FC1-4C3A-98A5-43E040545C56}"/>
              </a:ext>
            </a:extLst>
          </p:cNvPr>
          <p:cNvSpPr/>
          <p:nvPr/>
        </p:nvSpPr>
        <p:spPr>
          <a:xfrm>
            <a:off x="2267424" y="1798320"/>
            <a:ext cx="8368504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 większości prowadzonych kontroli na miejscu </a:t>
            </a:r>
            <a:r>
              <a:rPr lang="pl-PL" dirty="0"/>
              <a:t>- </a:t>
            </a:r>
            <a:r>
              <a:rPr lang="pl-PL" b="1" dirty="0"/>
              <a:t>brak uchybień i nieprawidłowości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Nieprawidłowości: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nieuprawnione wypłacenie dofinansowania z 15zzc</a:t>
            </a:r>
            <a:r>
              <a:rPr lang="pl-PL" dirty="0"/>
              <a:t> osobie-przedsiębiorcy, który </a:t>
            </a:r>
            <a:r>
              <a:rPr lang="pl-PL" b="1" dirty="0"/>
              <a:t>zawiesił prowadzenie działalności gospodarczej - do zwrotu z odsetkami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Nieprawidłowo udzielona pomoc de </a:t>
            </a:r>
            <a:r>
              <a:rPr lang="pl-PL" b="1" dirty="0" err="1"/>
              <a:t>minimis</a:t>
            </a:r>
            <a:r>
              <a:rPr lang="pl-PL" b="1" dirty="0"/>
              <a:t> 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Uchybienia: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dirty="0"/>
              <a:t>zagrożenie </a:t>
            </a:r>
            <a:r>
              <a:rPr lang="pl-PL" b="1" dirty="0"/>
              <a:t>nieosiągnięcia wskaźników realizacji i celów </a:t>
            </a:r>
            <a:r>
              <a:rPr lang="pl-PL" dirty="0"/>
              <a:t>projektu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endParaRPr lang="pl-PL" sz="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błąd danych w SHRIMP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endParaRPr lang="pl-PL" sz="8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rozbieżność dat </a:t>
            </a:r>
            <a:r>
              <a:rPr lang="pl-PL" dirty="0"/>
              <a:t>rozpoczęcia udziału w projekcie </a:t>
            </a:r>
            <a:r>
              <a:rPr lang="pl-PL" b="1" dirty="0"/>
              <a:t>w SL2014  i dokumentacji </a:t>
            </a:r>
            <a:r>
              <a:rPr lang="pl-PL" dirty="0"/>
              <a:t>papierowej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426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7359" y="58509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2665101" y="1391002"/>
            <a:ext cx="907816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dirty="0"/>
              <a:t>Program spotkania: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3D57B40-D861-7144-9A1B-A61B77168F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9985"/>
            <a:ext cx="2665103" cy="433428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73479" y="479839"/>
            <a:ext cx="441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Wdrażanie projektów PUP 2020-2022 w ramach Poddziałania  1.1.1 PO WER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F4E7F96-1258-4ECC-ADFF-84468EB23E1A}"/>
              </a:ext>
            </a:extLst>
          </p:cNvPr>
          <p:cNvSpPr/>
          <p:nvPr/>
        </p:nvSpPr>
        <p:spPr>
          <a:xfrm>
            <a:off x="2749768" y="2057285"/>
            <a:ext cx="9078165" cy="33733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Przywitanie gości i sprawy bieżące – p. Wicedyrektor Zuzanna Bielawska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Podsumowanie wdrażania PO WER 2014-2020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Podsumowanie zakończonych projektów z okresem realizacji I.2020-XII.2021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Wyniki zakończonej Procedury weryfikacji prawdziwości oświadczeń COVID-19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Wdrażanie projektów z okresem realizacji X.2021-XII.2022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Problemy we wdrażanych projektach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Wnioski końcowe o płatność i zamykanie projektów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Interpretacje IZ PO WER</a:t>
            </a:r>
          </a:p>
        </p:txBody>
      </p:sp>
    </p:spTree>
    <p:extLst>
      <p:ext uri="{BB962C8B-B14F-4D97-AF65-F5344CB8AC3E}">
        <p14:creationId xmlns:p14="http://schemas.microsoft.com/office/powerpoint/2010/main" val="23576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5535997" y="294574"/>
            <a:ext cx="5301276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Okres przechowywania dokumentacji projektowej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F4EDAD6-A36E-4917-9CAB-2422A84F87A6}"/>
              </a:ext>
            </a:extLst>
          </p:cNvPr>
          <p:cNvSpPr/>
          <p:nvPr/>
        </p:nvSpPr>
        <p:spPr>
          <a:xfrm>
            <a:off x="364067" y="703985"/>
            <a:ext cx="10473206" cy="51706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3. Beneficjent zobowiązuje się do </a:t>
            </a:r>
            <a:r>
              <a:rPr lang="pl-PL" b="1" dirty="0"/>
              <a:t>przechowywania dokumentacji związanej z realizacją Projektu EFS</a:t>
            </a:r>
          </a:p>
          <a:p>
            <a:r>
              <a:rPr lang="pl-PL" b="1" dirty="0"/>
              <a:t>przez </a:t>
            </a:r>
            <a:r>
              <a:rPr lang="pl-PL" b="1" dirty="0">
                <a:solidFill>
                  <a:srgbClr val="FF0000"/>
                </a:solidFill>
              </a:rPr>
              <a:t>okres dwóch lat od dnia 31 grudnia roku</a:t>
            </a:r>
            <a:r>
              <a:rPr lang="pl-PL" b="1" dirty="0"/>
              <a:t>, </a:t>
            </a:r>
            <a:r>
              <a:rPr lang="pl-PL" dirty="0"/>
              <a:t>w którym </a:t>
            </a:r>
            <a:r>
              <a:rPr lang="pl-PL" b="1" dirty="0"/>
              <a:t>złożono do KE zestawienie wydatków,</a:t>
            </a:r>
            <a:r>
              <a:rPr lang="pl-PL" dirty="0"/>
              <a:t> w którym </a:t>
            </a:r>
            <a:r>
              <a:rPr lang="pl-PL" b="1" dirty="0"/>
              <a:t>ujęto ostateczne wydatki dotyczące zakończonego Projektu</a:t>
            </a:r>
            <a:r>
              <a:rPr lang="pl-PL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IP informuje Beneficjenta o dacie rozpoczęcia okresu</a:t>
            </a:r>
            <a:r>
              <a:rPr lang="pl-PL" dirty="0"/>
              <a:t>, o którym mowa w zdaniu pierwszym.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Okres</a:t>
            </a:r>
            <a:r>
              <a:rPr lang="pl-PL" dirty="0"/>
              <a:t>, o którym mowa w zdaniu pierwszym, </a:t>
            </a:r>
            <a:r>
              <a:rPr lang="pl-PL" b="1" dirty="0"/>
              <a:t>zostaje przerwany</a:t>
            </a:r>
            <a:r>
              <a:rPr lang="pl-PL" dirty="0"/>
              <a:t> w przypadku </a:t>
            </a:r>
            <a:r>
              <a:rPr lang="pl-PL" b="1" dirty="0"/>
              <a:t>wszczęcia postępowania administracyjnego </a:t>
            </a:r>
            <a:r>
              <a:rPr lang="pl-PL" dirty="0"/>
              <a:t>lub </a:t>
            </a:r>
            <a:r>
              <a:rPr lang="pl-PL" b="1" dirty="0"/>
              <a:t>sądowego dotyczącego wydatków rozliczonych w Projekcie PUP </a:t>
            </a:r>
            <a:r>
              <a:rPr lang="pl-PL" dirty="0"/>
              <a:t>albo na należycie uzasadniony wniosek Komisji Europejskiej, o czym </a:t>
            </a:r>
            <a:r>
              <a:rPr lang="pl-PL" b="1" dirty="0"/>
              <a:t>Beneficjent jest informowany pisemnie.</a:t>
            </a:r>
          </a:p>
          <a:p>
            <a:endParaRPr lang="pl-PL" sz="8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Roczne zestawienie wydatków do KE - w roku 2023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dirty="0"/>
              <a:t>31.12.2023 </a:t>
            </a:r>
            <a:r>
              <a:rPr lang="pl-PL" b="1" dirty="0"/>
              <a:t>+ 2 lata  </a:t>
            </a:r>
            <a:r>
              <a:rPr lang="pl-PL" dirty="0"/>
              <a:t>= 31.12.2025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Przechowywanie dokumentacji do 31.12.2025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l-PL" sz="800" dirty="0"/>
          </a:p>
          <a:p>
            <a:r>
              <a:rPr lang="pl-PL" dirty="0"/>
              <a:t>4. </a:t>
            </a:r>
            <a:r>
              <a:rPr lang="pl-PL" b="1" dirty="0"/>
              <a:t>Beneficjent przechowuje dokumentację związaną z realizacją Projektu EFS </a:t>
            </a:r>
            <a:r>
              <a:rPr lang="pl-PL" dirty="0"/>
              <a:t>w sposób zapewniający </a:t>
            </a:r>
            <a:r>
              <a:rPr lang="pl-PL" b="1" dirty="0"/>
              <a:t>dostępność, poufność i bezpieczeństwo </a:t>
            </a:r>
            <a:r>
              <a:rPr lang="pl-PL" dirty="0"/>
              <a:t>oraz jest zobowiązany do </a:t>
            </a:r>
            <a:r>
              <a:rPr lang="pl-PL" b="1" dirty="0"/>
              <a:t>poinformowania IP </a:t>
            </a:r>
            <a:r>
              <a:rPr lang="pl-PL" dirty="0"/>
              <a:t>o </a:t>
            </a:r>
            <a:r>
              <a:rPr lang="pl-PL" b="1" dirty="0"/>
              <a:t>miejscu jej archiwizacji w terminie 5 dni roboczych od dnia podpisania umowy, </a:t>
            </a:r>
            <a:r>
              <a:rPr lang="pl-PL" dirty="0"/>
              <a:t>o ile dokumentacja jest przechowywana </a:t>
            </a:r>
            <a:r>
              <a:rPr lang="pl-PL" b="1" dirty="0"/>
              <a:t>poza jego siedzibą</a:t>
            </a:r>
            <a:r>
              <a:rPr lang="pl-PL" dirty="0"/>
              <a:t>.</a:t>
            </a:r>
          </a:p>
          <a:p>
            <a:endParaRPr lang="pl-PL" sz="800" dirty="0"/>
          </a:p>
          <a:p>
            <a:r>
              <a:rPr lang="pl-PL" dirty="0"/>
              <a:t>5. W przypadku </a:t>
            </a:r>
            <a:r>
              <a:rPr lang="pl-PL" b="1" dirty="0"/>
              <a:t>zmiany miejsca archiwizacji dokumentów </a:t>
            </a:r>
            <a:r>
              <a:rPr lang="pl-PL" dirty="0"/>
              <a:t>oraz </a:t>
            </a:r>
            <a:r>
              <a:rPr lang="pl-PL" b="1" dirty="0"/>
              <a:t>zawieszenia lub zaprzestania przez Beneficjenta działalności</a:t>
            </a:r>
            <a:r>
              <a:rPr lang="pl-PL" dirty="0"/>
              <a:t> w okresie, o którym mowa w ust. 3, Beneficjent zobowiązuje się </a:t>
            </a:r>
            <a:r>
              <a:rPr lang="pl-PL" b="1" dirty="0"/>
              <a:t>niezwłocznie, na piśmie poinformować IP o miejscu archiwizacji dokumentów </a:t>
            </a:r>
            <a:r>
              <a:rPr lang="pl-PL" dirty="0"/>
              <a:t>związanych</a:t>
            </a:r>
            <a:r>
              <a:rPr lang="pl-PL" b="1" dirty="0"/>
              <a:t> z realizowanym Projektem EFS.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18F2592-B1D5-46D2-8E18-978A474B3341}"/>
              </a:ext>
            </a:extLst>
          </p:cNvPr>
          <p:cNvSpPr/>
          <p:nvPr/>
        </p:nvSpPr>
        <p:spPr>
          <a:xfrm>
            <a:off x="364067" y="339436"/>
            <a:ext cx="5023031" cy="3231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B641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kern="0" dirty="0">
                <a:solidFill>
                  <a:prstClr val="black"/>
                </a:solidFill>
              </a:rPr>
              <a:t>§ 16 ustęp 3, 4 i 5 Umowy o dofinansowanie</a:t>
            </a:r>
            <a:endParaRPr kumimoji="0" lang="pl-PL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13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46258" y="58890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524535" y="459562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6" name="Prostokąt 15"/>
          <p:cNvSpPr/>
          <p:nvPr/>
        </p:nvSpPr>
        <p:spPr>
          <a:xfrm>
            <a:off x="6922356" y="530227"/>
            <a:ext cx="464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b="1" kern="0" dirty="0">
                <a:solidFill>
                  <a:prstClr val="white"/>
                </a:solidFill>
              </a:rPr>
              <a:t>Wdrażanie projektów </a:t>
            </a:r>
          </a:p>
          <a:p>
            <a:pPr lvl="0" algn="ctr">
              <a:defRPr/>
            </a:pPr>
            <a:r>
              <a:rPr lang="pl-PL" b="1" kern="0" dirty="0">
                <a:solidFill>
                  <a:prstClr val="white"/>
                </a:solidFill>
              </a:rPr>
              <a:t>                   z okresem realizacji X.2021-XII.2022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9D69DD6-9CAF-5247-BEFF-C07D64784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047" y="1332892"/>
            <a:ext cx="2420954" cy="434259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4FE8E589-D71D-4015-AE75-FD09FAF6D333}"/>
              </a:ext>
            </a:extLst>
          </p:cNvPr>
          <p:cNvSpPr/>
          <p:nvPr/>
        </p:nvSpPr>
        <p:spPr>
          <a:xfrm>
            <a:off x="185776" y="344174"/>
            <a:ext cx="7609484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Limit Funduszu Pracy na dofinansowanie Projektów EFS na 2022 w</a:t>
            </a:r>
            <a:r>
              <a:rPr lang="pl-PL" dirty="0"/>
              <a:t> </a:t>
            </a:r>
            <a:r>
              <a:rPr lang="pl-PL" b="1" dirty="0"/>
              <a:t>naborze nr  </a:t>
            </a:r>
            <a:r>
              <a:rPr lang="pl-PL" dirty="0"/>
              <a:t>POWR.01.02.01-IP.10-02-003/20</a:t>
            </a:r>
            <a:r>
              <a:rPr lang="pl-PL" b="1" dirty="0"/>
              <a:t> </a:t>
            </a:r>
            <a:r>
              <a:rPr lang="pl-PL" dirty="0"/>
              <a:t>wynosił </a:t>
            </a:r>
            <a:r>
              <a:rPr lang="pl-PL" b="1" dirty="0"/>
              <a:t>57,3 mln PLN.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Po </a:t>
            </a:r>
            <a:r>
              <a:rPr lang="pl-PL" b="1" dirty="0"/>
              <a:t>zwiększeniu Limitu FP na 2022r. do 60 mln pismem </a:t>
            </a:r>
            <a:r>
              <a:rPr lang="pl-PL" b="1" dirty="0" err="1"/>
              <a:t>MFiPR</a:t>
            </a:r>
            <a:r>
              <a:rPr lang="pl-PL" b="1" dirty="0"/>
              <a:t> </a:t>
            </a:r>
            <a:r>
              <a:rPr lang="pl-PL" dirty="0"/>
              <a:t>znak sprawy: DZF-V.6610.3.2021.AN.5 z 18.10.2021</a:t>
            </a:r>
            <a:r>
              <a:rPr lang="pl-PL" b="1" dirty="0"/>
              <a:t> </a:t>
            </a:r>
            <a:r>
              <a:rPr lang="pl-PL" dirty="0"/>
              <a:t>mamy w umowach: 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Projekt EFS: 66,8 mln PLN na lata 2021-2022  </a:t>
            </a:r>
            <a:r>
              <a:rPr lang="pl-PL" dirty="0"/>
              <a:t>w tym </a:t>
            </a:r>
            <a:r>
              <a:rPr lang="pl-PL" b="1" dirty="0"/>
              <a:t>60 mln PLN na 2022 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Projekt PUP: 60,7 mln PLN na lata 2021-2022 </a:t>
            </a:r>
            <a:r>
              <a:rPr lang="pl-PL" dirty="0"/>
              <a:t>w tym </a:t>
            </a:r>
            <a:r>
              <a:rPr lang="pl-PL" b="1" dirty="0"/>
              <a:t>54,7 mln PLN na 2022 r.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5789EF1-9443-43FF-A676-010EB5300E35}"/>
              </a:ext>
            </a:extLst>
          </p:cNvPr>
          <p:cNvSpPr/>
          <p:nvPr/>
        </p:nvSpPr>
        <p:spPr>
          <a:xfrm>
            <a:off x="210840" y="5843506"/>
            <a:ext cx="695866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Niska efektywność wydatkowania środków wg stanu na 31.08.2022</a:t>
            </a:r>
          </a:p>
          <a:p>
            <a:endParaRPr lang="pl-PL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7FFDC0A-6AFD-46A0-8005-E5142C4A7B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76" y="2612704"/>
            <a:ext cx="9568403" cy="3205063"/>
          </a:xfrm>
          <a:prstGeom prst="rect">
            <a:avLst/>
          </a:prstGeom>
        </p:spPr>
      </p:pic>
      <p:sp>
        <p:nvSpPr>
          <p:cNvPr id="21" name="Objaśnienie: strzałka w dół 20">
            <a:extLst>
              <a:ext uri="{FF2B5EF4-FFF2-40B4-BE49-F238E27FC236}">
                <a16:creationId xmlns:a16="http://schemas.microsoft.com/office/drawing/2014/main" id="{08C8540C-22CA-4294-9C32-0C51F2DE0672}"/>
              </a:ext>
            </a:extLst>
          </p:cNvPr>
          <p:cNvSpPr/>
          <p:nvPr/>
        </p:nvSpPr>
        <p:spPr>
          <a:xfrm>
            <a:off x="7956062" y="1586048"/>
            <a:ext cx="2020906" cy="1794510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od 12% do 75%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92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Problemy we wdrażanych projektach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BB7B36-BC36-4B47-9BF8-92FFD4FE84E2}"/>
              </a:ext>
            </a:extLst>
          </p:cNvPr>
          <p:cNvSpPr/>
          <p:nvPr/>
        </p:nvSpPr>
        <p:spPr>
          <a:xfrm>
            <a:off x="1271040" y="865339"/>
            <a:ext cx="1070290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Niski stopień wykonania we wnioskach o płatność projektów z naboru nr POWR.01.01.01-IP.10-02-003/20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568ED3-6B9E-4A98-9C05-2D767F60D557}"/>
              </a:ext>
            </a:extLst>
          </p:cNvPr>
          <p:cNvSpPr/>
          <p:nvPr/>
        </p:nvSpPr>
        <p:spPr>
          <a:xfrm>
            <a:off x="5354773" y="3665882"/>
            <a:ext cx="6638191" cy="5539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niski stopień wykonania w składanych wniosków o płatność projektów PUP z Poddziałania 1.1.1 PO WER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3848EC3-D27F-4774-B0D3-76B4711DE7AA}"/>
              </a:ext>
            </a:extLst>
          </p:cNvPr>
          <p:cNvSpPr/>
          <p:nvPr/>
        </p:nvSpPr>
        <p:spPr>
          <a:xfrm>
            <a:off x="1296899" y="1243653"/>
            <a:ext cx="10696065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/>
                </a:solidFill>
              </a:rPr>
              <a:t>We WNP rozliczane wydatki narastająco od października 2021 roku do czerwca/lipca 2022 roku na poziomie 12 do 75%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/>
                </a:solidFill>
              </a:rPr>
              <a:t>Projekty, z okresem realizacji do 31 grudnia 2022 roku są po połowie okresu realizacji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/>
                </a:solidFill>
              </a:rPr>
              <a:t>10 na 26 Beneficjentów we WNP do maja/czerwca 2022 roku miało wykonanie na poziomie około 20</a:t>
            </a:r>
            <a:r>
              <a:rPr lang="pl-PL" sz="1600" b="1">
                <a:solidFill>
                  <a:schemeClr val="tx1"/>
                </a:solidFill>
              </a:rPr>
              <a:t>%, teraz - </a:t>
            </a:r>
            <a:r>
              <a:rPr lang="pl-PL" sz="1600" b="1" dirty="0">
                <a:solidFill>
                  <a:schemeClr val="tx1"/>
                </a:solidFill>
              </a:rPr>
              <a:t>5 PUP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endParaRPr lang="pl-PL" sz="800" b="1" dirty="0">
              <a:solidFill>
                <a:schemeClr val="tx1"/>
              </a:solidFill>
            </a:endParaRP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Mała liczba osób w statystykach PUP, które spełniają kryteria uczestnictwa w projekcie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Sytuacja na rynku pracy – do urzędów wpływają oferty pracy bardziej atrakcyjne finansowo niż oferta w projektach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W dotacjach konkurencja w projektach konkursowych gdzie jest oferowane 6 miesięczne wsparcie pomostowe i niepewność z powodu wprowadzenia przepisów Nowego ładu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Kobiety często nie są w pełni dyspozycyjne - mają pod opieką dzieci i osoby zależne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Osoby pochodzące z Ukrainy wolą zatrudnienie bezpośrednio u pracodawców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Pracodawcy niechętnie zatrudniają osoby młode, ponieważ szybko rezygnują z pracy z powodów zarobkowych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Spadek zainteresowania bonami na zasiedlenia przez rosnąca inflację, koszty utrzymania w nowym miejscu zamieszkania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</a:rPr>
              <a:t>Staże są formą mało atrakcyjne finansowo, bezrobotni wolą zatrudnienie niż staż</a:t>
            </a:r>
          </a:p>
        </p:txBody>
      </p:sp>
      <p:sp>
        <p:nvSpPr>
          <p:cNvPr id="19" name="Strzałka: pięciokąt 18">
            <a:extLst>
              <a:ext uri="{FF2B5EF4-FFF2-40B4-BE49-F238E27FC236}">
                <a16:creationId xmlns:a16="http://schemas.microsoft.com/office/drawing/2014/main" id="{2B2EADA7-07C0-4854-A2FC-E86727987BE0}"/>
              </a:ext>
            </a:extLst>
          </p:cNvPr>
          <p:cNvSpPr/>
          <p:nvPr/>
        </p:nvSpPr>
        <p:spPr>
          <a:xfrm>
            <a:off x="1386130" y="2295285"/>
            <a:ext cx="2998761" cy="278582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Przyczyny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73E3A8FD-21E5-434D-92F1-CBD585C09B64}"/>
              </a:ext>
            </a:extLst>
          </p:cNvPr>
          <p:cNvSpPr/>
          <p:nvPr/>
        </p:nvSpPr>
        <p:spPr>
          <a:xfrm>
            <a:off x="1290055" y="5963901"/>
            <a:ext cx="1070290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Dokonać przeglądu projektu i zgłosić zmiany na formy bardziej atrakcyjne dla uczestników</a:t>
            </a:r>
          </a:p>
        </p:txBody>
      </p:sp>
      <p:sp>
        <p:nvSpPr>
          <p:cNvPr id="22" name="Strzałka: pięciokąt 21">
            <a:extLst>
              <a:ext uri="{FF2B5EF4-FFF2-40B4-BE49-F238E27FC236}">
                <a16:creationId xmlns:a16="http://schemas.microsoft.com/office/drawing/2014/main" id="{C6B7B5A2-53EA-49F7-828B-64D738BA8699}"/>
              </a:ext>
            </a:extLst>
          </p:cNvPr>
          <p:cNvSpPr/>
          <p:nvPr/>
        </p:nvSpPr>
        <p:spPr>
          <a:xfrm>
            <a:off x="1296897" y="5689779"/>
            <a:ext cx="2998761" cy="275452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Zalecenia DWUP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9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89950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074597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4711378" y="301966"/>
            <a:ext cx="6096000" cy="1323439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pl-PL" sz="2000" b="1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Wyniki kontroli na miejscu w realizowanych projektach z naboru POWR.01.01.01-IP.10-02-003/20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759" r="73608"/>
          <a:stretch/>
        </p:blipFill>
        <p:spPr>
          <a:xfrm>
            <a:off x="-1" y="3596640"/>
            <a:ext cx="2424701" cy="326136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0"/>
            <a:ext cx="1584960" cy="35966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4F8C619-9C09-4ED6-A3BA-37C4AFD96DB5}"/>
              </a:ext>
            </a:extLst>
          </p:cNvPr>
          <p:cNvSpPr/>
          <p:nvPr/>
        </p:nvSpPr>
        <p:spPr>
          <a:xfrm>
            <a:off x="2438874" y="1645750"/>
            <a:ext cx="8368504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W 2022 roku przeprowadzono  kontrole na miejscu w 4 projektach 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W 3 kontrolach na miejscu - brak uchybień i nieprawidłowości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W 1 kontroli stwierdzono 1 Uchybienie: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 Uchybienie - </a:t>
            </a:r>
            <a:r>
              <a:rPr lang="pl-PL" dirty="0">
                <a:solidFill>
                  <a:schemeClr val="tx1"/>
                </a:solidFill>
              </a:rPr>
              <a:t>na</a:t>
            </a:r>
            <a:r>
              <a:rPr lang="pl-PL" dirty="0"/>
              <a:t> listach obecności stażystów zastosowano </a:t>
            </a:r>
            <a:r>
              <a:rPr lang="pl-PL" b="1" dirty="0"/>
              <a:t>błędną kolorystykę logotypów </a:t>
            </a:r>
            <a:r>
              <a:rPr lang="pl-PL" dirty="0"/>
              <a:t> tj. </a:t>
            </a:r>
            <a:r>
              <a:rPr lang="pl-PL" b="1" dirty="0"/>
              <a:t>znaki kolorowe zostały wydrukowane w wersji czarno-białej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Zalecenie - </a:t>
            </a:r>
            <a:r>
              <a:rPr lang="pl-PL" b="1" dirty="0"/>
              <a:t>udostępnienie podmiotom realizującym staże wersji monochromatycznej logotypów i egzekwowanie ich prawidłowego stosowania przy oznakowaniu dokumentów – wersje wydruków czarno-białe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Kontrola działań informacyjnych – plakaty i strony internetowe z flagą i godłem RP</a:t>
            </a:r>
          </a:p>
        </p:txBody>
      </p:sp>
    </p:spTree>
    <p:extLst>
      <p:ext uri="{BB962C8B-B14F-4D97-AF65-F5344CB8AC3E}">
        <p14:creationId xmlns:p14="http://schemas.microsoft.com/office/powerpoint/2010/main" val="250212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7359" y="58509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2665101" y="1391002"/>
            <a:ext cx="907816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Obowiązki Beneficjentów  dotyczące końcowego rozliczenia projektu wynikają z: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3D57B40-D861-7144-9A1B-A61B77168F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9985"/>
            <a:ext cx="2665103" cy="433428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73479" y="479839"/>
            <a:ext cx="4419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Zamykanie projektów X.2021 – XII.2022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F4E7F96-1258-4ECC-ADFF-84468EB23E1A}"/>
              </a:ext>
            </a:extLst>
          </p:cNvPr>
          <p:cNvSpPr/>
          <p:nvPr/>
        </p:nvSpPr>
        <p:spPr>
          <a:xfrm>
            <a:off x="2665101" y="1881816"/>
            <a:ext cx="9078165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Wytycznych w zakresie realizacji przedsięwzięć </a:t>
            </a:r>
            <a:r>
              <a:rPr lang="pl-PL" dirty="0"/>
              <a:t>z udziałem  środków Europejskiego Funduszu Społecznego w obszarze rynku pracy na lata 2014-2020;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Wytycznych z zakresie kwalifikowalności wydatków </a:t>
            </a:r>
            <a:r>
              <a:rPr lang="pl-PL" dirty="0"/>
              <a:t>w ramach Europejskiego Funduszu Rozwoju Regionalnego, Europejskiego Funduszu Społecznego oraz Funduszu Spójności na lata 2014-2020;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Umowy o dofinansowanie </a:t>
            </a:r>
            <a:r>
              <a:rPr lang="pl-PL" dirty="0"/>
              <a:t>projektu  w ramach PO WER 2014-2020.</a:t>
            </a:r>
          </a:p>
          <a:p>
            <a:r>
              <a:rPr lang="pl-PL" dirty="0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92391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r="41855"/>
          <a:stretch/>
        </p:blipFill>
        <p:spPr>
          <a:xfrm>
            <a:off x="0" y="0"/>
            <a:ext cx="2523744" cy="5706818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299F0408-4C66-47D5-971D-01BF44463C04}"/>
              </a:ext>
            </a:extLst>
          </p:cNvPr>
          <p:cNvSpPr/>
          <p:nvPr/>
        </p:nvSpPr>
        <p:spPr>
          <a:xfrm>
            <a:off x="2523744" y="628505"/>
            <a:ext cx="8296655" cy="52937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zaznaczyć następujące opcje </a:t>
            </a:r>
            <a:r>
              <a:rPr lang="pl-PL" b="1" dirty="0"/>
              <a:t>rodzaju </a:t>
            </a:r>
            <a:r>
              <a:rPr lang="pl-PL" dirty="0"/>
              <a:t>wniosku: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wniosek o refundację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wniosek sprawozdawczy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wniosek końcowy</a:t>
            </a:r>
          </a:p>
          <a:p>
            <a:pPr lvl="1"/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wpisać we wniosku o płatność w </a:t>
            </a:r>
            <a:r>
              <a:rPr lang="pl-PL" b="1" dirty="0"/>
              <a:t>oświadczeniu o miejscu przechowywania dokumentacji </a:t>
            </a:r>
            <a:r>
              <a:rPr lang="pl-PL" dirty="0"/>
              <a:t>pełne </a:t>
            </a:r>
            <a:r>
              <a:rPr lang="pl-PL" b="1" dirty="0"/>
              <a:t>dane adresowe PUP</a:t>
            </a:r>
            <a:r>
              <a:rPr lang="pl-PL" dirty="0"/>
              <a:t> (nazwa, adres)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 </a:t>
            </a:r>
            <a:r>
              <a:rPr lang="pl-PL" b="1" dirty="0"/>
              <a:t>polu Planowany przebieg realizacji </a:t>
            </a:r>
            <a:r>
              <a:rPr lang="pl-PL" dirty="0"/>
              <a:t>wpisać np. </a:t>
            </a:r>
            <a:r>
              <a:rPr lang="pl-PL" b="1" dirty="0"/>
              <a:t>Realizacja projektu zakończona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przesłać</a:t>
            </a:r>
            <a:r>
              <a:rPr lang="pl-PL" dirty="0"/>
              <a:t> wraz z końcowym wnioskiem o płatność</a:t>
            </a:r>
            <a:r>
              <a:rPr lang="pl-PL" b="1" dirty="0"/>
              <a:t> Formularz monitorowania uczestników projektu uzupełniony</a:t>
            </a:r>
            <a:r>
              <a:rPr lang="pl-PL" dirty="0"/>
              <a:t> o </a:t>
            </a:r>
            <a:r>
              <a:rPr lang="pl-PL" b="1" dirty="0"/>
              <a:t>wszystkie dane dotyczące sytuacji uczestników projektu na rynku pracy</a:t>
            </a:r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dostosować w końcowych wnioskach o płatność montaż globalnie na EFS i BP, </a:t>
            </a:r>
            <a:r>
              <a:rPr lang="pl-PL" dirty="0"/>
              <a:t>tj.</a:t>
            </a:r>
            <a:r>
              <a:rPr lang="pl-PL" b="1" dirty="0"/>
              <a:t> </a:t>
            </a:r>
            <a:r>
              <a:rPr lang="pl-PL" dirty="0"/>
              <a:t>wydatki kwalifikowalne objęte bieżącym wnioskiem należy podzielić na </a:t>
            </a:r>
            <a:r>
              <a:rPr lang="pl-PL" b="1" dirty="0"/>
              <a:t>źródła finansowania </a:t>
            </a:r>
            <a:r>
              <a:rPr lang="pl-PL" dirty="0"/>
              <a:t>tak, aby podział na źródła rozliczanej kwoty dofinansowania  </a:t>
            </a:r>
            <a:r>
              <a:rPr lang="pl-PL" b="1" dirty="0"/>
              <a:t>narastająco był zgodny z montażem </a:t>
            </a:r>
            <a:r>
              <a:rPr lang="pl-PL" dirty="0"/>
              <a:t>określonym w § 2, ust. 3  Umowy o dofinansowanie projektu tj.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środki wspólnotowe – 84,28%,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wkład krajowy – 15,72%.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FA9657A-14CF-4B25-A21C-C66D02A63396}"/>
              </a:ext>
            </a:extLst>
          </p:cNvPr>
          <p:cNvSpPr/>
          <p:nvPr/>
        </p:nvSpPr>
        <p:spPr>
          <a:xfrm>
            <a:off x="2523744" y="287923"/>
            <a:ext cx="8296655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Składanie wniosku końcowego o płatność  - </a:t>
            </a:r>
            <a:r>
              <a:rPr lang="pl-PL" sz="1600" b="1" dirty="0"/>
              <a:t>zalecenia</a:t>
            </a:r>
          </a:p>
        </p:txBody>
      </p:sp>
    </p:spTree>
    <p:extLst>
      <p:ext uri="{BB962C8B-B14F-4D97-AF65-F5344CB8AC3E}">
        <p14:creationId xmlns:p14="http://schemas.microsoft.com/office/powerpoint/2010/main" val="150784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8768" y="585573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1664084" y="1192310"/>
            <a:ext cx="70104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Składanie wniosku końcowego o płatność  - </a:t>
            </a:r>
            <a:r>
              <a:rPr lang="pl-PL" sz="1600" b="1" dirty="0"/>
              <a:t>§ 10 Umowy o dofinansowanie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73479" y="479839"/>
            <a:ext cx="44198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Zamykanie projektów X.2021 – XII.2022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-1067" r="48228" b="7562"/>
          <a:stretch/>
        </p:blipFill>
        <p:spPr>
          <a:xfrm>
            <a:off x="0" y="1245558"/>
            <a:ext cx="1657242" cy="4170581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828C574-AC55-4033-ADB1-D7C0EDB3E8AE}"/>
              </a:ext>
            </a:extLst>
          </p:cNvPr>
          <p:cNvSpPr/>
          <p:nvPr/>
        </p:nvSpPr>
        <p:spPr>
          <a:xfrm>
            <a:off x="1657242" y="1549935"/>
            <a:ext cx="9968907" cy="40860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1.Beneficjent </a:t>
            </a:r>
            <a:r>
              <a:rPr lang="pl-PL" b="1" dirty="0"/>
              <a:t>składa wnioski o płatność </a:t>
            </a:r>
            <a:r>
              <a:rPr lang="pl-PL" dirty="0"/>
              <a:t>w ramach Projektu PUP za okresy rozliczeniowe, zgodnie </a:t>
            </a:r>
            <a:br>
              <a:rPr lang="pl-PL" dirty="0"/>
            </a:br>
            <a:r>
              <a:rPr lang="pl-PL" dirty="0"/>
              <a:t>z harmonogramem płatności stanowiącym załącznik nr 4 do umowy, </a:t>
            </a:r>
            <a:r>
              <a:rPr lang="pl-PL" b="1" dirty="0"/>
              <a:t>w terminie do 10  dni roboczych od zakończenia okresu rozliczeniowego</a:t>
            </a:r>
            <a:r>
              <a:rPr lang="pl-PL" dirty="0"/>
              <a:t>, a </a:t>
            </a:r>
            <a:r>
              <a:rPr lang="pl-PL" b="1" dirty="0"/>
              <a:t>końcowy wniosek o płatność w terminie do 30 dni kalendarzowych od dnia zakończenia okresu realizacji projektu</a:t>
            </a:r>
            <a:r>
              <a:rPr lang="pl-PL" dirty="0"/>
              <a:t>, o którym mowa w § 3, </a:t>
            </a:r>
          </a:p>
          <a:p>
            <a:r>
              <a:rPr lang="pl-PL" dirty="0"/>
              <a:t>     z zastrzeżeniem ust 1a.  Zmiana treści załącznika nr 4 nie wymaga formy aneksu do umowy.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1a. Jeżeli Beneficjent </a:t>
            </a:r>
            <a:r>
              <a:rPr lang="pl-PL" b="1" dirty="0"/>
              <a:t>udzielał dofinansowania podjęcia działalności gospodarczej w ostatnich </a:t>
            </a:r>
            <a:br>
              <a:rPr lang="pl-PL" b="1" dirty="0"/>
            </a:br>
            <a:r>
              <a:rPr lang="pl-PL" b="1" dirty="0"/>
              <a:t>3 miesiącach okresu realizacji projektu</a:t>
            </a:r>
            <a:r>
              <a:rPr lang="pl-PL" dirty="0"/>
              <a:t>, o którym mowa w § 3, </a:t>
            </a:r>
            <a:r>
              <a:rPr lang="pl-PL" b="1" dirty="0"/>
              <a:t>termin na złożenie końcowego wniosku o płatność ulega wydłużeniu na pisemną prośbę Beneficjenta złożoną </a:t>
            </a:r>
            <a:r>
              <a:rPr lang="pl-PL" b="1" dirty="0">
                <a:solidFill>
                  <a:srgbClr val="FF0000"/>
                </a:solidFill>
              </a:rPr>
              <a:t>do 10 dni roboczych </a:t>
            </a:r>
            <a:r>
              <a:rPr lang="pl-PL" b="1" dirty="0"/>
              <a:t>od zakończenia okresu realizacji Projektu EFS - </a:t>
            </a:r>
            <a:r>
              <a:rPr lang="pl-PL" b="1" dirty="0">
                <a:solidFill>
                  <a:srgbClr val="FF0000"/>
                </a:solidFill>
              </a:rPr>
              <a:t>do 16 stycznia 2023</a:t>
            </a:r>
            <a:r>
              <a:rPr lang="pl-PL" dirty="0">
                <a:solidFill>
                  <a:srgbClr val="FF0000"/>
                </a:solidFill>
              </a:rPr>
              <a:t>. </a:t>
            </a:r>
            <a:br>
              <a:rPr lang="pl-PL" dirty="0"/>
            </a:br>
            <a:r>
              <a:rPr lang="pl-PL" dirty="0"/>
              <a:t>W takim przypadku </a:t>
            </a:r>
            <a:r>
              <a:rPr lang="pl-PL" b="1" dirty="0"/>
              <a:t>termin 30 dni, </a:t>
            </a:r>
            <a:r>
              <a:rPr lang="pl-PL" dirty="0"/>
              <a:t>o którym mowa w ust. 1, </a:t>
            </a:r>
            <a:r>
              <a:rPr lang="pl-PL" b="1" dirty="0"/>
              <a:t>liczony jest od zatwierdzenia ostatniego rozliczenia dotacji uczestnika projektu</a:t>
            </a:r>
            <a:r>
              <a:rPr lang="pl-PL" dirty="0"/>
              <a:t>, przy czym termin ten jest </a:t>
            </a:r>
            <a:r>
              <a:rPr lang="pl-PL" b="1" dirty="0"/>
              <a:t>potwierdzany pisemnie przez IP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29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46258" y="58890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524535" y="459562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3" name="Prostokąt 12"/>
          <p:cNvSpPr/>
          <p:nvPr/>
        </p:nvSpPr>
        <p:spPr>
          <a:xfrm>
            <a:off x="7067863" y="632559"/>
            <a:ext cx="395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Zamykanie projektów X.2021 – XII.2022</a:t>
            </a: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29D69DD6-9CAF-5247-BEFF-C07D64784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54" y="1307339"/>
            <a:ext cx="2311399" cy="4415052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1F3C069B-070A-49C1-923F-08B7C746A482}"/>
              </a:ext>
            </a:extLst>
          </p:cNvPr>
          <p:cNvSpPr/>
          <p:nvPr/>
        </p:nvSpPr>
        <p:spPr>
          <a:xfrm>
            <a:off x="381000" y="459562"/>
            <a:ext cx="664316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Wniosek końcowy o płatność  - </a:t>
            </a:r>
            <a:r>
              <a:rPr lang="pl-PL" sz="1600" b="1" dirty="0"/>
              <a:t>§ 10 ust 6 i 7 Umowy i Wytyczne FP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10CB993-09A7-466A-B1FB-B0AC1E2588BC}"/>
              </a:ext>
            </a:extLst>
          </p:cNvPr>
          <p:cNvSpPr/>
          <p:nvPr/>
        </p:nvSpPr>
        <p:spPr>
          <a:xfrm>
            <a:off x="429246" y="1044507"/>
            <a:ext cx="9466246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Beneficjent powinien </a:t>
            </a:r>
            <a:r>
              <a:rPr lang="pl-PL" b="1" dirty="0"/>
              <a:t>ująć każdy </a:t>
            </a:r>
            <a:r>
              <a:rPr lang="pl-PL" b="1" dirty="0">
                <a:solidFill>
                  <a:srgbClr val="FF0000"/>
                </a:solidFill>
              </a:rPr>
              <a:t>wydatek</a:t>
            </a:r>
            <a:r>
              <a:rPr lang="pl-PL" b="1" dirty="0"/>
              <a:t> kwalifikowalny we wniosku o płatność </a:t>
            </a:r>
            <a:r>
              <a:rPr lang="pl-PL" dirty="0"/>
              <a:t>przekazywanym do Instytucji Pośredniczącej </a:t>
            </a:r>
            <a:r>
              <a:rPr lang="pl-PL" b="1" dirty="0"/>
              <a:t>w terminie </a:t>
            </a:r>
            <a:r>
              <a:rPr lang="pl-PL" b="1" dirty="0">
                <a:solidFill>
                  <a:srgbClr val="FF0000"/>
                </a:solidFill>
              </a:rPr>
              <a:t>do 3 miesięcy od dnia jego poniesienia</a:t>
            </a:r>
            <a:r>
              <a:rPr lang="pl-PL" dirty="0"/>
              <a:t>, przy czym w przypadku </a:t>
            </a:r>
            <a:r>
              <a:rPr lang="pl-PL" b="1" dirty="0"/>
              <a:t>dofinansowania podjęcia </a:t>
            </a:r>
            <a:r>
              <a:rPr lang="pl-PL" b="1" dirty="0">
                <a:solidFill>
                  <a:srgbClr val="FF0000"/>
                </a:solidFill>
              </a:rPr>
              <a:t>działalności gospodarczej termin 3 miesięcy </a:t>
            </a:r>
            <a:r>
              <a:rPr lang="pl-PL" dirty="0"/>
              <a:t>liczony jest </a:t>
            </a:r>
            <a:r>
              <a:rPr lang="pl-PL" b="1" dirty="0"/>
              <a:t>od dnia zatwierdzenia przez Beneficjenta </a:t>
            </a:r>
            <a:r>
              <a:rPr lang="pl-PL" b="1" dirty="0">
                <a:solidFill>
                  <a:srgbClr val="FF0000"/>
                </a:solidFill>
              </a:rPr>
              <a:t>rozliczenia p</a:t>
            </a:r>
            <a:r>
              <a:rPr lang="pl-PL" b="1" dirty="0"/>
              <a:t>rzedstawionego przez uczestnika projektu</a:t>
            </a:r>
            <a:r>
              <a:rPr lang="pl-PL" dirty="0"/>
              <a:t>.</a:t>
            </a:r>
          </a:p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Beneficjent jest zobowiązany do </a:t>
            </a:r>
            <a:r>
              <a:rPr lang="pl-PL" b="1" dirty="0"/>
              <a:t>rozliczenia całości otrzymanego dofinansowania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o którym mowa w § 2 ust. 1 pkt 1 </a:t>
            </a:r>
            <a:r>
              <a:rPr lang="pl-PL" b="1" dirty="0"/>
              <a:t>w końcowym wniosku o płatność</a:t>
            </a:r>
            <a:r>
              <a:rPr lang="pl-PL" dirty="0"/>
              <a:t>.</a:t>
            </a:r>
          </a:p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Zgodnie z </a:t>
            </a:r>
            <a:r>
              <a:rPr lang="pl-PL" b="1" dirty="0"/>
              <a:t>Wytycznymi </a:t>
            </a:r>
            <a:r>
              <a:rPr lang="pl-PL" dirty="0"/>
              <a:t>w zakresie realizacji projektów finansowanych ze środków </a:t>
            </a:r>
            <a:r>
              <a:rPr lang="pl-PL" b="1" dirty="0"/>
              <a:t>Funduszu Pracy </a:t>
            </a:r>
            <a:r>
              <a:rPr lang="pl-PL" dirty="0"/>
              <a:t>w ramach programów operacyjnych współfinansowanych z EFS na lata 2014-2020, </a:t>
            </a:r>
            <a:r>
              <a:rPr lang="pl-PL" b="1" dirty="0"/>
              <a:t> niewykorzystane w roku budżetowym środki FP w ramach umowy o dofinansowanie projektu, pozostające </a:t>
            </a:r>
            <a:r>
              <a:rPr lang="pl-PL" dirty="0"/>
              <a:t>na</a:t>
            </a:r>
            <a:r>
              <a:rPr lang="pl-PL" b="1" dirty="0"/>
              <a:t> rachunku bankowym samorządu powiatu, pozostają na tym rachunku bankowym </a:t>
            </a:r>
            <a:r>
              <a:rPr lang="pl-PL" dirty="0"/>
              <a:t>z</a:t>
            </a:r>
            <a:r>
              <a:rPr lang="pl-PL" b="1" dirty="0"/>
              <a:t> przeznaczeniem na wypłatę zasiłków dla osób bezrobotnych i innych obligatoryjnych świadczeń</a:t>
            </a:r>
            <a:r>
              <a:rPr lang="pl-PL" dirty="0"/>
              <a:t>. 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 przypadku gdy na potrzeby projektu EFS został wyodrębniony </a:t>
            </a:r>
            <a:r>
              <a:rPr lang="pl-PL" b="1" dirty="0"/>
              <a:t>rachunek bankowy pomocniczy,</a:t>
            </a:r>
            <a:r>
              <a:rPr lang="pl-PL" dirty="0"/>
              <a:t> środki </a:t>
            </a:r>
            <a:r>
              <a:rPr lang="pl-PL" b="1" dirty="0"/>
              <a:t>niewykorzystane </a:t>
            </a:r>
            <a:r>
              <a:rPr lang="pl-PL" dirty="0"/>
              <a:t>powinny </a:t>
            </a:r>
            <a:r>
              <a:rPr lang="pl-PL" b="1" dirty="0"/>
              <a:t>zostać przeksięgowane na podstawowy </a:t>
            </a:r>
            <a:r>
              <a:rPr lang="pl-PL" dirty="0"/>
              <a:t>rachunek bankowy samorządu powiatu.</a:t>
            </a:r>
          </a:p>
        </p:txBody>
      </p:sp>
    </p:spTree>
    <p:extLst>
      <p:ext uri="{BB962C8B-B14F-4D97-AF65-F5344CB8AC3E}">
        <p14:creationId xmlns:p14="http://schemas.microsoft.com/office/powerpoint/2010/main" val="3191577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50592" cy="5662752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87A8F4F-82E2-422D-AFF0-DE2BD74E9985}"/>
              </a:ext>
            </a:extLst>
          </p:cNvPr>
          <p:cNvSpPr/>
          <p:nvPr/>
        </p:nvSpPr>
        <p:spPr>
          <a:xfrm>
            <a:off x="2488834" y="304799"/>
            <a:ext cx="8002408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Kontrole w projekcie wstrzymują terminy na weryfikację </a:t>
            </a:r>
            <a:r>
              <a:rPr lang="pl-PL" sz="1500" b="1" dirty="0" err="1">
                <a:solidFill>
                  <a:prstClr val="black"/>
                </a:solidFill>
              </a:rPr>
              <a:t>wnp</a:t>
            </a:r>
            <a:r>
              <a:rPr lang="pl-PL" sz="1500" b="1" dirty="0">
                <a:solidFill>
                  <a:prstClr val="black"/>
                </a:solidFill>
              </a:rPr>
              <a:t> -</a:t>
            </a:r>
            <a:r>
              <a:rPr lang="pl-PL" sz="1600" b="1" dirty="0"/>
              <a:t> §11 ust. 2  Umowy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112A21D-BC4D-4958-B314-E412490F2743}"/>
              </a:ext>
            </a:extLst>
          </p:cNvPr>
          <p:cNvSpPr/>
          <p:nvPr/>
        </p:nvSpPr>
        <p:spPr>
          <a:xfrm>
            <a:off x="2488834" y="893507"/>
            <a:ext cx="8297333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2. W przypadku gdy: </a:t>
            </a:r>
          </a:p>
          <a:p>
            <a:pPr lvl="1"/>
            <a:r>
              <a:rPr lang="pl-PL" dirty="0"/>
              <a:t>1) w ramach </a:t>
            </a:r>
            <a:r>
              <a:rPr lang="pl-PL" b="1" dirty="0"/>
              <a:t>Projektu PUP jest dokonywana kontrola na miejscu  </a:t>
            </a:r>
            <a:r>
              <a:rPr lang="pl-PL" dirty="0"/>
              <a:t>i został złożony końcowy wniosek o płatność,</a:t>
            </a:r>
          </a:p>
          <a:p>
            <a:pPr lvl="1"/>
            <a:r>
              <a:rPr lang="pl-PL" dirty="0"/>
              <a:t>2) IP zleciła kontrolę doraźną na miejscu w związku ze złożonym </a:t>
            </a:r>
            <a:r>
              <a:rPr lang="pl-PL" dirty="0" err="1"/>
              <a:t>wnp</a:t>
            </a:r>
            <a:endParaRPr lang="pl-PL" dirty="0"/>
          </a:p>
          <a:p>
            <a:r>
              <a:rPr lang="pl-PL" b="1" dirty="0"/>
              <a:t>bieg terminów weryfikacji</a:t>
            </a:r>
            <a:r>
              <a:rPr lang="pl-PL" dirty="0"/>
              <a:t>, o których mowa w ust. 1, w </a:t>
            </a:r>
            <a:r>
              <a:rPr lang="pl-PL" b="1" dirty="0"/>
              <a:t>stosunku do ww. </a:t>
            </a:r>
            <a:r>
              <a:rPr lang="pl-PL" b="1" dirty="0" err="1"/>
              <a:t>wnp</a:t>
            </a:r>
            <a:r>
              <a:rPr lang="pl-PL" dirty="0"/>
              <a:t>, ulega </a:t>
            </a:r>
            <a:r>
              <a:rPr lang="pl-PL" b="1" dirty="0"/>
              <a:t>zawieszeniu do dnia przekazania przez Beneficjenta </a:t>
            </a:r>
            <a:r>
              <a:rPr lang="pl-PL" dirty="0"/>
              <a:t>do </a:t>
            </a:r>
            <a:r>
              <a:rPr lang="pl-PL" b="1" dirty="0"/>
              <a:t>IP informacji o wykonaniu </a:t>
            </a:r>
            <a:r>
              <a:rPr lang="pl-PL" dirty="0"/>
              <a:t>lub </a:t>
            </a:r>
            <a:r>
              <a:rPr lang="pl-PL" b="1" dirty="0"/>
              <a:t>zaniechaniu wykonania zaleceń pokontrolnych</a:t>
            </a:r>
            <a:r>
              <a:rPr lang="pl-PL" dirty="0"/>
              <a:t>, chyba że </a:t>
            </a:r>
            <a:r>
              <a:rPr lang="pl-PL" b="1" dirty="0"/>
              <a:t>wyniki kontroli nie wskazują </a:t>
            </a:r>
            <a:r>
              <a:rPr lang="pl-PL" dirty="0"/>
              <a:t>na </a:t>
            </a:r>
            <a:r>
              <a:rPr lang="pl-PL" b="1" dirty="0"/>
              <a:t>wystąpienie wydatków niekwalifikowalnych </a:t>
            </a:r>
            <a:r>
              <a:rPr lang="pl-PL" dirty="0"/>
              <a:t>w Projekcie lub </a:t>
            </a:r>
            <a:r>
              <a:rPr lang="pl-PL" b="1" dirty="0"/>
              <a:t>nie mają wpływu na rozliczenie końcowe Projektu PUP.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7FAF534-7028-4126-892C-061F4E64C507}"/>
              </a:ext>
            </a:extLst>
          </p:cNvPr>
          <p:cNvSpPr/>
          <p:nvPr/>
        </p:nvSpPr>
        <p:spPr>
          <a:xfrm>
            <a:off x="2450592" y="4185424"/>
            <a:ext cx="835184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4. Beneficjent zobowiązuje się </a:t>
            </a:r>
            <a:r>
              <a:rPr lang="pl-PL" b="1" dirty="0"/>
              <a:t>niezwłocznie poinformować IP </a:t>
            </a:r>
            <a:r>
              <a:rPr lang="pl-PL" dirty="0"/>
              <a:t>o </a:t>
            </a:r>
            <a:r>
              <a:rPr lang="pl-PL" b="1" dirty="0"/>
              <a:t>każdej kontroli prowadzonej przez inne niż IP uprawnione podmioty</a:t>
            </a:r>
            <a:r>
              <a:rPr lang="pl-PL" dirty="0"/>
              <a:t>, w ramach której weryfikacji podlegają wydatki rozliczane w Projekcie PUP. </a:t>
            </a:r>
            <a:r>
              <a:rPr lang="pl-PL" b="1" dirty="0"/>
              <a:t>Beneficjent przekaże do IP </a:t>
            </a:r>
            <a:r>
              <a:rPr lang="pl-PL" dirty="0"/>
              <a:t>kserokopie potwierdzonych za zgodność z oryginałem </a:t>
            </a:r>
            <a:r>
              <a:rPr lang="pl-PL" b="1" dirty="0"/>
              <a:t>wyników ww. kontroli </a:t>
            </a:r>
            <a:r>
              <a:rPr lang="pl-PL" dirty="0"/>
              <a:t>w </a:t>
            </a:r>
            <a:r>
              <a:rPr lang="pl-PL" b="1" dirty="0"/>
              <a:t>terminie 5 dni roboczych od dnia ich otrzymania - np. kontrole NIK, DUW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A2AD06B-BC3C-4A56-B3EF-0E07114F63BD}"/>
              </a:ext>
            </a:extLst>
          </p:cNvPr>
          <p:cNvSpPr/>
          <p:nvPr/>
        </p:nvSpPr>
        <p:spPr>
          <a:xfrm>
            <a:off x="2523067" y="3728985"/>
            <a:ext cx="79892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Beneficjent informuje Instytucję Pośredniczącą o innych kontrolach -</a:t>
            </a:r>
            <a:r>
              <a:rPr lang="pl-PL" sz="1600" b="1" dirty="0"/>
              <a:t> §17 ust. 4 Umowy</a:t>
            </a:r>
          </a:p>
        </p:txBody>
      </p:sp>
    </p:spTree>
    <p:extLst>
      <p:ext uri="{BB962C8B-B14F-4D97-AF65-F5344CB8AC3E}">
        <p14:creationId xmlns:p14="http://schemas.microsoft.com/office/powerpoint/2010/main" val="996859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r="41855"/>
          <a:stretch/>
        </p:blipFill>
        <p:spPr>
          <a:xfrm>
            <a:off x="-1" y="0"/>
            <a:ext cx="2536983" cy="5690864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2FA9657A-14CF-4B25-A21C-C66D02A63396}"/>
              </a:ext>
            </a:extLst>
          </p:cNvPr>
          <p:cNvSpPr/>
          <p:nvPr/>
        </p:nvSpPr>
        <p:spPr>
          <a:xfrm>
            <a:off x="2552431" y="320163"/>
            <a:ext cx="8260407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Dokumenty składane do badania próby - §11 ust. 7 i 8  Umowy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935FA56-B98F-41B1-8B54-23401F69095F}"/>
              </a:ext>
            </a:extLst>
          </p:cNvPr>
          <p:cNvSpPr/>
          <p:nvPr/>
        </p:nvSpPr>
        <p:spPr>
          <a:xfrm>
            <a:off x="2552431" y="643328"/>
            <a:ext cx="8260408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7. </a:t>
            </a:r>
            <a:r>
              <a:rPr lang="pl-PL" b="1" dirty="0"/>
              <a:t>IP </a:t>
            </a:r>
            <a:r>
              <a:rPr lang="pl-PL" dirty="0"/>
              <a:t>zobowiązuje się do </a:t>
            </a:r>
            <a:r>
              <a:rPr lang="pl-PL" b="1" dirty="0"/>
              <a:t>zatwierdzenia (…) końcowego WNP w terminie 120 dni kalendarzowych od dnia przedłożenia jego pierwszej wersji. </a:t>
            </a:r>
          </a:p>
          <a:p>
            <a:endParaRPr lang="pl-PL" sz="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Gdy w terminie 5 dni roboczych </a:t>
            </a:r>
            <a:r>
              <a:rPr lang="pl-PL" b="1" dirty="0"/>
              <a:t>Beneficjent nie przedłoży wskazanych przez IP dokumentów potwierdzających kwalifikowalność wydatków </a:t>
            </a:r>
            <a:r>
              <a:rPr lang="pl-PL" dirty="0"/>
              <a:t>ujętych we WNP, </a:t>
            </a:r>
            <a:br>
              <a:rPr lang="pl-PL" dirty="0"/>
            </a:br>
            <a:r>
              <a:rPr lang="pl-PL" dirty="0"/>
              <a:t>w tym: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ostatecznych danych uczestników projektu,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informacji o realizacji wskaźników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oraz stopniu spełnienia kryterium efektywności zatrudnieniowej</a:t>
            </a:r>
            <a:r>
              <a:rPr lang="pl-PL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IP uznaje w tej części wydatki </a:t>
            </a:r>
            <a:r>
              <a:rPr lang="pl-PL" b="1" dirty="0"/>
              <a:t>za niekwalifikowalne</a:t>
            </a:r>
            <a:r>
              <a:rPr lang="pl-PL" dirty="0"/>
              <a:t>. </a:t>
            </a:r>
          </a:p>
          <a:p>
            <a:endParaRPr lang="pl-PL" dirty="0"/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8. Po </a:t>
            </a:r>
            <a:r>
              <a:rPr lang="pl-PL" b="1" dirty="0"/>
              <a:t>zakończeniu realizacji Projektu PUP Beneficjent zobowiązuje się przekazać </a:t>
            </a:r>
            <a:r>
              <a:rPr lang="pl-PL" dirty="0"/>
              <a:t>za pośrednictwem SL2014, </a:t>
            </a:r>
            <a:r>
              <a:rPr lang="pl-PL" b="1" dirty="0">
                <a:solidFill>
                  <a:srgbClr val="FF0000"/>
                </a:solidFill>
              </a:rPr>
              <a:t>w terminie 100 dni kalendarzowych </a:t>
            </a:r>
            <a:r>
              <a:rPr lang="pl-PL" dirty="0">
                <a:solidFill>
                  <a:srgbClr val="FF0000"/>
                </a:solidFill>
              </a:rPr>
              <a:t>od dnia zakończenia realizacji Projektu PUP, </a:t>
            </a:r>
            <a:r>
              <a:rPr lang="pl-PL" b="1" dirty="0">
                <a:solidFill>
                  <a:srgbClr val="FF0000"/>
                </a:solidFill>
              </a:rPr>
              <a:t>ostatecznych danych</a:t>
            </a:r>
            <a:r>
              <a:rPr lang="pl-PL" b="1" dirty="0"/>
              <a:t> </a:t>
            </a:r>
            <a:r>
              <a:rPr lang="pl-PL" dirty="0"/>
              <a:t>na temat stopnia spełnienia </a:t>
            </a:r>
            <a:r>
              <a:rPr lang="pl-PL" b="1" dirty="0">
                <a:solidFill>
                  <a:srgbClr val="FF0000"/>
                </a:solidFill>
              </a:rPr>
              <a:t>kryterium efektywności zatrudnieniowej</a:t>
            </a:r>
            <a:r>
              <a:rPr lang="pl-PL" b="1" dirty="0"/>
              <a:t>, </a:t>
            </a:r>
            <a:r>
              <a:rPr lang="pl-PL" dirty="0"/>
              <a:t>od czego </a:t>
            </a:r>
            <a:r>
              <a:rPr lang="pl-PL" b="1" dirty="0"/>
              <a:t>uzależnione jest zatwierdzenie końcowego </a:t>
            </a:r>
            <a:r>
              <a:rPr lang="pl-PL" b="1" dirty="0" err="1"/>
              <a:t>wnp</a:t>
            </a:r>
            <a:r>
              <a:rPr lang="pl-PL" b="1" dirty="0"/>
              <a:t> </a:t>
            </a:r>
            <a:r>
              <a:rPr lang="pl-PL" dirty="0"/>
              <a:t>i rozliczenie Projektu PUP.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Wzór informacji o wykonaniu wskaźnika efektywności zatrudnieniowej określa IP.</a:t>
            </a:r>
          </a:p>
        </p:txBody>
      </p:sp>
    </p:spTree>
    <p:extLst>
      <p:ext uri="{BB962C8B-B14F-4D97-AF65-F5344CB8AC3E}">
        <p14:creationId xmlns:p14="http://schemas.microsoft.com/office/powerpoint/2010/main" val="286102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6F4EDAD6-A36E-4917-9CAB-2422A84F87A6}"/>
              </a:ext>
            </a:extLst>
          </p:cNvPr>
          <p:cNvSpPr/>
          <p:nvPr/>
        </p:nvSpPr>
        <p:spPr>
          <a:xfrm>
            <a:off x="5605014" y="1098882"/>
            <a:ext cx="5491769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Działanie 1.2  - PROJEKTY KONKURSOWE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Ogłoszono 3 nabory do 31 grudnia 2020 r.:  </a:t>
            </a:r>
          </a:p>
          <a:p>
            <a:endParaRPr lang="pl-PL" b="1" dirty="0"/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Zawarto 69 umów </a:t>
            </a:r>
            <a:r>
              <a:rPr lang="pl-PL" dirty="0"/>
              <a:t>o dofinansowanie projektów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/>
          </a:p>
          <a:p>
            <a:r>
              <a:rPr lang="pl-PL" b="1" dirty="0"/>
              <a:t> 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Wartość umów ze zmianami: 170,2 mln PLN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30,4</a:t>
            </a:r>
            <a:r>
              <a:rPr lang="pl-PL" b="1" dirty="0"/>
              <a:t> % alokacji Programu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/>
              <a:t> dofinansowanie ze środków UE: 164,8 mln PLN 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/>
              <a:t>Zatwierdzono </a:t>
            </a:r>
            <a:r>
              <a:rPr lang="pl-PL" b="1" dirty="0">
                <a:solidFill>
                  <a:schemeClr val="tx1"/>
                </a:solidFill>
              </a:rPr>
              <a:t>648 wniosków o płatność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na kwotę 85 mln PLN- 15,19 % alokacji Programu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 dofinansowanie ze środków UE: 74,2 mln </a:t>
            </a:r>
            <a:r>
              <a:rPr lang="pl-PL" b="1" dirty="0"/>
              <a:t>PLN</a:t>
            </a:r>
          </a:p>
          <a:p>
            <a:endParaRPr lang="pl-PL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D54FF9F-C82F-42AC-87C4-5D897814067D}"/>
              </a:ext>
            </a:extLst>
          </p:cNvPr>
          <p:cNvSpPr/>
          <p:nvPr/>
        </p:nvSpPr>
        <p:spPr>
          <a:xfrm>
            <a:off x="0" y="1098882"/>
            <a:ext cx="5594066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Działanie 1.1  - PROJEKTY PUP</a:t>
            </a:r>
          </a:p>
          <a:p>
            <a:endParaRPr lang="pl-PL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b="1" dirty="0"/>
              <a:t>Ogłoszono 6 naborów do 31 grudnia 2020 r.: </a:t>
            </a:r>
          </a:p>
          <a:p>
            <a:endParaRPr lang="pl-PL" b="1" dirty="0"/>
          </a:p>
          <a:p>
            <a:endParaRPr lang="pl-PL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b="1" dirty="0"/>
              <a:t>Zawarto 157 umów </a:t>
            </a:r>
            <a:r>
              <a:rPr lang="pl-PL" dirty="0"/>
              <a:t>o dofinansowanie projektów</a:t>
            </a:r>
            <a:r>
              <a:rPr lang="pl-PL" b="1" dirty="0"/>
              <a:t> </a:t>
            </a:r>
          </a:p>
          <a:p>
            <a:endParaRPr lang="pl-PL" b="1" dirty="0"/>
          </a:p>
          <a:p>
            <a:r>
              <a:rPr lang="pl-PL" b="1" dirty="0"/>
              <a:t>   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b="1" dirty="0"/>
              <a:t>Wartość umów ze zmianami: </a:t>
            </a:r>
            <a:r>
              <a:rPr lang="pl-PL" b="1" dirty="0">
                <a:solidFill>
                  <a:schemeClr val="tx1"/>
                </a:solidFill>
              </a:rPr>
              <a:t>520,6 mln PLN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93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/>
              <a:t>% alokacji Programu,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/>
              <a:t> dofinansowanie ze środków UE: </a:t>
            </a:r>
            <a:r>
              <a:rPr lang="pl-PL" b="1" dirty="0">
                <a:solidFill>
                  <a:schemeClr val="tx1"/>
                </a:solidFill>
              </a:rPr>
              <a:t>457,3 1mln PLN 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b="1" dirty="0"/>
              <a:t>Zatwierdzono </a:t>
            </a:r>
            <a:r>
              <a:rPr lang="pl-PL" b="1" dirty="0">
                <a:solidFill>
                  <a:schemeClr val="tx1"/>
                </a:solidFill>
              </a:rPr>
              <a:t>917 wniosków o płatność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na kwotę 438,9 mln PLN - 78,43 % alokacji Programu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dofinansowanie ze środków UE: 386,9 mln </a:t>
            </a:r>
            <a:r>
              <a:rPr lang="pl-PL" b="1" dirty="0"/>
              <a:t>PLN</a:t>
            </a:r>
          </a:p>
          <a:p>
            <a:endParaRPr lang="pl-PL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4B84EEF-BA09-4C71-B43E-0718DDAE274E}"/>
              </a:ext>
            </a:extLst>
          </p:cNvPr>
          <p:cNvSpPr txBox="1"/>
          <p:nvPr/>
        </p:nvSpPr>
        <p:spPr>
          <a:xfrm>
            <a:off x="2888965" y="309096"/>
            <a:ext cx="795014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l-PL" b="1" dirty="0">
              <a:solidFill>
                <a:prstClr val="white"/>
              </a:solidFill>
            </a:endParaRPr>
          </a:p>
          <a:p>
            <a:r>
              <a:rPr lang="pl-PL" b="1" dirty="0">
                <a:solidFill>
                  <a:prstClr val="white"/>
                </a:solidFill>
              </a:rPr>
              <a:t>Alokacja Programu z </a:t>
            </a:r>
            <a:r>
              <a:rPr lang="pl-PL" b="1" dirty="0" err="1">
                <a:solidFill>
                  <a:prstClr val="white"/>
                </a:solidFill>
              </a:rPr>
              <a:t>nadkontraktacją</a:t>
            </a:r>
            <a:r>
              <a:rPr lang="pl-PL" b="1" dirty="0">
                <a:solidFill>
                  <a:prstClr val="white"/>
                </a:solidFill>
              </a:rPr>
              <a:t> – </a:t>
            </a:r>
            <a:r>
              <a:rPr lang="pl-PL" b="1" dirty="0">
                <a:solidFill>
                  <a:schemeClr val="bg1"/>
                </a:solidFill>
              </a:rPr>
              <a:t>559, 6 mln </a:t>
            </a:r>
            <a:r>
              <a:rPr lang="pl-PL" b="1" dirty="0">
                <a:solidFill>
                  <a:prstClr val="white"/>
                </a:solidFill>
              </a:rPr>
              <a:t>PLN (100%)</a:t>
            </a:r>
          </a:p>
          <a:p>
            <a:endParaRPr lang="pl-PL" sz="800" b="1" dirty="0">
              <a:solidFill>
                <a:prstClr val="white"/>
              </a:solidFill>
            </a:endParaRP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8D401E74-AB19-43B1-90BA-60CD2F32FB35}"/>
              </a:ext>
            </a:extLst>
          </p:cNvPr>
          <p:cNvSpPr/>
          <p:nvPr/>
        </p:nvSpPr>
        <p:spPr>
          <a:xfrm>
            <a:off x="2004268" y="2075302"/>
            <a:ext cx="1198845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3 IZM</a:t>
            </a:r>
          </a:p>
        </p:txBody>
      </p:sp>
      <p:sp>
        <p:nvSpPr>
          <p:cNvPr id="17" name="Strzałka: pięciokąt 16">
            <a:extLst>
              <a:ext uri="{FF2B5EF4-FFF2-40B4-BE49-F238E27FC236}">
                <a16:creationId xmlns:a16="http://schemas.microsoft.com/office/drawing/2014/main" id="{D6D11BC0-BBFF-4BB7-8FC1-FD28E49855E2}"/>
              </a:ext>
            </a:extLst>
          </p:cNvPr>
          <p:cNvSpPr/>
          <p:nvPr/>
        </p:nvSpPr>
        <p:spPr>
          <a:xfrm>
            <a:off x="3397354" y="2075303"/>
            <a:ext cx="1198845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3 </a:t>
            </a:r>
            <a:r>
              <a:rPr lang="pl-PL" b="1" dirty="0">
                <a:solidFill>
                  <a:prstClr val="black"/>
                </a:solidFill>
              </a:rPr>
              <a:t>EFS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7DA0D85D-EBCF-4755-A110-01050AA33E69}"/>
              </a:ext>
            </a:extLst>
          </p:cNvPr>
          <p:cNvSpPr/>
          <p:nvPr/>
        </p:nvSpPr>
        <p:spPr>
          <a:xfrm>
            <a:off x="7493419" y="2075301"/>
            <a:ext cx="1198845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1 IZM</a:t>
            </a:r>
          </a:p>
        </p:txBody>
      </p:sp>
      <p:sp>
        <p:nvSpPr>
          <p:cNvPr id="19" name="Strzałka: pięciokąt 18">
            <a:extLst>
              <a:ext uri="{FF2B5EF4-FFF2-40B4-BE49-F238E27FC236}">
                <a16:creationId xmlns:a16="http://schemas.microsoft.com/office/drawing/2014/main" id="{F88C5689-4719-4B51-9EFF-B56919271205}"/>
              </a:ext>
            </a:extLst>
          </p:cNvPr>
          <p:cNvSpPr/>
          <p:nvPr/>
        </p:nvSpPr>
        <p:spPr>
          <a:xfrm>
            <a:off x="8886505" y="2075301"/>
            <a:ext cx="1198845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2 </a:t>
            </a:r>
            <a:r>
              <a:rPr lang="pl-PL" b="1" dirty="0">
                <a:solidFill>
                  <a:prstClr val="black"/>
                </a:solidFill>
              </a:rPr>
              <a:t>EFS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42058321-C686-468D-AD31-A04B25562274}"/>
              </a:ext>
            </a:extLst>
          </p:cNvPr>
          <p:cNvSpPr/>
          <p:nvPr/>
        </p:nvSpPr>
        <p:spPr>
          <a:xfrm>
            <a:off x="408621" y="2821341"/>
            <a:ext cx="1843512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131 zakończono</a:t>
            </a:r>
          </a:p>
        </p:txBody>
      </p:sp>
      <p:sp>
        <p:nvSpPr>
          <p:cNvPr id="22" name="Strzałka: pięciokąt 21">
            <a:extLst>
              <a:ext uri="{FF2B5EF4-FFF2-40B4-BE49-F238E27FC236}">
                <a16:creationId xmlns:a16="http://schemas.microsoft.com/office/drawing/2014/main" id="{66E9C6E6-7F51-40E7-86CC-9898BC8DF2DC}"/>
              </a:ext>
            </a:extLst>
          </p:cNvPr>
          <p:cNvSpPr/>
          <p:nvPr/>
        </p:nvSpPr>
        <p:spPr>
          <a:xfrm>
            <a:off x="2373147" y="2821341"/>
            <a:ext cx="2757651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26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jest realizowanych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E0E8A288-C0A8-490E-8A47-730D63B7328F}"/>
              </a:ext>
            </a:extLst>
          </p:cNvPr>
          <p:cNvSpPr/>
          <p:nvPr/>
        </p:nvSpPr>
        <p:spPr>
          <a:xfrm>
            <a:off x="5685355" y="2821340"/>
            <a:ext cx="1557786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8 rozwiązano</a:t>
            </a:r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FBAA3D21-5080-40F0-942E-94E10E5B08A1}"/>
              </a:ext>
            </a:extLst>
          </p:cNvPr>
          <p:cNvSpPr/>
          <p:nvPr/>
        </p:nvSpPr>
        <p:spPr>
          <a:xfrm>
            <a:off x="7275357" y="2821340"/>
            <a:ext cx="1843512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46 zakończono</a:t>
            </a:r>
          </a:p>
        </p:txBody>
      </p:sp>
      <p:sp>
        <p:nvSpPr>
          <p:cNvPr id="25" name="Strzałka: pięciokąt 24">
            <a:extLst>
              <a:ext uri="{FF2B5EF4-FFF2-40B4-BE49-F238E27FC236}">
                <a16:creationId xmlns:a16="http://schemas.microsoft.com/office/drawing/2014/main" id="{D1ACE577-D33D-44DA-B2D4-27BD19C0282C}"/>
              </a:ext>
            </a:extLst>
          </p:cNvPr>
          <p:cNvSpPr/>
          <p:nvPr/>
        </p:nvSpPr>
        <p:spPr>
          <a:xfrm>
            <a:off x="9151085" y="2821339"/>
            <a:ext cx="2372888" cy="2859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15 jest realizowanych</a:t>
            </a:r>
          </a:p>
        </p:txBody>
      </p:sp>
    </p:spTree>
    <p:extLst>
      <p:ext uri="{BB962C8B-B14F-4D97-AF65-F5344CB8AC3E}">
        <p14:creationId xmlns:p14="http://schemas.microsoft.com/office/powerpoint/2010/main" val="1429044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r="41855"/>
          <a:stretch/>
        </p:blipFill>
        <p:spPr>
          <a:xfrm>
            <a:off x="0" y="0"/>
            <a:ext cx="2590962" cy="5817894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0935FA56-B98F-41B1-8B54-23401F69095F}"/>
              </a:ext>
            </a:extLst>
          </p:cNvPr>
          <p:cNvSpPr/>
          <p:nvPr/>
        </p:nvSpPr>
        <p:spPr>
          <a:xfrm>
            <a:off x="2590962" y="799201"/>
            <a:ext cx="8264789" cy="4801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/>
              <a:t>Beneficjent zobowiąże uczestników projektu </a:t>
            </a:r>
            <a:r>
              <a:rPr lang="pl-PL" dirty="0"/>
              <a:t>na</a:t>
            </a:r>
            <a:r>
              <a:rPr lang="pl-PL" b="1" dirty="0"/>
              <a:t> etapie ich rekrutacji do Projektu PUP, </a:t>
            </a:r>
            <a:r>
              <a:rPr lang="pl-PL" dirty="0"/>
              <a:t>do: </a:t>
            </a:r>
          </a:p>
          <a:p>
            <a:endParaRPr lang="pl-PL" sz="800" dirty="0"/>
          </a:p>
          <a:p>
            <a:pPr marL="342900" indent="-342900">
              <a:buAutoNum type="arabicPeriod"/>
            </a:pPr>
            <a:r>
              <a:rPr lang="pl-PL" b="1" dirty="0"/>
              <a:t>przekazania </a:t>
            </a:r>
            <a:r>
              <a:rPr lang="pl-PL" b="1" dirty="0">
                <a:solidFill>
                  <a:srgbClr val="FF0000"/>
                </a:solidFill>
              </a:rPr>
              <a:t>informacji dotyczących ich sytuacji po zakończeniu udziału w Projekcie PUP </a:t>
            </a:r>
            <a:r>
              <a:rPr lang="pl-PL" b="1" dirty="0"/>
              <a:t>(do </a:t>
            </a:r>
            <a:r>
              <a:rPr lang="pl-PL" b="1" dirty="0">
                <a:solidFill>
                  <a:srgbClr val="FF0000"/>
                </a:solidFill>
              </a:rPr>
              <a:t>4 tygodni od zakończenia udziału</a:t>
            </a:r>
            <a:r>
              <a:rPr lang="pl-PL" b="1" dirty="0"/>
              <a:t>) zgodnie z zakresem danych określonych w Wytycznych w zakresie monitorowania (tzw. wspólne wskaźniki rezultatu bezpośredniego)</a:t>
            </a:r>
          </a:p>
          <a:p>
            <a:pPr marL="342900" indent="-342900">
              <a:buAutoNum type="arabicPeriod"/>
            </a:pPr>
            <a:endParaRPr lang="pl-PL" b="1" dirty="0"/>
          </a:p>
          <a:p>
            <a:pPr marL="342900" indent="-342900">
              <a:buAutoNum type="arabicPeriod"/>
            </a:pPr>
            <a:r>
              <a:rPr lang="pl-PL" b="1" dirty="0"/>
              <a:t>dostarczenia </a:t>
            </a:r>
            <a:r>
              <a:rPr lang="pl-PL" b="1" dirty="0">
                <a:solidFill>
                  <a:srgbClr val="FF0000"/>
                </a:solidFill>
              </a:rPr>
              <a:t>dokumentów potwierdzających osiągnięcie efektywności zatrudnieniowej </a:t>
            </a:r>
            <a:r>
              <a:rPr lang="pl-PL" dirty="0"/>
              <a:t>po </a:t>
            </a:r>
            <a:r>
              <a:rPr lang="pl-PL" b="1" dirty="0"/>
              <a:t>zakończeniu udziału w Projekcie EFS (</a:t>
            </a:r>
            <a:r>
              <a:rPr lang="pl-PL" b="1" dirty="0">
                <a:solidFill>
                  <a:srgbClr val="FF0000"/>
                </a:solidFill>
              </a:rPr>
              <a:t>do 3 miesięcy od zakończenia udziału</a:t>
            </a:r>
            <a:r>
              <a:rPr lang="pl-PL" b="1" dirty="0"/>
              <a:t>). 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 Formularzu monitorowania uczestników projektu </a:t>
            </a:r>
            <a:r>
              <a:rPr lang="pl-PL" dirty="0"/>
              <a:t>do</a:t>
            </a:r>
            <a:r>
              <a:rPr lang="pl-PL" b="1" dirty="0"/>
              <a:t> końcowego </a:t>
            </a:r>
            <a:r>
              <a:rPr lang="pl-PL" b="1" dirty="0" err="1"/>
              <a:t>wnp</a:t>
            </a:r>
            <a:r>
              <a:rPr lang="pl-PL" b="1" dirty="0"/>
              <a:t> </a:t>
            </a:r>
            <a:r>
              <a:rPr lang="pl-PL" dirty="0"/>
              <a:t>w</a:t>
            </a:r>
            <a:r>
              <a:rPr lang="pl-PL" b="1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Sytuacji (1) osoby w momencie zakończenia udziału w projekcie </a:t>
            </a:r>
            <a:r>
              <a:rPr lang="pl-PL" dirty="0"/>
              <a:t>i</a:t>
            </a:r>
            <a:r>
              <a:rPr lang="pl-PL" b="1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Sytuacji (2) osoby w momencie zakończenia udziału w projekcie 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wskazać właściwy rezultat </a:t>
            </a:r>
            <a:r>
              <a:rPr lang="pl-PL" b="1" dirty="0"/>
              <a:t>(nie może zostać sytuacja w trakcie monitorowania, </a:t>
            </a:r>
            <a:r>
              <a:rPr lang="pl-PL" dirty="0"/>
              <a:t>bo </a:t>
            </a:r>
            <a:r>
              <a:rPr lang="pl-PL" b="1" dirty="0"/>
              <a:t>uczestnik ma przekazać w ciągu 4 tygodni informację o jego sytuacji).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853EA4D-C5BD-4343-95FE-9D2CFA1092E6}"/>
              </a:ext>
            </a:extLst>
          </p:cNvPr>
          <p:cNvSpPr/>
          <p:nvPr/>
        </p:nvSpPr>
        <p:spPr>
          <a:xfrm>
            <a:off x="2590962" y="352205"/>
            <a:ext cx="8260408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Dokumenty składane do badania próby - §16 ust. 1 i 2 Umowy</a:t>
            </a:r>
          </a:p>
        </p:txBody>
      </p:sp>
    </p:spTree>
    <p:extLst>
      <p:ext uri="{BB962C8B-B14F-4D97-AF65-F5344CB8AC3E}">
        <p14:creationId xmlns:p14="http://schemas.microsoft.com/office/powerpoint/2010/main" val="291517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Weryfikacja kryterium efektywności zatrudnieniowej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8302731-CF7D-4830-B068-0573CFAE3845}"/>
              </a:ext>
            </a:extLst>
          </p:cNvPr>
          <p:cNvSpPr/>
          <p:nvPr/>
        </p:nvSpPr>
        <p:spPr>
          <a:xfrm>
            <a:off x="1552917" y="1143001"/>
            <a:ext cx="10037950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 </a:t>
            </a:r>
            <a:r>
              <a:rPr lang="pl-PL" b="1" dirty="0"/>
              <a:t>opinii IZ PO WER </a:t>
            </a:r>
            <a:r>
              <a:rPr lang="pl-PL" dirty="0"/>
              <a:t>weryfikacja sposobu </a:t>
            </a:r>
            <a:r>
              <a:rPr lang="pl-PL" b="1" dirty="0"/>
              <a:t>spełnienia przez Beneficjenta kryterium efektywności zatrudnieniowej </a:t>
            </a:r>
            <a:r>
              <a:rPr lang="pl-PL" dirty="0"/>
              <a:t>powinna zostać prowadzona przez IP </a:t>
            </a:r>
            <a:r>
              <a:rPr lang="pl-PL" b="1" dirty="0"/>
              <a:t>na podstawie: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 zestawienia zawierającego wykaz uczestników, którzy zakończyli udział w projekcie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 </a:t>
            </a:r>
            <a:r>
              <a:rPr lang="pl-PL" b="1" dirty="0"/>
              <a:t>informacją, które z tych osób podjęły zatrudnienie zgodnie z wytycznymi dot. kryterium. </a:t>
            </a:r>
          </a:p>
          <a:p>
            <a:pPr lvl="1"/>
            <a:endParaRPr lang="pl-PL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Na podstawie ww. zestawienia </a:t>
            </a:r>
            <a:r>
              <a:rPr lang="pl-PL" dirty="0"/>
              <a:t>IP dokonuje </a:t>
            </a:r>
            <a:r>
              <a:rPr lang="pl-PL" b="1" dirty="0"/>
              <a:t>wyboru dokumentów do weryfikacji spełnienia kryterium </a:t>
            </a:r>
            <a:r>
              <a:rPr lang="pl-PL" dirty="0"/>
              <a:t>na </a:t>
            </a:r>
            <a:r>
              <a:rPr lang="pl-PL" b="1" dirty="0"/>
              <a:t>próbie, tj. co najmniej </a:t>
            </a:r>
            <a:r>
              <a:rPr lang="pl-PL" b="1" dirty="0">
                <a:solidFill>
                  <a:srgbClr val="FF0000"/>
                </a:solidFill>
              </a:rPr>
              <a:t>5% uczestników ujętych w zestawieniu – wybieramy efektywnych</a:t>
            </a:r>
            <a:r>
              <a:rPr lang="pl-PL" dirty="0"/>
              <a:t>.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Zestawienie i próba </a:t>
            </a:r>
            <a:r>
              <a:rPr lang="pl-PL" dirty="0"/>
              <a:t>muszą </a:t>
            </a:r>
            <a:r>
              <a:rPr lang="pl-PL" b="1" dirty="0"/>
              <a:t>obejmować uczestników</a:t>
            </a:r>
            <a:r>
              <a:rPr lang="pl-PL" dirty="0"/>
              <a:t>, którzy </a:t>
            </a:r>
            <a:r>
              <a:rPr lang="pl-PL" b="1" dirty="0"/>
              <a:t>podjęli zatrudnienie, zgodnie </a:t>
            </a:r>
            <a:r>
              <a:rPr lang="pl-PL" dirty="0"/>
              <a:t>z zapisami </a:t>
            </a:r>
            <a:r>
              <a:rPr lang="pl-PL" b="1" dirty="0"/>
              <a:t>Wytycznych w zakresie realizacji przedsięwzięć </a:t>
            </a:r>
            <a:r>
              <a:rPr lang="pl-PL" dirty="0"/>
              <a:t>z udziałem środków EFS w obszarze rynku pracy na lata 2014-2020.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Dokumenty potwierdzające spełnienie kryterium efektywności zatrudnieniowej w projektach PUP:</a:t>
            </a:r>
          </a:p>
          <a:p>
            <a:endParaRPr lang="pl-PL" sz="8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 umowy potwierdzające podjęcie zatrudnienia</a:t>
            </a:r>
            <a:r>
              <a:rPr lang="pl-PL" dirty="0"/>
              <a:t> / wpis do </a:t>
            </a:r>
            <a:r>
              <a:rPr lang="pl-PL" b="1" dirty="0" err="1"/>
              <a:t>CEiDG</a:t>
            </a:r>
            <a:r>
              <a:rPr lang="pl-PL" dirty="0"/>
              <a:t> albo </a:t>
            </a:r>
            <a:r>
              <a:rPr lang="pl-PL" b="1" dirty="0"/>
              <a:t>KRS</a:t>
            </a:r>
          </a:p>
          <a:p>
            <a:pPr lvl="1"/>
            <a:endParaRPr lang="pl-PL" sz="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dirty="0"/>
              <a:t>lub </a:t>
            </a:r>
            <a:r>
              <a:rPr lang="pl-PL" b="1" dirty="0"/>
              <a:t>dane dostępne w systemie ZUS</a:t>
            </a:r>
            <a:r>
              <a:rPr lang="pl-PL" dirty="0"/>
              <a:t>, zgodnie z zapisami </a:t>
            </a:r>
            <a:r>
              <a:rPr lang="pl-PL" b="1" dirty="0"/>
              <a:t>Wytycznych w zakresie realizacji przedsięwzięć</a:t>
            </a:r>
            <a:r>
              <a:rPr lang="pl-PL" dirty="0"/>
              <a:t> z udziałem środków EFS w obszarze rynku pracy na lata 2014-2020, </a:t>
            </a:r>
            <a:r>
              <a:rPr lang="pl-PL" b="1" dirty="0"/>
              <a:t>do których PUP ma dostęp za pomocą systemu Syriusz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1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246258" y="588901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524535" y="459562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01088852"/>
              </p:ext>
            </p:extLst>
          </p:nvPr>
        </p:nvGraphicFramePr>
        <p:xfrm>
          <a:off x="2032000" y="2324456"/>
          <a:ext cx="1779424" cy="381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Prostokąt 15"/>
          <p:cNvSpPr/>
          <p:nvPr/>
        </p:nvSpPr>
        <p:spPr>
          <a:xfrm>
            <a:off x="6922356" y="530227"/>
            <a:ext cx="464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b="1" kern="0" dirty="0">
                <a:solidFill>
                  <a:prstClr val="white"/>
                </a:solidFill>
              </a:rPr>
              <a:t>Osiągnięcie planowanych założeń</a:t>
            </a:r>
          </a:p>
          <a:p>
            <a:pPr lvl="0" algn="ctr">
              <a:defRPr/>
            </a:pPr>
            <a:endParaRPr lang="pl-PL" b="1" kern="0" dirty="0">
              <a:solidFill>
                <a:prstClr val="white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9D69DD6-9CAF-5247-BEFF-C07D647844F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731" y="1337235"/>
            <a:ext cx="2159269" cy="4342595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B2D3B6B-C5C3-44A4-9EBC-123A36B40B24}"/>
              </a:ext>
            </a:extLst>
          </p:cNvPr>
          <p:cNvSpPr/>
          <p:nvPr/>
        </p:nvSpPr>
        <p:spPr>
          <a:xfrm>
            <a:off x="344713" y="1445382"/>
            <a:ext cx="9688018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 przypadku  nieosiągnięcia założonych wskaźników należy przesłać wyczerpujące informacje na temat przyczyn zaistniałej sytuacji oraz działań podjętych w celu zrealizowania projektu zgodnie </a:t>
            </a:r>
            <a:br>
              <a:rPr lang="pl-PL" dirty="0"/>
            </a:br>
            <a:r>
              <a:rPr lang="pl-PL" dirty="0"/>
              <a:t>z pierwotnymi założeniami.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Zgodnie z </a:t>
            </a:r>
            <a:r>
              <a:rPr lang="pl-PL" b="1" dirty="0"/>
              <a:t>Wytycznymi z zakresie kwalifikowalności wydatków </a:t>
            </a:r>
            <a:r>
              <a:rPr lang="pl-PL" dirty="0"/>
              <a:t>w ramach EFRR, EFS oraz FS na lata 2014-2020  </a:t>
            </a:r>
            <a:r>
              <a:rPr lang="pl-PL" b="1" dirty="0"/>
              <a:t>Rozdział 8, Podrozdział 8.8 Reguła proporcjonalności pkt. 8:</a:t>
            </a:r>
          </a:p>
          <a:p>
            <a:r>
              <a:rPr lang="pl-PL" b="1" dirty="0"/>
              <a:t> </a:t>
            </a:r>
          </a:p>
          <a:p>
            <a:r>
              <a:rPr lang="pl-PL" dirty="0"/>
              <a:t>„Właściwa </a:t>
            </a:r>
            <a:r>
              <a:rPr lang="pl-PL" b="1" dirty="0"/>
              <a:t>instytucja będąca stroną umowy podejmuje decyzję o</a:t>
            </a:r>
            <a:r>
              <a:rPr lang="pl-PL" dirty="0"/>
              <a:t>: </a:t>
            </a:r>
          </a:p>
          <a:p>
            <a:pPr marL="800100" lvl="1" indent="-342900">
              <a:buAutoNum type="alphaLcParenR"/>
            </a:pPr>
            <a:r>
              <a:rPr lang="pl-PL" b="1" dirty="0"/>
              <a:t>odstąpieniu od rozliczenia projektu zgodnie z regułą proporcjonalności </a:t>
            </a:r>
            <a:r>
              <a:rPr lang="pl-PL" dirty="0"/>
              <a:t>w </a:t>
            </a:r>
            <a:r>
              <a:rPr lang="pl-PL" b="1" dirty="0"/>
              <a:t>przypadku wystąpienia siły wyższej, </a:t>
            </a:r>
          </a:p>
          <a:p>
            <a:pPr marL="800100" lvl="1" indent="-342900">
              <a:buAutoNum type="alphaLcParenR"/>
            </a:pPr>
            <a:r>
              <a:rPr lang="pl-PL" b="1" dirty="0"/>
              <a:t>obniżeniu wysokości</a:t>
            </a:r>
            <a:r>
              <a:rPr lang="pl-PL" dirty="0"/>
              <a:t> albo </a:t>
            </a:r>
            <a:r>
              <a:rPr lang="pl-PL" b="1" dirty="0"/>
              <a:t>odstąpieniu od żądania zwrotu wydatków niekwalifikowalnych </a:t>
            </a:r>
            <a:br>
              <a:rPr lang="pl-PL" b="1" dirty="0"/>
            </a:br>
            <a:r>
              <a:rPr lang="pl-PL" dirty="0"/>
              <a:t>z tytułu </a:t>
            </a:r>
            <a:r>
              <a:rPr lang="pl-PL" b="1" dirty="0"/>
              <a:t>reguły proporcjonalności</a:t>
            </a:r>
            <a:r>
              <a:rPr lang="pl-PL" dirty="0"/>
              <a:t>,</a:t>
            </a:r>
          </a:p>
          <a:p>
            <a:pPr lvl="1"/>
            <a:endParaRPr lang="pl-PL" sz="800" dirty="0"/>
          </a:p>
          <a:p>
            <a:r>
              <a:rPr lang="pl-PL" b="1" dirty="0">
                <a:solidFill>
                  <a:srgbClr val="FF0000"/>
                </a:solidFill>
              </a:rPr>
              <a:t>jeśli Beneficjent o to wnioskuje </a:t>
            </a:r>
            <a:r>
              <a:rPr lang="pl-PL" dirty="0"/>
              <a:t>i należycie </a:t>
            </a:r>
            <a:r>
              <a:rPr lang="pl-PL" b="1" dirty="0">
                <a:solidFill>
                  <a:srgbClr val="FF0000"/>
                </a:solidFill>
              </a:rPr>
              <a:t>uzasadni przyczyny nieosiągnięcia założeń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w szczególności </a:t>
            </a:r>
            <a:r>
              <a:rPr lang="pl-PL" b="1" dirty="0">
                <a:solidFill>
                  <a:srgbClr val="FF0000"/>
                </a:solidFill>
              </a:rPr>
              <a:t>wykaże swoje starania zmierzające do osiągnięcia założeń projektu</a:t>
            </a:r>
            <a:r>
              <a:rPr lang="pl-PL" dirty="0"/>
              <a:t>.”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9372B7A-5003-4B21-A18C-713F243DFD6C}"/>
              </a:ext>
            </a:extLst>
          </p:cNvPr>
          <p:cNvSpPr/>
          <p:nvPr/>
        </p:nvSpPr>
        <p:spPr>
          <a:xfrm>
            <a:off x="344713" y="530227"/>
            <a:ext cx="4924932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Reguła proporcjonalności </a:t>
            </a:r>
          </a:p>
        </p:txBody>
      </p:sp>
    </p:spTree>
    <p:extLst>
      <p:ext uri="{BB962C8B-B14F-4D97-AF65-F5344CB8AC3E}">
        <p14:creationId xmlns:p14="http://schemas.microsoft.com/office/powerpoint/2010/main" val="281805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5535997" y="334653"/>
            <a:ext cx="5301276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Okres przechowywania dokumentacji projektowej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F4EDAD6-A36E-4917-9CAB-2422A84F87A6}"/>
              </a:ext>
            </a:extLst>
          </p:cNvPr>
          <p:cNvSpPr/>
          <p:nvPr/>
        </p:nvSpPr>
        <p:spPr>
          <a:xfrm>
            <a:off x="364067" y="703985"/>
            <a:ext cx="10473206" cy="51706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3. Beneficjent zobowiązuje się do </a:t>
            </a:r>
            <a:r>
              <a:rPr lang="pl-PL" b="1" dirty="0"/>
              <a:t>przechowywania dokumentacji związanej z realizacją Projektu EFS</a:t>
            </a:r>
          </a:p>
          <a:p>
            <a:r>
              <a:rPr lang="pl-PL" b="1" dirty="0"/>
              <a:t>przez </a:t>
            </a:r>
            <a:r>
              <a:rPr lang="pl-PL" b="1" dirty="0">
                <a:solidFill>
                  <a:srgbClr val="FF0000"/>
                </a:solidFill>
              </a:rPr>
              <a:t>okres dwóch lat od dnia 31 grudnia roku</a:t>
            </a:r>
            <a:r>
              <a:rPr lang="pl-PL" b="1" dirty="0"/>
              <a:t>, </a:t>
            </a:r>
            <a:r>
              <a:rPr lang="pl-PL" dirty="0"/>
              <a:t>w którym </a:t>
            </a:r>
            <a:r>
              <a:rPr lang="pl-PL" b="1" dirty="0"/>
              <a:t>złożono do KE zestawienie wydatków,</a:t>
            </a:r>
            <a:r>
              <a:rPr lang="pl-PL" dirty="0"/>
              <a:t> w którym </a:t>
            </a:r>
            <a:r>
              <a:rPr lang="pl-PL" b="1" dirty="0"/>
              <a:t>ujęto ostateczne wydatki dotyczące zakończonego Projektu</a:t>
            </a:r>
            <a:r>
              <a:rPr lang="pl-PL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IP informuje Beneficjenta o dacie rozpoczęcia okresu</a:t>
            </a:r>
            <a:r>
              <a:rPr lang="pl-PL" dirty="0"/>
              <a:t>, o którym mowa w zdaniu pierwszym.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Okres</a:t>
            </a:r>
            <a:r>
              <a:rPr lang="pl-PL" dirty="0"/>
              <a:t>, o którym mowa w zdaniu pierwszym, </a:t>
            </a:r>
            <a:r>
              <a:rPr lang="pl-PL" b="1" dirty="0"/>
              <a:t>zostaje przerwany</a:t>
            </a:r>
            <a:r>
              <a:rPr lang="pl-PL" dirty="0"/>
              <a:t> w przypadku </a:t>
            </a:r>
            <a:r>
              <a:rPr lang="pl-PL" b="1" dirty="0"/>
              <a:t>wszczęcia postępowania administracyjnego </a:t>
            </a:r>
            <a:r>
              <a:rPr lang="pl-PL" dirty="0"/>
              <a:t>lub </a:t>
            </a:r>
            <a:r>
              <a:rPr lang="pl-PL" b="1" dirty="0"/>
              <a:t>sądowego dotyczącego wydatków rozliczonych w Projekcie PUP </a:t>
            </a:r>
            <a:r>
              <a:rPr lang="pl-PL" dirty="0"/>
              <a:t>albo na należycie uzasadniony wniosek Komisji Europejskiej, o czym </a:t>
            </a:r>
            <a:r>
              <a:rPr lang="pl-PL" b="1" dirty="0"/>
              <a:t>Beneficjent jest informowany pisemnie.</a:t>
            </a:r>
          </a:p>
          <a:p>
            <a:endParaRPr lang="pl-PL" sz="8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Roczne zestawienie wydatków do KE - w roku 2024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dirty="0"/>
              <a:t>31.12.2024 </a:t>
            </a:r>
            <a:r>
              <a:rPr lang="pl-PL" b="1" dirty="0"/>
              <a:t>+ 2 lata  </a:t>
            </a:r>
            <a:r>
              <a:rPr lang="pl-PL" dirty="0"/>
              <a:t>=  31.12.2026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b="1" dirty="0"/>
              <a:t>Przechowywanie dokumentacji do 31.12.2026</a:t>
            </a:r>
          </a:p>
          <a:p>
            <a:endParaRPr lang="pl-PL" sz="800" dirty="0"/>
          </a:p>
          <a:p>
            <a:r>
              <a:rPr lang="pl-PL" dirty="0"/>
              <a:t>4. </a:t>
            </a:r>
            <a:r>
              <a:rPr lang="pl-PL" b="1" dirty="0"/>
              <a:t>Beneficjent przechowuje dokumentację związaną z realizacją Projektu EFS </a:t>
            </a:r>
            <a:r>
              <a:rPr lang="pl-PL" dirty="0"/>
              <a:t>w sposób zapewniający </a:t>
            </a:r>
            <a:r>
              <a:rPr lang="pl-PL" b="1" dirty="0"/>
              <a:t>dostępność, poufność i bezpieczeństwo </a:t>
            </a:r>
            <a:r>
              <a:rPr lang="pl-PL" dirty="0"/>
              <a:t>oraz jest zobowiązany do </a:t>
            </a:r>
            <a:r>
              <a:rPr lang="pl-PL" b="1" dirty="0"/>
              <a:t>poinformowania IP </a:t>
            </a:r>
            <a:r>
              <a:rPr lang="pl-PL" dirty="0"/>
              <a:t>o </a:t>
            </a:r>
            <a:r>
              <a:rPr lang="pl-PL" b="1" dirty="0"/>
              <a:t>miejscu jej archiwizacji w terminie 5 dni roboczych od dnia podpisania umowy, </a:t>
            </a:r>
            <a:r>
              <a:rPr lang="pl-PL" dirty="0"/>
              <a:t>o ile dokumentacja jest przechowywana </a:t>
            </a:r>
            <a:r>
              <a:rPr lang="pl-PL" b="1" dirty="0"/>
              <a:t>poza jego siedzibą</a:t>
            </a:r>
            <a:r>
              <a:rPr lang="pl-PL" dirty="0"/>
              <a:t>.</a:t>
            </a:r>
          </a:p>
          <a:p>
            <a:endParaRPr lang="pl-PL" sz="800" dirty="0"/>
          </a:p>
          <a:p>
            <a:r>
              <a:rPr lang="pl-PL" dirty="0"/>
              <a:t>5. W przypadku </a:t>
            </a:r>
            <a:r>
              <a:rPr lang="pl-PL" b="1" dirty="0"/>
              <a:t>zmiany miejsca archiwizacji dokumentów </a:t>
            </a:r>
            <a:r>
              <a:rPr lang="pl-PL" dirty="0"/>
              <a:t>oraz </a:t>
            </a:r>
            <a:r>
              <a:rPr lang="pl-PL" b="1" dirty="0"/>
              <a:t>zawieszenia lub zaprzestania przez Beneficjenta działalności</a:t>
            </a:r>
            <a:r>
              <a:rPr lang="pl-PL" dirty="0"/>
              <a:t> w okresie, o którym mowa w ust. 3, Beneficjent zobowiązuje się </a:t>
            </a:r>
            <a:r>
              <a:rPr lang="pl-PL" b="1" dirty="0"/>
              <a:t>niezwłocznie, na piśmie poinformować IP o miejscu archiwizacji dokumentów </a:t>
            </a:r>
            <a:r>
              <a:rPr lang="pl-PL" dirty="0"/>
              <a:t>związanych</a:t>
            </a:r>
            <a:r>
              <a:rPr lang="pl-PL" b="1" dirty="0"/>
              <a:t> z realizowanym Projektem EFS.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18F2592-B1D5-46D2-8E18-978A474B3341}"/>
              </a:ext>
            </a:extLst>
          </p:cNvPr>
          <p:cNvSpPr/>
          <p:nvPr/>
        </p:nvSpPr>
        <p:spPr>
          <a:xfrm>
            <a:off x="364067" y="339436"/>
            <a:ext cx="5023031" cy="3231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B641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kern="0" dirty="0">
                <a:solidFill>
                  <a:prstClr val="black"/>
                </a:solidFill>
              </a:rPr>
              <a:t>§ 16 ustęp 3, 4 i 5 Umowy o dofinansowanie</a:t>
            </a:r>
            <a:endParaRPr kumimoji="0" lang="pl-PL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BB7B36-BC36-4B47-9BF8-92FFD4FE84E2}"/>
              </a:ext>
            </a:extLst>
          </p:cNvPr>
          <p:cNvSpPr/>
          <p:nvPr/>
        </p:nvSpPr>
        <p:spPr>
          <a:xfrm>
            <a:off x="1446517" y="5662014"/>
            <a:ext cx="1070290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Przesłanki wykluczające wykonawców/podwykonawców mających siedzibę w Rosji oraz Białorusi z postępowań o udzielenie zamówienia współfinasowanych ze środków UE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568ED3-6B9E-4A98-9C05-2D767F60D557}"/>
              </a:ext>
            </a:extLst>
          </p:cNvPr>
          <p:cNvSpPr/>
          <p:nvPr/>
        </p:nvSpPr>
        <p:spPr>
          <a:xfrm>
            <a:off x="5335759" y="577927"/>
            <a:ext cx="6638191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1500" b="1" dirty="0">
                <a:solidFill>
                  <a:prstClr val="black"/>
                </a:solidFill>
              </a:rPr>
              <a:t>Pismo NP/AZ/0832/567/22 z 28 kwietnia 2022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3848EC3-D27F-4774-B0D3-76B4711DE7AA}"/>
              </a:ext>
            </a:extLst>
          </p:cNvPr>
          <p:cNvSpPr/>
          <p:nvPr/>
        </p:nvSpPr>
        <p:spPr>
          <a:xfrm>
            <a:off x="1379482" y="1040140"/>
            <a:ext cx="10702909" cy="4555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Wyniki misji audytowych KE w zakresie trwałości: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 projektach z Poddziałania 1.1.1 PO WER: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nie ma cross-finnacingu – nie ma </a:t>
            </a:r>
            <a:r>
              <a:rPr lang="pl-PL" dirty="0">
                <a:solidFill>
                  <a:schemeClr val="tx1"/>
                </a:solidFill>
              </a:rPr>
              <a:t>zatem </a:t>
            </a:r>
            <a:r>
              <a:rPr lang="pl-PL" b="1" dirty="0">
                <a:solidFill>
                  <a:schemeClr val="tx1"/>
                </a:solidFill>
              </a:rPr>
              <a:t>trwałości operacji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może</a:t>
            </a:r>
            <a:r>
              <a:rPr lang="pl-PL" b="1" dirty="0">
                <a:solidFill>
                  <a:schemeClr val="tx1"/>
                </a:solidFill>
              </a:rPr>
              <a:t> występować trwałość rezultatu, określona </a:t>
            </a:r>
            <a:r>
              <a:rPr lang="pl-PL" dirty="0">
                <a:solidFill>
                  <a:schemeClr val="tx1"/>
                </a:solidFill>
              </a:rPr>
              <a:t>w założeniach </a:t>
            </a:r>
            <a:r>
              <a:rPr lang="pl-PL" b="1" dirty="0">
                <a:solidFill>
                  <a:schemeClr val="tx1"/>
                </a:solidFill>
              </a:rPr>
              <a:t>- we wniosku o dofinansowanie projektu </a:t>
            </a:r>
            <a:endParaRPr lang="pl-PL" sz="1400" b="1" dirty="0">
              <a:solidFill>
                <a:schemeClr val="tx1"/>
              </a:solidFill>
            </a:endParaRP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Zgodnie z § 3. Ustęp 4 umowy o dofinansowanie projektu Projekt EFS </a:t>
            </a:r>
            <a:r>
              <a:rPr lang="pl-PL" dirty="0">
                <a:solidFill>
                  <a:schemeClr val="tx1"/>
                </a:solidFill>
              </a:rPr>
              <a:t>jest </a:t>
            </a:r>
            <a:r>
              <a:rPr lang="pl-PL" b="1" dirty="0">
                <a:solidFill>
                  <a:schemeClr val="tx1"/>
                </a:solidFill>
              </a:rPr>
              <a:t>realizowany zgodnie z: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Ustawą o promocji zatrudnienia i instytucjach rynku pracy  (</a:t>
            </a:r>
            <a:r>
              <a:rPr lang="pl-PL" b="1" dirty="0" err="1">
                <a:solidFill>
                  <a:schemeClr val="tx1"/>
                </a:solidFill>
              </a:rPr>
              <a:t>UoPZiIRP</a:t>
            </a:r>
            <a:r>
              <a:rPr lang="pl-PL" b="1" dirty="0">
                <a:solidFill>
                  <a:schemeClr val="tx1"/>
                </a:solidFill>
              </a:rPr>
              <a:t>)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Wytycznymi w zakresie realizacji projektów finansowanych ze środków Funduszu Pracy </a:t>
            </a:r>
            <a:r>
              <a:rPr lang="pl-PL" dirty="0">
                <a:solidFill>
                  <a:schemeClr val="tx1"/>
                </a:solidFill>
              </a:rPr>
              <a:t>w ramach programów operacyjnych współfinansowanych z Europejskiego Funduszu Społecznego na lata 2014-2020</a:t>
            </a:r>
          </a:p>
          <a:p>
            <a:pPr marL="0" lvl="2"/>
            <a:endParaRPr lang="pl-PL" sz="14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 ślad za prośbą IZ PO WER przypominamy, że jesteście Państwo zobligowani do realizacji form wsparcia określonych we wniosku o dofinansowanie tj.: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IPD, szkolenia, staże, bony stażowe, bony szkoleniowe, prace interwencyjne, dodatki relokacyjne, dotacje na założenie działalności gospodarczej, refundacje kosztów wyposażenia lub doposażenia stanowiska pracy itp. 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na zasadach określonych w ww. Ustawie </a:t>
            </a:r>
            <a:r>
              <a:rPr lang="pl-PL" b="1" dirty="0" err="1">
                <a:solidFill>
                  <a:schemeClr val="tx1"/>
                </a:solidFill>
              </a:rPr>
              <a:t>oPRiIRP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b="1" dirty="0">
                <a:solidFill>
                  <a:schemeClr val="tx1"/>
                </a:solidFill>
              </a:rPr>
              <a:t>  aktach wykonawczych do niej </a:t>
            </a:r>
          </a:p>
        </p:txBody>
      </p:sp>
    </p:spTree>
    <p:extLst>
      <p:ext uri="{BB962C8B-B14F-4D97-AF65-F5344CB8AC3E}">
        <p14:creationId xmlns:p14="http://schemas.microsoft.com/office/powerpoint/2010/main" val="1849561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0" name="pole tekstowe 19"/>
          <p:cNvSpPr txBox="1"/>
          <p:nvPr/>
        </p:nvSpPr>
        <p:spPr>
          <a:xfrm>
            <a:off x="4457699" y="319215"/>
            <a:ext cx="641433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Interpretacje IZ PO WER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50592" cy="543763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27A03A-B35B-4BF5-9465-CF7EF17B6426}"/>
              </a:ext>
            </a:extLst>
          </p:cNvPr>
          <p:cNvSpPr/>
          <p:nvPr/>
        </p:nvSpPr>
        <p:spPr>
          <a:xfrm>
            <a:off x="550268" y="671559"/>
            <a:ext cx="10553357" cy="62478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Przesłanki wykluczające wykonawców / podwykonawców mających siedzibę w Rosji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oraz Białorusi z postępowań o udzielenie zamówienia współfinasowanych ze środków 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Pisma </a:t>
            </a:r>
            <a:r>
              <a:rPr kumimoji="0" lang="pl-PL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MFiPR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znak DKF-IV.6517.13.2022.MS z 12.04.2022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oraz znak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DZFIV. 6610.28.2022.PZa z 17.05.2022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8 ust. 1 ustawy o szczególnych rozwiązaniach w zakresie przeciwdziałania wspieraniu agresji na Ukrainę oraz służących ochronie bezpieczeństwa narodowego: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postępowania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udzielenie zamówienia publicznego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konkursu prowadzonego na podstawie ustawy z dnia 11 września 2019 r. – PZP wyklucza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się: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wykonawcę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oraz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uczestnika konkursu wymienionego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wykazach określonych w rozporządzeniach wymienionych w art. 1;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wykonawcę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oraz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uczestnika konkursu,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którego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beneficjentem rzeczywistym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rozumieniu ustawy z dnia 1 marca 2018 r. o przeciwdziałaniu praniu pieniędzy oraz finansowaniu terroryzmu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jest osoba lub podmiot wymieniony w wykazach określonych w rozporządzeniach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wymienionych w art. 1 albo wpisany na listę, o której mowa w art. 2 ust. 1 projektowanej Ustawy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Rozporządzenie (UE) 2022/576 z 8.04.2022 r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w sprawie zmiany rozporządzenia (UE) nr 833/2014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dot.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środków ograniczających w związku z działaniami Rosji destabilizującymi sytuację na Ukrainie (Dz. Urz. UE nr L 111 z 8.4.2022, str. 1):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 pkt 23 Zakaz udziału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wykonywaniu zamówień publicznych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koncesji przez rosyjskich wykonawców i podwykonawców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5l: zakazuje się udzielania bezpośredniego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pośredniego wsparcia,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tym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udzielania finansowania i pomocy finansowej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przyznawania jakichkolwiek innych korzyści w ramach programu Unii, Euratomu lub krajowego programu państwa członkowskiego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rzecz jakichkolwiek osób prawnych, podmiotów lub organów z siedzibą w Rosji będących pod kontrolą publiczną</a:t>
            </a:r>
          </a:p>
        </p:txBody>
      </p:sp>
    </p:spTree>
    <p:extLst>
      <p:ext uri="{BB962C8B-B14F-4D97-AF65-F5344CB8AC3E}">
        <p14:creationId xmlns:p14="http://schemas.microsoft.com/office/powerpoint/2010/main" val="2472756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59986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74076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0" name="pole tekstowe 19"/>
          <p:cNvSpPr txBox="1"/>
          <p:nvPr/>
        </p:nvSpPr>
        <p:spPr>
          <a:xfrm>
            <a:off x="4457699" y="319215"/>
            <a:ext cx="6414337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Interpretacje IZ PO WER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74963B-DB24-FB48-964D-014082C68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50592" cy="543763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27A03A-B35B-4BF5-9465-CF7EF17B6426}"/>
              </a:ext>
            </a:extLst>
          </p:cNvPr>
          <p:cNvSpPr/>
          <p:nvPr/>
        </p:nvSpPr>
        <p:spPr>
          <a:xfrm>
            <a:off x="550268" y="671559"/>
            <a:ext cx="10553357" cy="6217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Przesłanki wykluczające wykonawców / podwykonawców mających siedzibę w Rosji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oraz Białorusi z postępowań o udzielenie zamówienia współfinasowanych ze środków 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Pisma </a:t>
            </a:r>
            <a:r>
              <a:rPr kumimoji="0" lang="pl-PL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MFiPR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znak DKF-IV.6517.13.2022.MS z 12.04.2022,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znak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DZFIV. 6610.28.2022.PZa z </a:t>
            </a:r>
            <a:r>
              <a:rPr lang="pl-PL" sz="1700" b="1" dirty="0">
                <a:solidFill>
                  <a:srgbClr val="FF0000"/>
                </a:solidFill>
              </a:rPr>
              <a:t>17.05.2022 </a:t>
            </a:r>
            <a:r>
              <a:rPr lang="pl-PL" sz="1700" dirty="0">
                <a:solidFill>
                  <a:schemeClr val="tx1"/>
                </a:solidFill>
              </a:rPr>
              <a:t>oraz</a:t>
            </a:r>
            <a:r>
              <a:rPr lang="pl-PL" sz="1700" b="1" dirty="0">
                <a:solidFill>
                  <a:srgbClr val="FF0000"/>
                </a:solidFill>
              </a:rPr>
              <a:t> DZF-I.6610.8.2022.DCz </a:t>
            </a:r>
            <a:r>
              <a:rPr lang="pl-PL" sz="1700" b="1" dirty="0">
                <a:solidFill>
                  <a:schemeClr val="tx1"/>
                </a:solidFill>
              </a:rPr>
              <a:t>z</a:t>
            </a:r>
            <a:r>
              <a:rPr lang="pl-PL" sz="1700" b="1" dirty="0">
                <a:solidFill>
                  <a:srgbClr val="FF0000"/>
                </a:solidFill>
              </a:rPr>
              <a:t> 15.06.2022</a:t>
            </a:r>
            <a:endParaRPr kumimoji="0" lang="pl-PL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Rozporządzenie (UE) 2022/576 z 8.04.2022 r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w sprawie zmiany rozporządzenia (UE) nr 833/2014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dot.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środków ograniczających w związku z działaniami Rosji destabilizującymi sytuację na Ukrainie (Dz. Urz. UE nr L 111 z 8.4.2022, str. 1) –</a:t>
            </a:r>
            <a:r>
              <a:rPr kumimoji="0" lang="pl-PL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c.d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Przed udzieleniem wsparcia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właściwa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instytucja powinna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weryfikować, czy dany podmiot nie podlega wykluczeniu z otrzymania wsparcia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wynikającym z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nałożonych sankcji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Listy osób i podmiotów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względem których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stosowane są środki sankcyjne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znajdują się w: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załącznikach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regulacji unijnych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rejestrze zamieszczonym na stronie BIP MSWiA </a:t>
            </a:r>
          </a:p>
          <a:p>
            <a:pPr lvl="0">
              <a:defRPr/>
            </a:pPr>
            <a:r>
              <a:rPr lang="pl-PL" sz="1700" b="1" dirty="0">
                <a:solidFill>
                  <a:prstClr val="black"/>
                </a:solidFill>
                <a:hlinkClick r:id="rId9"/>
              </a:rPr>
              <a:t>https://www.gov.pl/web/mswia/lista-osob-i-podmiotow-objetych-sankcjami</a:t>
            </a:r>
            <a:r>
              <a:rPr lang="pl-PL" sz="1700" b="1" dirty="0">
                <a:solidFill>
                  <a:prstClr val="black"/>
                </a:solidFill>
              </a:rPr>
              <a:t>  </a:t>
            </a:r>
            <a:endParaRPr kumimoji="0" lang="pl-PL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Zakaz ma zastosowanie również w przypadku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postępowań przeprowadzanych zgodnie z Wytycznymi w zakresie kwalifikowalności wydatków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ramach EFRR, EFS oraz FS, jak i do postępowań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przeprowadzanych na podstawie ustawy z dnia 11 września 2019 r. PZP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(Dz. U. z 2019 r. poz. 1129 z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późn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zm.)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Przepisy rozporządzenia 2022/576 weszły w życie w dniu 9 kwietnia 2022 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 PO WER przekazywała już pismo w tej sprawie, odwołując się wówczas również do przepisów prawa krajowego Pismo </a:t>
            </a:r>
            <a:r>
              <a:rPr kumimoji="0" lang="pl-PL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MFiPR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znak DZFIV. 6610.28.2022.PZa z 17.05.2022</a:t>
            </a:r>
          </a:p>
        </p:txBody>
      </p:sp>
    </p:spTree>
    <p:extLst>
      <p:ext uri="{BB962C8B-B14F-4D97-AF65-F5344CB8AC3E}">
        <p14:creationId xmlns:p14="http://schemas.microsoft.com/office/powerpoint/2010/main" val="3223728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BB7B36-BC36-4B47-9BF8-92FFD4FE84E2}"/>
              </a:ext>
            </a:extLst>
          </p:cNvPr>
          <p:cNvSpPr/>
          <p:nvPr/>
        </p:nvSpPr>
        <p:spPr>
          <a:xfrm>
            <a:off x="1271040" y="856357"/>
            <a:ext cx="10702909" cy="53245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Pismo </a:t>
            </a:r>
            <a:r>
              <a:rPr lang="pl-PL" b="1" dirty="0" err="1">
                <a:solidFill>
                  <a:schemeClr val="tx1"/>
                </a:solidFill>
              </a:rPr>
              <a:t>MFiPR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znak DZF-IV.6610.56.2022.AKW </a:t>
            </a:r>
            <a:r>
              <a:rPr lang="pl-PL" b="1" dirty="0">
                <a:solidFill>
                  <a:schemeClr val="tx1"/>
                </a:solidFill>
              </a:rPr>
              <a:t>z </a:t>
            </a:r>
            <a:r>
              <a:rPr lang="pl-PL" b="1" dirty="0">
                <a:solidFill>
                  <a:srgbClr val="FF0000"/>
                </a:solidFill>
              </a:rPr>
              <a:t>9.08.2022 r. </a:t>
            </a:r>
            <a:r>
              <a:rPr lang="pl-PL" b="1" dirty="0">
                <a:solidFill>
                  <a:schemeClr val="tx1"/>
                </a:solidFill>
              </a:rPr>
              <a:t>z Załącznikiem: </a:t>
            </a:r>
            <a:r>
              <a:rPr lang="pl-PL" b="1" dirty="0">
                <a:solidFill>
                  <a:srgbClr val="FF0000"/>
                </a:solidFill>
              </a:rPr>
              <a:t>Weryfikacja wystąpienia okoliczności i podstaw do zakazu udostępnienia funduszy, środków finansowych lub zasobów gospodarczych oraz udzielenia wsparcia w związku z agresją Rosji wobec Ukrainy w projektach PO WER (z 08.08.2022) </a:t>
            </a:r>
            <a:r>
              <a:rPr lang="pl-PL" b="1" dirty="0">
                <a:solidFill>
                  <a:schemeClr val="tx1"/>
                </a:solidFill>
              </a:rPr>
              <a:t>i</a:t>
            </a:r>
            <a:r>
              <a:rPr lang="pl-PL" b="1" dirty="0">
                <a:solidFill>
                  <a:srgbClr val="FF0000"/>
                </a:solidFill>
              </a:rPr>
              <a:t> mail z 23.08.2022</a:t>
            </a:r>
            <a:r>
              <a:rPr lang="pl-PL" b="1" dirty="0">
                <a:solidFill>
                  <a:schemeClr val="tx1"/>
                </a:solidFill>
              </a:rPr>
              <a:t>. 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Załącznik: V. Zalecenia IZ PO WER  Punkt 1. Obowiązki Beneficjenta konkursowego i pozakonkursowego: 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Beneficjent przed:</a:t>
            </a:r>
          </a:p>
          <a:p>
            <a:pPr marL="0" lvl="2"/>
            <a:r>
              <a:rPr lang="pl-PL" b="1" dirty="0">
                <a:solidFill>
                  <a:schemeClr val="tx1"/>
                </a:solidFill>
              </a:rPr>
              <a:t>• udzieleniem zamówienia (niezależnie, czy będzie to </a:t>
            </a:r>
            <a:r>
              <a:rPr lang="pl-PL" b="1" dirty="0" err="1">
                <a:solidFill>
                  <a:schemeClr val="tx1"/>
                </a:solidFill>
              </a:rPr>
              <a:t>Pzp</a:t>
            </a:r>
            <a:r>
              <a:rPr lang="pl-PL" b="1" dirty="0">
                <a:solidFill>
                  <a:schemeClr val="tx1"/>
                </a:solidFill>
              </a:rPr>
              <a:t>, zasada konkurencyjności, czy też rozeznanie rynku) </a:t>
            </a:r>
          </a:p>
          <a:p>
            <a:pPr marL="0" lvl="2"/>
            <a:r>
              <a:rPr lang="pl-PL" b="1" dirty="0">
                <a:solidFill>
                  <a:schemeClr val="tx1"/>
                </a:solidFill>
              </a:rPr>
              <a:t>• zawarciem umowy z innym podmiotem uzyskującym wsparcie finansowe w projekcie lub podmiotem, któremu powierzono środki na realizację celów projektu</a:t>
            </a:r>
          </a:p>
          <a:p>
            <a:pPr marL="0" lvl="2"/>
            <a:r>
              <a:rPr lang="pl-PL" b="1" dirty="0">
                <a:solidFill>
                  <a:schemeClr val="tx1"/>
                </a:solidFill>
              </a:rPr>
              <a:t>jest zobligowany do ustalenia, czy strona umowy oraz podmioty z nią powiązane nie zostały objęte    sankcjami, co powinno zostać odpowiednio udokumentowane. 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Zgodnie z procedurą co do zasady badaniu podlegają podmioty i osoby na etapie podpisywania umów o dofinansowanie oraz wyłaniania wykonawców usług w projektach.  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Procedura </a:t>
            </a:r>
            <a:r>
              <a:rPr lang="pl-PL" b="1" dirty="0">
                <a:solidFill>
                  <a:schemeClr val="accent2"/>
                </a:solidFill>
              </a:rPr>
              <a:t>nie dotyczy </a:t>
            </a:r>
            <a:r>
              <a:rPr lang="pl-PL" b="1" dirty="0">
                <a:solidFill>
                  <a:schemeClr val="tx1"/>
                </a:solidFill>
              </a:rPr>
              <a:t>osób otrzymujących bezpośrednie wsparcie - </a:t>
            </a:r>
            <a:r>
              <a:rPr lang="pl-PL" b="1" dirty="0">
                <a:solidFill>
                  <a:schemeClr val="accent2"/>
                </a:solidFill>
              </a:rPr>
              <a:t>uczestników projektu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Wpis do wykazu cudzoziemców, których pobyt na terytorium Rzeczypospolitej Polskiej jest niepożądany, </a:t>
            </a:r>
            <a:r>
              <a:rPr lang="pl-PL" dirty="0">
                <a:solidFill>
                  <a:schemeClr val="tx1"/>
                </a:solidFill>
              </a:rPr>
              <a:t>o którym mowa w </a:t>
            </a:r>
            <a:r>
              <a:rPr lang="pl-PL" b="1" dirty="0">
                <a:solidFill>
                  <a:schemeClr val="tx1"/>
                </a:solidFill>
              </a:rPr>
              <a:t>art. 434 ustawy z dnia 12 grudnia 2013 r. o cudzoziemcach dotyczy </a:t>
            </a:r>
            <a:r>
              <a:rPr lang="pl-PL" b="1" dirty="0">
                <a:solidFill>
                  <a:schemeClr val="accent2"/>
                </a:solidFill>
              </a:rPr>
              <a:t>reprezentacji podmiotów ubiegających się o dofinansowanie projektu czy zlecenie usługi. </a:t>
            </a:r>
          </a:p>
          <a:p>
            <a:pPr marL="0" lvl="2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568ED3-6B9E-4A98-9C05-2D767F60D557}"/>
              </a:ext>
            </a:extLst>
          </p:cNvPr>
          <p:cNvSpPr/>
          <p:nvPr/>
        </p:nvSpPr>
        <p:spPr>
          <a:xfrm>
            <a:off x="5335759" y="577927"/>
            <a:ext cx="6638191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endParaRPr lang="pl-PL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BB7B36-BC36-4B47-9BF8-92FFD4FE84E2}"/>
              </a:ext>
            </a:extLst>
          </p:cNvPr>
          <p:cNvSpPr/>
          <p:nvPr/>
        </p:nvSpPr>
        <p:spPr>
          <a:xfrm>
            <a:off x="1271040" y="856357"/>
            <a:ext cx="10702909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Pismo </a:t>
            </a:r>
            <a:r>
              <a:rPr lang="pl-PL" b="1" dirty="0" err="1">
                <a:solidFill>
                  <a:schemeClr val="tx1"/>
                </a:solidFill>
              </a:rPr>
              <a:t>MFiPR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znak DZF-IV.6610.56.2022.AKW </a:t>
            </a:r>
            <a:r>
              <a:rPr lang="pl-PL" b="1" dirty="0">
                <a:solidFill>
                  <a:schemeClr val="tx1"/>
                </a:solidFill>
              </a:rPr>
              <a:t>z </a:t>
            </a:r>
            <a:r>
              <a:rPr lang="pl-PL" b="1" dirty="0">
                <a:solidFill>
                  <a:srgbClr val="FF0000"/>
                </a:solidFill>
              </a:rPr>
              <a:t>9 sierpnia 2022 r. </a:t>
            </a:r>
            <a:r>
              <a:rPr lang="pl-PL" b="1" dirty="0">
                <a:solidFill>
                  <a:schemeClr val="tx1"/>
                </a:solidFill>
              </a:rPr>
              <a:t>z Załącznikiem  i mailem– </a:t>
            </a:r>
            <a:r>
              <a:rPr lang="pl-PL" b="1" dirty="0" err="1">
                <a:solidFill>
                  <a:schemeClr val="tx1"/>
                </a:solidFill>
              </a:rPr>
              <a:t>c.d</a:t>
            </a:r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Beneficjenci przed udzieleniem zamówienia (</a:t>
            </a:r>
            <a:r>
              <a:rPr lang="pl-PL" b="1" dirty="0" err="1">
                <a:solidFill>
                  <a:schemeClr val="tx1"/>
                </a:solidFill>
              </a:rPr>
              <a:t>Pzp</a:t>
            </a:r>
            <a:r>
              <a:rPr lang="pl-PL" b="1" dirty="0">
                <a:solidFill>
                  <a:schemeClr val="tx1"/>
                </a:solidFill>
              </a:rPr>
              <a:t>, zasada konkurencyjności, rozeznanie rynku) oraz przed zawarciem umowy powinni ustalić, czy oferenci / strona umowy (oraz podmioty z nią powiązane) nie zostali objęci sankcjami, o których mowa w ustawie z dnia 13 kwietnia 2022 r. o szczególnych rozwiązaniach w zakresie przeciwdziałania wspieraniu agresji na Ukrainę oraz służących ochronie bezpieczeństwa narodowego (Dz. U. poz. 835).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Beneficjent musi sprawdzić w pierwszej kolejności czy wykonawca, któremu ma być udzielone zamówienie, znajduje się na Liście podmiotów objętych sankcjami, prowadzonej przez ministra właściwego do spraw wewnętrznych - publikowanej w Biuletynie Informacji Publicznej na stronie ministra właściwego do spraw wewnętrznych.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Procedura wskazuje również inne sposoby weryfikacji podmiotów dysponujących środkami finansowymi, funduszami oraz zasobami gospodarczymi w rozumieniu rozporządzenia 765/2006 lub rozporządzenia 269/2014 – tj. poprzez weryfikację z załącznika nr 1 do Rozporządzenia Rady (UE) nr 269/2014 oraz do Rozporządzenia Rady (WE) nr 765/2006, informacje pozyskane z wywiadowni gospodarczych, na podstawie KRS stanowiącego ogólnopolską bazę danych o podmiotach uczestniczących w obrocie gospodarczym lub CEIDG zawierającą dane z ewidencji osób fizycznych, prowadzących pozarolniczą działalność gospodarczą jednoosobowo lub jako wspólnicy spółek cywilnych oraz CRBR zawierającego dane o beneficjentach rzeczywistych.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.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568ED3-6B9E-4A98-9C05-2D767F60D557}"/>
              </a:ext>
            </a:extLst>
          </p:cNvPr>
          <p:cNvSpPr/>
          <p:nvPr/>
        </p:nvSpPr>
        <p:spPr>
          <a:xfrm>
            <a:off x="5335759" y="577927"/>
            <a:ext cx="6638191" cy="3231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defTabSz="457200">
              <a:spcBef>
                <a:spcPct val="0"/>
              </a:spcBef>
              <a:spcAft>
                <a:spcPts val="600"/>
              </a:spcAft>
              <a:defRPr/>
            </a:pPr>
            <a:endParaRPr lang="pl-PL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0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8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5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5335759" y="251327"/>
            <a:ext cx="6638192" cy="40011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Interpretacje IZ PO WER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3102BBC-5824-4459-AF93-56E66865B848}"/>
              </a:ext>
            </a:extLst>
          </p:cNvPr>
          <p:cNvSpPr/>
          <p:nvPr/>
        </p:nvSpPr>
        <p:spPr>
          <a:xfrm>
            <a:off x="1621993" y="977177"/>
            <a:ext cx="1035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BB7B36-BC36-4B47-9BF8-92FFD4FE84E2}"/>
              </a:ext>
            </a:extLst>
          </p:cNvPr>
          <p:cNvSpPr/>
          <p:nvPr/>
        </p:nvSpPr>
        <p:spPr>
          <a:xfrm>
            <a:off x="1271040" y="825579"/>
            <a:ext cx="10702909" cy="572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Pismo </a:t>
            </a:r>
            <a:r>
              <a:rPr lang="pl-PL" b="1" dirty="0" err="1">
                <a:solidFill>
                  <a:prstClr val="black"/>
                </a:solidFill>
              </a:rPr>
              <a:t>MFiPR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znak DZF-IV.6610.56.2022.AKW </a:t>
            </a:r>
            <a:r>
              <a:rPr lang="pl-PL" b="1" dirty="0">
                <a:solidFill>
                  <a:prstClr val="black"/>
                </a:solidFill>
              </a:rPr>
              <a:t>z </a:t>
            </a:r>
            <a:r>
              <a:rPr lang="pl-PL" b="1" dirty="0">
                <a:solidFill>
                  <a:srgbClr val="FF0000"/>
                </a:solidFill>
              </a:rPr>
              <a:t>9 sierpnia 2022 r. </a:t>
            </a:r>
            <a:r>
              <a:rPr lang="pl-PL" b="1" dirty="0">
                <a:solidFill>
                  <a:prstClr val="black"/>
                </a:solidFill>
              </a:rPr>
              <a:t>z Załącznikiem i mailem – </a:t>
            </a:r>
            <a:r>
              <a:rPr lang="pl-PL" b="1" dirty="0" err="1">
                <a:solidFill>
                  <a:prstClr val="black"/>
                </a:solidFill>
              </a:rPr>
              <a:t>c.d</a:t>
            </a:r>
            <a:endParaRPr lang="pl-PL" sz="800" b="1" dirty="0">
              <a:solidFill>
                <a:prstClr val="black"/>
              </a:solidFill>
            </a:endParaRP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Umowa stażu zawierana jest pomiędzy organizatorem stażu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b="1" dirty="0">
                <a:solidFill>
                  <a:schemeClr val="tx1"/>
                </a:solidFill>
              </a:rPr>
              <a:t>PUP -  weryfikacji podlega organizator stażu 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Weryfikację </a:t>
            </a:r>
            <a:r>
              <a:rPr lang="pl-PL" dirty="0">
                <a:solidFill>
                  <a:schemeClr val="tx1"/>
                </a:solidFill>
              </a:rPr>
              <a:t>ww.</a:t>
            </a:r>
            <a:r>
              <a:rPr lang="pl-PL" b="1" dirty="0">
                <a:solidFill>
                  <a:schemeClr val="tx1"/>
                </a:solidFill>
              </a:rPr>
              <a:t> podmiotów przeprowadza instytucja udzielająca wsparcia/zamawiająca usługę </a:t>
            </a:r>
            <a:r>
              <a:rPr lang="pl-PL" dirty="0">
                <a:solidFill>
                  <a:schemeClr val="tx1"/>
                </a:solidFill>
              </a:rPr>
              <a:t>- należy ją </a:t>
            </a:r>
            <a:r>
              <a:rPr lang="pl-PL" b="1" dirty="0">
                <a:solidFill>
                  <a:schemeClr val="tx1"/>
                </a:solidFill>
              </a:rPr>
              <a:t>dokumentować </a:t>
            </a:r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b="1" dirty="0">
                <a:solidFill>
                  <a:schemeClr val="tx1"/>
                </a:solidFill>
              </a:rPr>
              <a:t> sposób pozwalający zachować ścieżkę audytu, </a:t>
            </a:r>
            <a:r>
              <a:rPr lang="pl-PL" dirty="0">
                <a:solidFill>
                  <a:schemeClr val="tx1"/>
                </a:solidFill>
              </a:rPr>
              <a:t>tak jak jest to zwykle stosowane – za </a:t>
            </a:r>
            <a:r>
              <a:rPr lang="pl-PL" b="1" dirty="0">
                <a:solidFill>
                  <a:schemeClr val="tx1"/>
                </a:solidFill>
              </a:rPr>
              <a:t>pomocą np. notatek, wydruków, zrzutów z ekranu.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Złożenie oświadczenia nie jest wystarczające </a:t>
            </a:r>
            <a:r>
              <a:rPr lang="pl-PL" dirty="0">
                <a:solidFill>
                  <a:schemeClr val="tx1"/>
                </a:solidFill>
              </a:rPr>
              <a:t>do </a:t>
            </a:r>
            <a:r>
              <a:rPr lang="pl-PL" b="1" dirty="0">
                <a:solidFill>
                  <a:schemeClr val="tx1"/>
                </a:solidFill>
              </a:rPr>
              <a:t>stwierdzenia czy i w jaki sposób właściwa instytucja dokonała weryfikacji podmiotów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Zalecenia: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W projektach PO WER przed udzieleniem zamówienia </a:t>
            </a:r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b="1" dirty="0">
                <a:solidFill>
                  <a:schemeClr val="tx1"/>
                </a:solidFill>
              </a:rPr>
              <a:t> przed zawieraniem umów (wg stanu na dzień zawarcia umowy) weryfikować / ewentualni wykluczać podmioty wskazane w punkcie II, III i IV Załącznika 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Dokumentować tą weryfikację za pomocą np. notatek, wydruków, zrzutów z ekranu</a:t>
            </a:r>
          </a:p>
          <a:p>
            <a:pPr marL="0" lvl="2"/>
            <a:endParaRPr lang="pl-PL" sz="800" b="1" dirty="0">
              <a:solidFill>
                <a:schemeClr val="tx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Obowiązki DWUP </a:t>
            </a:r>
            <a:r>
              <a:rPr lang="pl-PL" b="1" dirty="0">
                <a:solidFill>
                  <a:schemeClr val="tx1"/>
                </a:solidFill>
              </a:rPr>
              <a:t>z punktu 2.2 Weryfikacja wydatków wykazanych we WNP / podczas kontroli na miejscu: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Sprawdzać w trakcie weryfikacji WNP oraz kontroli na miejscu, fakt wywiązywania się przez Beneficjentów z obowiązków, o których mowa w punkcie 1 -</a:t>
            </a:r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b="1" dirty="0">
                <a:solidFill>
                  <a:schemeClr val="tx1"/>
                </a:solidFill>
              </a:rPr>
              <a:t> Załączniku błędnie wskazano odwołanie do punktu 2.1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Sprawdzeniu podlegają podmioty wytypowane do próby ustalanej na dotychczasowych zasadach na potrzeby kontroli na miejscu oraz pogłębionej weryfikacji wniosku o płatność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Sprawdzać, czy Beneficjent dokonał weryfikacji i czy faktycznie nie zawarł umowy z podmiotem wykluczonym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Wynik weryfikacji DWUP jest dokumentowany w odpowiedniej liście sprawdzającej</a:t>
            </a:r>
          </a:p>
        </p:txBody>
      </p:sp>
    </p:spTree>
    <p:extLst>
      <p:ext uri="{BB962C8B-B14F-4D97-AF65-F5344CB8AC3E}">
        <p14:creationId xmlns:p14="http://schemas.microsoft.com/office/powerpoint/2010/main" val="25010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2890554" y="287549"/>
            <a:ext cx="7950140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l-PL" b="1" dirty="0">
              <a:solidFill>
                <a:prstClr val="white"/>
              </a:solidFill>
            </a:endParaRPr>
          </a:p>
          <a:p>
            <a:r>
              <a:rPr lang="pl-PL" b="1" dirty="0">
                <a:solidFill>
                  <a:prstClr val="white"/>
                </a:solidFill>
              </a:rPr>
              <a:t>Efekty wsparcia projektów PO WER 2014-2020 do 31.08.2022</a:t>
            </a:r>
          </a:p>
          <a:p>
            <a:endParaRPr lang="pl-PL" b="1" dirty="0">
              <a:solidFill>
                <a:prstClr val="white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F4EDAD6-A36E-4917-9CAB-2422A84F87A6}"/>
              </a:ext>
            </a:extLst>
          </p:cNvPr>
          <p:cNvSpPr/>
          <p:nvPr/>
        </p:nvSpPr>
        <p:spPr>
          <a:xfrm>
            <a:off x="367488" y="1032495"/>
            <a:ext cx="10473206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Od początku realizacji POWER 2014-2020 do 31.08.2022 r. objęto wsparciem: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b="1" dirty="0"/>
              <a:t>w działaniu 1.1: </a:t>
            </a:r>
            <a:r>
              <a:rPr lang="pl-PL" b="1" dirty="0">
                <a:solidFill>
                  <a:schemeClr val="tx1"/>
                </a:solidFill>
              </a:rPr>
              <a:t>55 828 osób, </a:t>
            </a:r>
            <a:r>
              <a:rPr lang="pl-PL" dirty="0">
                <a:solidFill>
                  <a:schemeClr val="tx1"/>
                </a:solidFill>
              </a:rPr>
              <a:t>w tym </a:t>
            </a:r>
            <a:r>
              <a:rPr lang="pl-PL" b="1" dirty="0">
                <a:solidFill>
                  <a:schemeClr val="tx1"/>
                </a:solidFill>
              </a:rPr>
              <a:t>31 043 kobiety  - 55%</a:t>
            </a:r>
          </a:p>
          <a:p>
            <a:pPr lvl="1"/>
            <a:endParaRPr lang="pl-PL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chemeClr val="tx1"/>
                </a:solidFill>
              </a:rPr>
              <a:t>w działaniu 1.2 : 6 172 osoby, </a:t>
            </a:r>
            <a:r>
              <a:rPr lang="pl-PL" dirty="0">
                <a:solidFill>
                  <a:schemeClr val="tx1"/>
                </a:solidFill>
              </a:rPr>
              <a:t>w tym </a:t>
            </a:r>
            <a:r>
              <a:rPr lang="pl-PL" b="1" dirty="0">
                <a:solidFill>
                  <a:schemeClr val="tx1"/>
                </a:solidFill>
              </a:rPr>
              <a:t>3 593 kobiety - 58%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b="1" dirty="0"/>
              <a:t>w działaniu 1.1 podjęło pracę 29 080 osób, </a:t>
            </a:r>
            <a:r>
              <a:rPr lang="pl-PL" dirty="0"/>
              <a:t>w tym </a:t>
            </a:r>
            <a:r>
              <a:rPr lang="pl-PL" b="1" dirty="0"/>
              <a:t>7 387 osób założyło działalność gospodarczą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l-PL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b="1" dirty="0"/>
              <a:t>w działaniu 1.2 podjęło pracę 2 467 osób, </a:t>
            </a:r>
            <a:r>
              <a:rPr lang="pl-PL" dirty="0"/>
              <a:t>w tym </a:t>
            </a:r>
            <a:r>
              <a:rPr lang="pl-PL" b="1" dirty="0"/>
              <a:t>760 osób założyło działalność gospodarczą</a:t>
            </a:r>
          </a:p>
        </p:txBody>
      </p:sp>
      <p:pic>
        <p:nvPicPr>
          <p:cNvPr id="14" name="Obraz 2">
            <a:extLst>
              <a:ext uri="{FF2B5EF4-FFF2-40B4-BE49-F238E27FC236}">
                <a16:creationId xmlns:a16="http://schemas.microsoft.com/office/drawing/2014/main" id="{0C314685-A77E-4A1F-A5DE-15A05386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57" y="1126812"/>
            <a:ext cx="2578837" cy="27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90BF24A5-B990-4904-86B8-530C171CD783}"/>
              </a:ext>
            </a:extLst>
          </p:cNvPr>
          <p:cNvSpPr/>
          <p:nvPr/>
        </p:nvSpPr>
        <p:spPr>
          <a:xfrm>
            <a:off x="792378" y="4079471"/>
            <a:ext cx="3512820" cy="5588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Pracę podjęło 31 547 osób</a:t>
            </a:r>
            <a:endParaRPr lang="pl-PL" dirty="0"/>
          </a:p>
        </p:txBody>
      </p:sp>
      <p:sp>
        <p:nvSpPr>
          <p:cNvPr id="17" name="Strzałka: pięciokąt 16">
            <a:extLst>
              <a:ext uri="{FF2B5EF4-FFF2-40B4-BE49-F238E27FC236}">
                <a16:creationId xmlns:a16="http://schemas.microsoft.com/office/drawing/2014/main" id="{E0B7DEB7-1976-424E-913C-59377F10A52C}"/>
              </a:ext>
            </a:extLst>
          </p:cNvPr>
          <p:cNvSpPr/>
          <p:nvPr/>
        </p:nvSpPr>
        <p:spPr>
          <a:xfrm>
            <a:off x="4730088" y="4058646"/>
            <a:ext cx="4652853" cy="54081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Działalność gospodarczą założyło 8 147osób </a:t>
            </a: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75595E97-C07C-4B9F-9501-4C3C5161FA24}"/>
              </a:ext>
            </a:extLst>
          </p:cNvPr>
          <p:cNvSpPr/>
          <p:nvPr/>
        </p:nvSpPr>
        <p:spPr>
          <a:xfrm>
            <a:off x="804456" y="2075962"/>
            <a:ext cx="2090882" cy="5588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62 000 osób</a:t>
            </a:r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BDD2CCFB-A8D2-4C22-B3A0-7ACFB7E19819}"/>
              </a:ext>
            </a:extLst>
          </p:cNvPr>
          <p:cNvSpPr/>
          <p:nvPr/>
        </p:nvSpPr>
        <p:spPr>
          <a:xfrm>
            <a:off x="3108441" y="1527541"/>
            <a:ext cx="2090882" cy="5588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34 636 kobiet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56% </a:t>
            </a:r>
          </a:p>
        </p:txBody>
      </p: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B61A9FEF-4937-408A-916E-9AB74FBB464E}"/>
              </a:ext>
            </a:extLst>
          </p:cNvPr>
          <p:cNvSpPr/>
          <p:nvPr/>
        </p:nvSpPr>
        <p:spPr>
          <a:xfrm>
            <a:off x="3108440" y="2113784"/>
            <a:ext cx="2205511" cy="75935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15 511 osób pracujących-COVID </a:t>
            </a:r>
          </a:p>
        </p:txBody>
      </p:sp>
      <p:sp>
        <p:nvSpPr>
          <p:cNvPr id="22" name="Strzałka: pięciokąt 21">
            <a:extLst>
              <a:ext uri="{FF2B5EF4-FFF2-40B4-BE49-F238E27FC236}">
                <a16:creationId xmlns:a16="http://schemas.microsoft.com/office/drawing/2014/main" id="{FC27FFD1-6BEE-40FC-BA08-7ADF06701F5A}"/>
              </a:ext>
            </a:extLst>
          </p:cNvPr>
          <p:cNvSpPr/>
          <p:nvPr/>
        </p:nvSpPr>
        <p:spPr>
          <a:xfrm>
            <a:off x="5580989" y="2243667"/>
            <a:ext cx="1852744" cy="65707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7 405 kobiet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3605878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78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Prostokąt 11"/>
          <p:cNvSpPr/>
          <p:nvPr/>
        </p:nvSpPr>
        <p:spPr>
          <a:xfrm>
            <a:off x="6768269" y="4119072"/>
            <a:ext cx="380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Dziękuję za uwagę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Alina Zaręba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Kierownik Wydziału Wdrażania PO WER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85" y="572492"/>
            <a:ext cx="6135391" cy="5775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953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2890554" y="274640"/>
            <a:ext cx="795014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Środki zakontraktowane i rozliczone w Poddziałaniu 1.1.1 (EFS) do 31.08.2022 </a:t>
            </a:r>
          </a:p>
          <a:p>
            <a:r>
              <a:rPr lang="pl-PL" b="1" dirty="0">
                <a:solidFill>
                  <a:prstClr val="white"/>
                </a:solidFill>
              </a:rPr>
              <a:t>w 78 projektach pozakonkursowych PUP w Województwie Dolnośląskim   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B2CEFE5-D287-40CC-91D6-00EEEDDE76F2}"/>
              </a:ext>
            </a:extLst>
          </p:cNvPr>
          <p:cNvGraphicFramePr/>
          <p:nvPr>
            <p:extLst/>
          </p:nvPr>
        </p:nvGraphicFramePr>
        <p:xfrm>
          <a:off x="-194310" y="486228"/>
          <a:ext cx="10840694" cy="325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Prostokąt 15">
            <a:extLst>
              <a:ext uri="{FF2B5EF4-FFF2-40B4-BE49-F238E27FC236}">
                <a16:creationId xmlns:a16="http://schemas.microsoft.com/office/drawing/2014/main" id="{09CC7877-6A3C-43AA-94D8-B54040496D24}"/>
              </a:ext>
            </a:extLst>
          </p:cNvPr>
          <p:cNvSpPr/>
          <p:nvPr/>
        </p:nvSpPr>
        <p:spPr>
          <a:xfrm>
            <a:off x="367488" y="3080180"/>
            <a:ext cx="104732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Postęp finansowy  - wydatki rozliczone na dzień 31.08.2022r.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7A61E6B-1E9D-494A-953F-06B01561D67E}"/>
              </a:ext>
            </a:extLst>
          </p:cNvPr>
          <p:cNvSpPr/>
          <p:nvPr/>
        </p:nvSpPr>
        <p:spPr>
          <a:xfrm>
            <a:off x="367488" y="658242"/>
            <a:ext cx="104732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Kontraktacja w ramach 3 naborów w latach 2018-2020 na wydatkowanie w latach 2019-2022</a:t>
            </a:r>
            <a:r>
              <a:rPr lang="pl-PL" dirty="0"/>
              <a:t> </a:t>
            </a:r>
          </a:p>
        </p:txBody>
      </p:sp>
      <p:sp>
        <p:nvSpPr>
          <p:cNvPr id="12" name="Strzałka: pięciokąt 11">
            <a:extLst>
              <a:ext uri="{FF2B5EF4-FFF2-40B4-BE49-F238E27FC236}">
                <a16:creationId xmlns:a16="http://schemas.microsoft.com/office/drawing/2014/main" id="{1CE9D213-1EA0-4BEA-8A6C-60930170DC1E}"/>
              </a:ext>
            </a:extLst>
          </p:cNvPr>
          <p:cNvSpPr/>
          <p:nvPr/>
        </p:nvSpPr>
        <p:spPr>
          <a:xfrm>
            <a:off x="367488" y="3693409"/>
            <a:ext cx="3512820" cy="791403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Zakończono realizację 52 projektów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777F0781-C8F0-48BB-B709-282853F91FD0}"/>
              </a:ext>
            </a:extLst>
          </p:cNvPr>
          <p:cNvSpPr/>
          <p:nvPr/>
        </p:nvSpPr>
        <p:spPr>
          <a:xfrm>
            <a:off x="4145266" y="3716429"/>
            <a:ext cx="3512820" cy="79140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Kontynuowana jest realizacja 26 projektów</a:t>
            </a:r>
            <a:endParaRPr lang="pl-PL" dirty="0"/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FD328890-3024-49C6-BDDD-E6CB9678C000}"/>
              </a:ext>
            </a:extLst>
          </p:cNvPr>
          <p:cNvSpPr/>
          <p:nvPr/>
        </p:nvSpPr>
        <p:spPr>
          <a:xfrm>
            <a:off x="367488" y="4710655"/>
            <a:ext cx="3512820" cy="79140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 Łącznie </a:t>
            </a:r>
            <a:r>
              <a:rPr lang="pl-PL" b="1" dirty="0">
                <a:solidFill>
                  <a:schemeClr val="tx1"/>
                </a:solidFill>
              </a:rPr>
              <a:t>zatwierdzono 450 </a:t>
            </a:r>
            <a:r>
              <a:rPr lang="pl-PL" b="1" dirty="0">
                <a:solidFill>
                  <a:prstClr val="black"/>
                </a:solidFill>
              </a:rPr>
              <a:t>wniosków o płatność</a:t>
            </a:r>
            <a:endParaRPr lang="pl-PL" dirty="0"/>
          </a:p>
        </p:txBody>
      </p: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DDB7AA46-5D29-404F-975B-802B21495B0C}"/>
              </a:ext>
            </a:extLst>
          </p:cNvPr>
          <p:cNvSpPr/>
          <p:nvPr/>
        </p:nvSpPr>
        <p:spPr>
          <a:xfrm>
            <a:off x="4103658" y="4753682"/>
            <a:ext cx="5918166" cy="79140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W 78 projektach EFS rozliczono wydatki na kwotę </a:t>
            </a:r>
            <a:r>
              <a:rPr lang="pl-PL" b="1" dirty="0">
                <a:solidFill>
                  <a:srgbClr val="FF0000"/>
                </a:solidFill>
              </a:rPr>
              <a:t>215 mln PLN – tj. 78 % </a:t>
            </a:r>
            <a:r>
              <a:rPr lang="pl-PL" b="1" dirty="0">
                <a:solidFill>
                  <a:prstClr val="black"/>
                </a:solidFill>
              </a:rPr>
              <a:t>zakontraktowanych środków</a:t>
            </a:r>
          </a:p>
          <a:p>
            <a:pPr algn="ctr"/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22" name="Strzałka: pięciokąt 21">
            <a:extLst>
              <a:ext uri="{FF2B5EF4-FFF2-40B4-BE49-F238E27FC236}">
                <a16:creationId xmlns:a16="http://schemas.microsoft.com/office/drawing/2014/main" id="{924EFE31-B573-4CA8-AD01-08BEE613C367}"/>
              </a:ext>
            </a:extLst>
          </p:cNvPr>
          <p:cNvSpPr/>
          <p:nvPr/>
        </p:nvSpPr>
        <p:spPr>
          <a:xfrm>
            <a:off x="367488" y="5791957"/>
            <a:ext cx="3512820" cy="79140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Do certyfikacji KE przedstawiono </a:t>
            </a:r>
            <a:r>
              <a:rPr lang="pl-PL" b="1" dirty="0">
                <a:solidFill>
                  <a:srgbClr val="FF0000"/>
                </a:solidFill>
              </a:rPr>
              <a:t>206,5 mln PLN – tj.  74,5 </a:t>
            </a:r>
            <a:r>
              <a:rPr lang="pl-PL" b="1" dirty="0">
                <a:solidFill>
                  <a:prstClr val="black"/>
                </a:solidFill>
              </a:rPr>
              <a:t>% zakontraktowanych środków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73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8768" y="5855735"/>
            <a:ext cx="4908655" cy="578461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35372" y="450490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-1067" r="48228" b="7562"/>
          <a:stretch/>
        </p:blipFill>
        <p:spPr>
          <a:xfrm>
            <a:off x="-1" y="1264647"/>
            <a:ext cx="1657243" cy="446944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9EEAB4B-213B-4F06-AC08-EA2F81632597}"/>
              </a:ext>
            </a:extLst>
          </p:cNvPr>
          <p:cNvSpPr/>
          <p:nvPr/>
        </p:nvSpPr>
        <p:spPr>
          <a:xfrm>
            <a:off x="1657243" y="-356651"/>
            <a:ext cx="928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233AFD9-586B-4B99-8D31-8B4A9FB8C8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575" y="1322884"/>
            <a:ext cx="5923661" cy="441120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AF103D5-12A6-4564-97CF-42AD190FA0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242" y="1331987"/>
            <a:ext cx="4173579" cy="4403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A2075C2B-AAA6-49ED-B92F-516181AD9841}"/>
              </a:ext>
            </a:extLst>
          </p:cNvPr>
          <p:cNvSpPr/>
          <p:nvPr/>
        </p:nvSpPr>
        <p:spPr>
          <a:xfrm>
            <a:off x="911656" y="553205"/>
            <a:ext cx="4119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Efekty wdrażania projektów z 3 naborów </a:t>
            </a:r>
          </a:p>
          <a:p>
            <a:r>
              <a:rPr lang="pl-PL" b="1" dirty="0">
                <a:solidFill>
                  <a:schemeClr val="bg1"/>
                </a:solidFill>
              </a:rPr>
              <a:t>z Poddziałania 1.1.1 PO WER </a:t>
            </a:r>
          </a:p>
        </p:txBody>
      </p:sp>
    </p:spTree>
    <p:extLst>
      <p:ext uri="{BB962C8B-B14F-4D97-AF65-F5344CB8AC3E}">
        <p14:creationId xmlns:p14="http://schemas.microsoft.com/office/powerpoint/2010/main" val="30622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2890554" y="274640"/>
            <a:ext cx="795014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Kontraktacja w naborze nr POWR.01.01.01-IP.10-02-001/20.   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BFB9B286-E9A0-481C-988E-DD6D90AD0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414"/>
              </p:ext>
            </p:extLst>
          </p:nvPr>
        </p:nvGraphicFramePr>
        <p:xfrm>
          <a:off x="948690" y="627911"/>
          <a:ext cx="9892005" cy="5042451"/>
        </p:xfrm>
        <a:graphic>
          <a:graphicData uri="http://schemas.openxmlformats.org/drawingml/2006/table">
            <a:tbl>
              <a:tblPr/>
              <a:tblGrid>
                <a:gridCol w="1587062">
                  <a:extLst>
                    <a:ext uri="{9D8B030D-6E8A-4147-A177-3AD203B41FA5}">
                      <a16:colId xmlns:a16="http://schemas.microsoft.com/office/drawing/2014/main" val="2056241890"/>
                    </a:ext>
                  </a:extLst>
                </a:gridCol>
                <a:gridCol w="1180122">
                  <a:extLst>
                    <a:ext uri="{9D8B030D-6E8A-4147-A177-3AD203B41FA5}">
                      <a16:colId xmlns:a16="http://schemas.microsoft.com/office/drawing/2014/main" val="584896709"/>
                    </a:ext>
                  </a:extLst>
                </a:gridCol>
                <a:gridCol w="1152994">
                  <a:extLst>
                    <a:ext uri="{9D8B030D-6E8A-4147-A177-3AD203B41FA5}">
                      <a16:colId xmlns:a16="http://schemas.microsoft.com/office/drawing/2014/main" val="1264507054"/>
                    </a:ext>
                  </a:extLst>
                </a:gridCol>
                <a:gridCol w="1315770">
                  <a:extLst>
                    <a:ext uri="{9D8B030D-6E8A-4147-A177-3AD203B41FA5}">
                      <a16:colId xmlns:a16="http://schemas.microsoft.com/office/drawing/2014/main" val="1692904662"/>
                    </a:ext>
                  </a:extLst>
                </a:gridCol>
                <a:gridCol w="1112299">
                  <a:extLst>
                    <a:ext uri="{9D8B030D-6E8A-4147-A177-3AD203B41FA5}">
                      <a16:colId xmlns:a16="http://schemas.microsoft.com/office/drawing/2014/main" val="590302684"/>
                    </a:ext>
                  </a:extLst>
                </a:gridCol>
                <a:gridCol w="1234382">
                  <a:extLst>
                    <a:ext uri="{9D8B030D-6E8A-4147-A177-3AD203B41FA5}">
                      <a16:colId xmlns:a16="http://schemas.microsoft.com/office/drawing/2014/main" val="4290000405"/>
                    </a:ext>
                  </a:extLst>
                </a:gridCol>
                <a:gridCol w="1251336">
                  <a:extLst>
                    <a:ext uri="{9D8B030D-6E8A-4147-A177-3AD203B41FA5}">
                      <a16:colId xmlns:a16="http://schemas.microsoft.com/office/drawing/2014/main" val="3714550231"/>
                    </a:ext>
                  </a:extLst>
                </a:gridCol>
                <a:gridCol w="1058040">
                  <a:extLst>
                    <a:ext uri="{9D8B030D-6E8A-4147-A177-3AD203B41FA5}">
                      <a16:colId xmlns:a16="http://schemas.microsoft.com/office/drawing/2014/main" val="1379445136"/>
                    </a:ext>
                  </a:extLst>
                </a:gridCol>
              </a:tblGrid>
              <a:tr h="8922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PUP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podpisanych umów (z decyzji </a:t>
                      </a:r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MRPiPS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wprowadzeniu COVID W 2020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na zakończenie realizacji projektu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wprowadzeniu COVID w 2021 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niekwalifikowalnego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Projektów PUP na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zakończenie realizacji projektu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rozliczonych środków we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wnp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zakończenie realizacji projektu   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rozliczenia </a:t>
                      </a: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Projektu PUP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87661"/>
                  </a:ext>
                </a:extLst>
              </a:tr>
              <a:tr h="4582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112 209 533,49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192 652 847,49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172 487 646,82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8 420 328,73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164 067 318,09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150 157 112,00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49642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Bolesławcu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2 523 758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5 523 758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4 889 571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213 055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4 676 516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4 008 915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06801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Dzierżoniowie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3 282 694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5 282 694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4 103 233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199 400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3 903 833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3 752 269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38427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Głogowie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4 662 879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6 522 879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5 557 855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293 562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5 264 293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5 225 306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3679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Górze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3 228 139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3 528 139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3 278 902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90 190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3 188 712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3 077 258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96630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Jaworze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3 655 010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4 625 010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3 896 158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315 468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3 580 691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3 255 040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01937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Jeleniej Górze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5 050 391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7 050 391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7 303 392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467 550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6 835 842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5 467 756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72036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Kamiennej Górze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1 708 704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2 208 704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2 272 172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141 437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2 130 735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2 072 052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99041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Kłodzku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10 207 170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13 707 170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13 406 051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677 294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12 728 757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12 344 043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3307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Legnicy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7 509 365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11 809 365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10 760 155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836 227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9 923 928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8 344 049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49813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Lubaniu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2 298 820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3 798 820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3 822 855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207 817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3 615 038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3 553 494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33695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Lubinie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3 146 607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5 146 607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4 892 851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220 623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4 672 228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4 535 735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89183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Lwówku Śląskim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3 108 962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3 808 962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3 649 572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241 078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3 408 494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2 873 954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25276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Miliczu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1 699 210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2 499 210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2 608 785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122 330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2 486 456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2 459 463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18171"/>
                  </a:ext>
                </a:extLst>
              </a:tr>
            </a:tbl>
          </a:graphicData>
        </a:graphic>
      </p:graphicFrame>
      <p:sp>
        <p:nvSpPr>
          <p:cNvPr id="12" name="Objaśnienie: strzałka w lewo 11">
            <a:extLst>
              <a:ext uri="{FF2B5EF4-FFF2-40B4-BE49-F238E27FC236}">
                <a16:creationId xmlns:a16="http://schemas.microsoft.com/office/drawing/2014/main" id="{F30D3F1D-7F67-402C-B4A3-6DF150D189C0}"/>
              </a:ext>
            </a:extLst>
          </p:cNvPr>
          <p:cNvSpPr/>
          <p:nvPr/>
        </p:nvSpPr>
        <p:spPr>
          <a:xfrm>
            <a:off x="10840694" y="2868930"/>
            <a:ext cx="9144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86%-99%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41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7318982" y="5830958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11103625" y="445048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9" name="pole tekstowe 18"/>
          <p:cNvSpPr txBox="1"/>
          <p:nvPr/>
        </p:nvSpPr>
        <p:spPr>
          <a:xfrm>
            <a:off x="2890554" y="274640"/>
            <a:ext cx="795014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Kontraktacja w naborze nr POWR.01.01.01-IP.10-02-001/20.    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C65EBBD-ACAE-414F-8E63-902ACD5AB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03105"/>
              </p:ext>
            </p:extLst>
          </p:nvPr>
        </p:nvGraphicFramePr>
        <p:xfrm>
          <a:off x="1028701" y="617735"/>
          <a:ext cx="9811994" cy="5119709"/>
        </p:xfrm>
        <a:graphic>
          <a:graphicData uri="http://schemas.openxmlformats.org/drawingml/2006/table">
            <a:tbl>
              <a:tblPr/>
              <a:tblGrid>
                <a:gridCol w="1574226">
                  <a:extLst>
                    <a:ext uri="{9D8B030D-6E8A-4147-A177-3AD203B41FA5}">
                      <a16:colId xmlns:a16="http://schemas.microsoft.com/office/drawing/2014/main" val="124752112"/>
                    </a:ext>
                  </a:extLst>
                </a:gridCol>
                <a:gridCol w="1170577">
                  <a:extLst>
                    <a:ext uri="{9D8B030D-6E8A-4147-A177-3AD203B41FA5}">
                      <a16:colId xmlns:a16="http://schemas.microsoft.com/office/drawing/2014/main" val="3506288000"/>
                    </a:ext>
                  </a:extLst>
                </a:gridCol>
                <a:gridCol w="1143667">
                  <a:extLst>
                    <a:ext uri="{9D8B030D-6E8A-4147-A177-3AD203B41FA5}">
                      <a16:colId xmlns:a16="http://schemas.microsoft.com/office/drawing/2014/main" val="3032300212"/>
                    </a:ext>
                  </a:extLst>
                </a:gridCol>
                <a:gridCol w="1305126">
                  <a:extLst>
                    <a:ext uri="{9D8B030D-6E8A-4147-A177-3AD203B41FA5}">
                      <a16:colId xmlns:a16="http://schemas.microsoft.com/office/drawing/2014/main" val="1092572046"/>
                    </a:ext>
                  </a:extLst>
                </a:gridCol>
                <a:gridCol w="1103303">
                  <a:extLst>
                    <a:ext uri="{9D8B030D-6E8A-4147-A177-3AD203B41FA5}">
                      <a16:colId xmlns:a16="http://schemas.microsoft.com/office/drawing/2014/main" val="1118815742"/>
                    </a:ext>
                  </a:extLst>
                </a:gridCol>
                <a:gridCol w="1224398">
                  <a:extLst>
                    <a:ext uri="{9D8B030D-6E8A-4147-A177-3AD203B41FA5}">
                      <a16:colId xmlns:a16="http://schemas.microsoft.com/office/drawing/2014/main" val="1212977244"/>
                    </a:ext>
                  </a:extLst>
                </a:gridCol>
                <a:gridCol w="1241214">
                  <a:extLst>
                    <a:ext uri="{9D8B030D-6E8A-4147-A177-3AD203B41FA5}">
                      <a16:colId xmlns:a16="http://schemas.microsoft.com/office/drawing/2014/main" val="2639865291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3079290851"/>
                    </a:ext>
                  </a:extLst>
                </a:gridCol>
              </a:tblGrid>
              <a:tr h="10053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PUP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podpisanych umów (z decyzji </a:t>
                      </a:r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MRPiPS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wprowadzeniu COVID W 2020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projektu EFS na zakończenie realizacji projektu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wprowadzeniu COVID w 2021 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niekwalifikowalnego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Projektów PUP na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zakończenie realizacji projektu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rozliczonych środków we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wnp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zakończenie realizacji projektu     PLN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rozliczenia </a:t>
                      </a: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Projektu PUP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29268"/>
                  </a:ext>
                </a:extLst>
              </a:tr>
              <a:tr h="4172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112 209 533,49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192 652 847,49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172 487 646,82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8 420 328,73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164 067 318,09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150 157 112,00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7594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Oleśnicy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3 636 463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6 136 463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5 943 705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223 873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5 719 832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5 406 843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96883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Oławie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3 418 154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4 918 154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4 595 814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187 000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4 408 814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3 790 287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38697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Polkowicach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3 003 659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5 503 659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4 263 888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228 397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4 035 491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3 928 589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67905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Strzelinie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2 905 178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3 805 178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3 173 320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171 200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3 002 119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2 655 615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87291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Środzie Śląskiej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2 112 355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4 112 355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2 802 831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192 967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2 609 865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2 593 352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09791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Świdnicy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6 409 267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9 409 267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9 061 541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387 483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8 674 059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8 419 709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24090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Trzebnicy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3 058 084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4 958 084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4 348 482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93 208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4 255 274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4 215 656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77340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Wałbrzychu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7 481 672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11 794 986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8 234 397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445 663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7 788 735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7 383 461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38744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Wołowie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3 547 199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4 547 199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3 627 633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239 090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3 388 543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2 912 131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69244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we Wrocławiu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13 589 143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47 589 143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42 823 202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1 438 761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41 384 441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36 946 646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77367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Ząbkowicach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4 503 877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5 903 877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5 938 855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298 265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5 640 590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4 858 167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55175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Zgorzelcu 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2 558 163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3 558 163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3 104 200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319 037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2 785 163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2 442 299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28709"/>
                  </a:ext>
                </a:extLst>
              </a:tr>
              <a:tr h="2843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 w Złotoryi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3 904 611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4 904 611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4 128 226</a:t>
                      </a:r>
                    </a:p>
                  </a:txBody>
                  <a:tcPr marL="8810" marR="8810" marT="8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169 356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3 958 871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3 635 022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810" marR="8810" marT="8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981227"/>
                  </a:ext>
                </a:extLst>
              </a:tr>
            </a:tbl>
          </a:graphicData>
        </a:graphic>
      </p:graphicFrame>
      <p:sp>
        <p:nvSpPr>
          <p:cNvPr id="14" name="Objaśnienie: strzałka w lewo 13">
            <a:extLst>
              <a:ext uri="{FF2B5EF4-FFF2-40B4-BE49-F238E27FC236}">
                <a16:creationId xmlns:a16="http://schemas.microsoft.com/office/drawing/2014/main" id="{E764020E-7BEA-4685-8511-8570D9974585}"/>
              </a:ext>
            </a:extLst>
          </p:cNvPr>
          <p:cNvSpPr/>
          <p:nvPr/>
        </p:nvSpPr>
        <p:spPr>
          <a:xfrm>
            <a:off x="10840694" y="2868930"/>
            <a:ext cx="9144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86%-99%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9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22" name="pole tekstowe 21"/>
          <p:cNvSpPr txBox="1"/>
          <p:nvPr/>
        </p:nvSpPr>
        <p:spPr>
          <a:xfrm>
            <a:off x="5162524" y="265269"/>
            <a:ext cx="6902476" cy="70788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Kontraktacja w naborze nr POWR.01.01.01-IP.10-02-001/20</a:t>
            </a:r>
          </a:p>
          <a:p>
            <a:pPr lvl="0" algn="ctr">
              <a:defRPr/>
            </a:pPr>
            <a:r>
              <a:rPr lang="pl-PL" sz="2000" b="1" kern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150A284-1E41-4B9C-AE0F-FF3AECA1E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461" y="899339"/>
            <a:ext cx="10670540" cy="59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3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6685</TotalTime>
  <Words>6444</Words>
  <Application>Microsoft Office PowerPoint</Application>
  <PresentationFormat>Panoramiczny</PresentationFormat>
  <Paragraphs>1117</Paragraphs>
  <Slides>40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Wingdings</vt:lpstr>
      <vt:lpstr>Motyw pakietu Office</vt:lpstr>
      <vt:lpstr>3_Motyw pakietu Office</vt:lpstr>
      <vt:lpstr>2_Motyw pakietu Office</vt:lpstr>
      <vt:lpstr>Chart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Ratajczak</dc:creator>
  <cp:lastModifiedBy>Alina Zaręba</cp:lastModifiedBy>
  <cp:revision>404</cp:revision>
  <cp:lastPrinted>2021-11-17T09:08:47Z</cp:lastPrinted>
  <dcterms:created xsi:type="dcterms:W3CDTF">2020-02-06T08:44:42Z</dcterms:created>
  <dcterms:modified xsi:type="dcterms:W3CDTF">2022-09-14T13:06:13Z</dcterms:modified>
</cp:coreProperties>
</file>