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handoutMasterIdLst>
    <p:handoutMasterId r:id="rId63"/>
  </p:handoutMasterIdLst>
  <p:sldIdLst>
    <p:sldId id="256" r:id="rId4"/>
    <p:sldId id="259" r:id="rId5"/>
    <p:sldId id="301" r:id="rId6"/>
    <p:sldId id="306" r:id="rId7"/>
    <p:sldId id="352" r:id="rId8"/>
    <p:sldId id="351" r:id="rId9"/>
    <p:sldId id="312" r:id="rId10"/>
    <p:sldId id="354" r:id="rId11"/>
    <p:sldId id="353" r:id="rId12"/>
    <p:sldId id="355" r:id="rId13"/>
    <p:sldId id="313" r:id="rId14"/>
    <p:sldId id="264" r:id="rId15"/>
    <p:sldId id="356" r:id="rId16"/>
    <p:sldId id="321" r:id="rId17"/>
    <p:sldId id="322" r:id="rId18"/>
    <p:sldId id="276" r:id="rId19"/>
    <p:sldId id="299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7" r:id="rId33"/>
    <p:sldId id="338" r:id="rId34"/>
    <p:sldId id="339" r:id="rId35"/>
    <p:sldId id="336" r:id="rId36"/>
    <p:sldId id="319" r:id="rId37"/>
    <p:sldId id="307" r:id="rId38"/>
    <p:sldId id="300" r:id="rId39"/>
    <p:sldId id="269" r:id="rId40"/>
    <p:sldId id="341" r:id="rId41"/>
    <p:sldId id="302" r:id="rId42"/>
    <p:sldId id="342" r:id="rId43"/>
    <p:sldId id="340" r:id="rId44"/>
    <p:sldId id="320" r:id="rId45"/>
    <p:sldId id="261" r:id="rId46"/>
    <p:sldId id="314" r:id="rId47"/>
    <p:sldId id="315" r:id="rId48"/>
    <p:sldId id="272" r:id="rId49"/>
    <p:sldId id="350" r:id="rId50"/>
    <p:sldId id="347" r:id="rId51"/>
    <p:sldId id="358" r:id="rId52"/>
    <p:sldId id="360" r:id="rId53"/>
    <p:sldId id="361" r:id="rId54"/>
    <p:sldId id="344" r:id="rId55"/>
    <p:sldId id="345" r:id="rId56"/>
    <p:sldId id="346" r:id="rId57"/>
    <p:sldId id="357" r:id="rId58"/>
    <p:sldId id="362" r:id="rId59"/>
    <p:sldId id="363" r:id="rId60"/>
    <p:sldId id="303" r:id="rId61"/>
    <p:sldId id="275" r:id="rId62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6523F"/>
    <a:srgbClr val="EF691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6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4389B-1BA5-410B-BC00-5796954E61C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41F19CEF-99FF-4029-BE5D-44346405FAF8}" type="pres">
      <dgm:prSet presAssocID="{B5D4389B-1BA5-410B-BC00-5796954E61CC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31C4877E-C349-47C6-BA94-953DD6E053FE}" type="presOf" srcId="{B5D4389B-1BA5-410B-BC00-5796954E61CC}" destId="{41F19CEF-99FF-4029-BE5D-44346405FAF8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01421-02C0-48FC-8285-305F3BB4A96C}" type="datetimeFigureOut">
              <a:rPr lang="pl-PL" smtClean="0"/>
              <a:t>29.06.2022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55D64-6515-4F27-9AF1-E888DC493A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98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29.06.2022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1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29.06.2022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74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29.06.2022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62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2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0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5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74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95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83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8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29.06.2022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589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2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7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82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69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53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42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01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34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53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7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29.06.2022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197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94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17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27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0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29.06.2022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01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29.06.2022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52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29.06.2022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88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29.06.2022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13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29.06.2022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19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29.06.2022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18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33BE-4A69-4E86-ADD3-5FFCA536B85B}" type="datetimeFigureOut">
              <a:rPr lang="pl-PL" smtClean="0"/>
              <a:t>29.06.2022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15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9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2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3.png"/><Relationship Id="rId5" Type="http://schemas.openxmlformats.org/officeDocument/2006/relationships/image" Target="../media/image16.jpe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pl/web/premier/dzialania-informacyjne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sudop.uokik.gov.pl/home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hyperlink" Target="https://www.uokik.gov.pl/praca_z_aplikacja_shrimp.php#faq4267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sudop.uokik.gov.pl/search/aidSource;jsessionid=qihsJgS+038zRiyPiqkkPuAb.undefined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okik.gov.pl/stopa_referencyjna_i_archiwum.php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okik.gov.pl/stopa_referencyjna_i_archiwum.php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32.jpe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12" Type="http://schemas.microsoft.com/office/2007/relationships/diagramDrawing" Target="../diagrams/drawing1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0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9.png"/><Relationship Id="rId9" Type="http://schemas.openxmlformats.org/officeDocument/2006/relationships/diagramLayout" Target="../diagrams/layout1.xml"/><Relationship Id="rId14" Type="http://schemas.openxmlformats.org/officeDocument/2006/relationships/hyperlink" Target="https://www.zus.pl/portal/riu/riuPortalWeryfPotw.npi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hyperlink" Target="https://www.gov.pl/web/mswia/lista-osob-ipodmiotow-objetych-sankcjami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9D9D9"/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t="4008" r="15234"/>
          <a:stretch/>
        </p:blipFill>
        <p:spPr>
          <a:xfrm>
            <a:off x="5763332" y="593386"/>
            <a:ext cx="5904411" cy="553919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61954" y="552984"/>
            <a:ext cx="5146076" cy="965947"/>
          </a:xfrm>
          <a:prstGeom prst="rect">
            <a:avLst/>
          </a:prstGeom>
          <a:solidFill>
            <a:srgbClr val="EF6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upa 16"/>
          <p:cNvGrpSpPr/>
          <p:nvPr/>
        </p:nvGrpSpPr>
        <p:grpSpPr>
          <a:xfrm>
            <a:off x="4853354" y="677459"/>
            <a:ext cx="538107" cy="716996"/>
            <a:chOff x="4739344" y="545740"/>
            <a:chExt cx="538107" cy="716996"/>
          </a:xfrm>
        </p:grpSpPr>
        <p:sp>
          <p:nvSpPr>
            <p:cNvPr id="16" name="Prostokąt 15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4" name="Prostokąt 3"/>
          <p:cNvSpPr/>
          <p:nvPr/>
        </p:nvSpPr>
        <p:spPr>
          <a:xfrm>
            <a:off x="282141" y="2210550"/>
            <a:ext cx="4875950" cy="4555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chemeClr val="accent3">
                    <a:lumMod val="50000"/>
                  </a:schemeClr>
                </a:solidFill>
              </a:rPr>
              <a:t>Zasady realizacji, </a:t>
            </a:r>
          </a:p>
          <a:p>
            <a:r>
              <a:rPr lang="pl-PL" sz="3200" b="1" dirty="0">
                <a:solidFill>
                  <a:schemeClr val="accent3">
                    <a:lumMod val="50000"/>
                  </a:schemeClr>
                </a:solidFill>
              </a:rPr>
              <a:t>problemy </a:t>
            </a:r>
          </a:p>
          <a:p>
            <a:r>
              <a:rPr lang="pl-PL" sz="3200" b="1" dirty="0">
                <a:solidFill>
                  <a:schemeClr val="accent3">
                    <a:lumMod val="50000"/>
                  </a:schemeClr>
                </a:solidFill>
              </a:rPr>
              <a:t>i rozliczanie wydatków </a:t>
            </a:r>
          </a:p>
          <a:p>
            <a:r>
              <a:rPr lang="pl-PL" sz="3200" b="1" dirty="0">
                <a:solidFill>
                  <a:schemeClr val="accent3">
                    <a:lumMod val="50000"/>
                  </a:schemeClr>
                </a:solidFill>
              </a:rPr>
              <a:t>w projektach 1.2.1 </a:t>
            </a:r>
          </a:p>
          <a:p>
            <a:r>
              <a:rPr lang="pl-PL" sz="3200" b="1" dirty="0">
                <a:solidFill>
                  <a:schemeClr val="accent3">
                    <a:lumMod val="50000"/>
                  </a:schemeClr>
                </a:solidFill>
              </a:rPr>
              <a:t>PO WER 2014-2020</a:t>
            </a:r>
          </a:p>
          <a:p>
            <a:endParaRPr lang="pl-PL" sz="32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sz="1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sz="1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sz="1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sz="1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sz="1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sz="1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l-PL" sz="1400" b="1" dirty="0">
                <a:solidFill>
                  <a:schemeClr val="accent3">
                    <a:lumMod val="50000"/>
                  </a:schemeClr>
                </a:solidFill>
              </a:rPr>
              <a:t>			Wrocław 28 czerwca 2022</a:t>
            </a:r>
          </a:p>
        </p:txBody>
      </p:sp>
      <p:grpSp>
        <p:nvGrpSpPr>
          <p:cNvPr id="18" name="Grupa 17"/>
          <p:cNvGrpSpPr/>
          <p:nvPr/>
        </p:nvGrpSpPr>
        <p:grpSpPr>
          <a:xfrm>
            <a:off x="361954" y="5657850"/>
            <a:ext cx="5657847" cy="666750"/>
            <a:chOff x="361954" y="5657850"/>
            <a:chExt cx="5657846" cy="666750"/>
          </a:xfrm>
        </p:grpSpPr>
        <p:sp>
          <p:nvSpPr>
            <p:cNvPr id="5" name="Prostokąt 4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0" name="Grupa 9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12" name="Obraz 11" descr="znak_barw_rp_poziom_szara_ramka_rgb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Obraz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14" name="Obraz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cxnSp>
        <p:nvCxnSpPr>
          <p:cNvPr id="20" name="Łącznik prosty 19"/>
          <p:cNvCxnSpPr/>
          <p:nvPr/>
        </p:nvCxnSpPr>
        <p:spPr>
          <a:xfrm>
            <a:off x="5715000" y="552984"/>
            <a:ext cx="5983941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5715000" y="552984"/>
            <a:ext cx="0" cy="5104866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11698941" y="545740"/>
            <a:ext cx="0" cy="562970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 flipH="1">
            <a:off x="6038847" y="6175448"/>
            <a:ext cx="5660094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60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523" y="313243"/>
            <a:ext cx="671486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Dokumentacja projektowa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EAC65F5-5B6A-4178-AC65-1A245ED4193C}"/>
              </a:ext>
            </a:extLst>
          </p:cNvPr>
          <p:cNvSpPr/>
          <p:nvPr/>
        </p:nvSpPr>
        <p:spPr>
          <a:xfrm>
            <a:off x="1277881" y="898432"/>
            <a:ext cx="10660119" cy="54476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Stawki jednostkowe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zaświadczenie  o udzieleniu pomocy 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wystawione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datą zawarcia  umowy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udzielenie wsparcia  </a:t>
            </a:r>
            <a:r>
              <a:rPr lang="pl-PL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weryfikować   OŚWIADCZENIA 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tym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ZAŁĄCZNIK  f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czy są zaznaczone  lub skreślone właściwe  opcje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poprawnie wprowadzać dane do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SUDOP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zwracać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uwagę na  dane podawane w umowie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dane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uczestnika, nr   NIP, REGON, nr  biznesplanu</a:t>
            </a:r>
          </a:p>
          <a:p>
            <a:pPr lvl="0"/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Wsparcie  pomostowe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Beneficjent wykazuje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wsparcie pomostowe we WNP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dopiero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rozliczeniu i zweryfikowaniu wypłaconej zaliczki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Formularzu rozliczenia otrzymanych transz wsparcia pomostowego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ewentualnym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dokonaniu zwrotu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nadpłaty zaliczki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dokumenty będące podstawą rozliczenia - wykazywane w zestawieniu  dokumentów, muszą mieć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nadany nr, datę wystawienia/sporządzenia, nr księgowy/ewidencyjny, jasno wskazany  okres rozliczeniowy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(zgodny z   okresem wskazanym  we wniosku o przyznanie wsparcia  pomostowego) i być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właściwie opisane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należy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weryfikować wnioski o przyznanie WP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błędne  okresy rozliczeniowe 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błędy rachunkowe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suma   poszczególnych rat musi być zgodna z całkowitą  kwotą  wnioskowanego wsparcia  pomostowego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błędne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dyskontowanie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zaświadczenie  o udzieleniu pomocy 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wystawione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datą zawarcia  umowy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udzielenie finansowego WP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poprawne wprowadzanie danych do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SUDOP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właściwie wskazać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wartość nominalną 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wartość pom. brutto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zwracać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uwagę na  dane podawane w umowie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dane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uczestnika, nr   NIP, REGON, nr  wniosku o WP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pl-PL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7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523" y="313243"/>
            <a:ext cx="671486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Dokumenty do próby UP we </a:t>
            </a:r>
            <a:r>
              <a:rPr lang="pl-PL" sz="2000" b="1" kern="0" dirty="0" err="1">
                <a:solidFill>
                  <a:prstClr val="white"/>
                </a:solidFill>
              </a:rPr>
              <a:t>wnp</a:t>
            </a:r>
            <a:r>
              <a:rPr lang="pl-PL" sz="2000" b="1" kern="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EAC65F5-5B6A-4178-AC65-1A245ED4193C}"/>
              </a:ext>
            </a:extLst>
          </p:cNvPr>
          <p:cNvSpPr/>
          <p:nvPr/>
        </p:nvSpPr>
        <p:spPr>
          <a:xfrm>
            <a:off x="1584305" y="897228"/>
            <a:ext cx="10336457" cy="54476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Dokumenty jakie Beneficjent  przesyła 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próby pogłębionej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uczestnikach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Pismo DWUP znak NP/AZ/0833/6/22 z 4.01.2022: </a:t>
            </a:r>
          </a:p>
          <a:p>
            <a:pPr lvl="0"/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oświadczenia UP/zaświadczenia urzędowe potwierdzające kwalifikowalność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projekcie </a:t>
            </a:r>
            <a:b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inne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dokumenty rekrutacyjne wynikające z zapisów wniosku o dofinansowanie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/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formularz rekrutacyjny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umowa  uczestnictwa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jeśli dotyczy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zaświadczenie  ZUS  o braku podstawy do objęcia ubezpieczeniami społecznymi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oświadczenia  Uczestnika  Projektu – (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wg wzoru stanowiącego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zał.  8 do umowy o dofinansowanie projektu) -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oświadczenie składane na dzień przystąpienia do projektu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oświadczenia,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że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 1 marca 2020 r.  osoba straciła zatrudnienie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dnia rozpoczęcia udziału </a:t>
            </a:r>
            <a:b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projekcie pozostawała poza rynkiem pracy -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powinno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zawierać pouczenie o odpowiedzialności za podanie nieprawdy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(jest to jeden z dokumentów wymienionych w § 5 pkt. 5 b regulaminu rekrutacji potwierdzający   spełnianie warunków udziału w projekcie na dzień rozpoczęcia udziału  w projekcie).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dokumenty  potwierdzające utratę zatrudnienia  po 1 marca 2020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oświadczenie /zaświadczenie o niepełnosprawności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jeśli dotyczy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zaświadczenie z właściwej placówki z terenu woj. dolnośląskiego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potwierdzające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 uczenia się na terenie województwa dolnośląskiego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pl-PL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0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289950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074597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759" r="73608"/>
          <a:stretch/>
        </p:blipFill>
        <p:spPr>
          <a:xfrm>
            <a:off x="-8081" y="3587589"/>
            <a:ext cx="2565428" cy="3261360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0" y="0"/>
            <a:ext cx="1584960" cy="359664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Obowiązki informacyjne Beneficjent</a:t>
            </a: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 - </a:t>
            </a: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Załącznik </a:t>
            </a: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nr 11 do Umowy o dofinansowanie projektu: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0889897-19E8-4C18-9381-035E1394A84C}"/>
              </a:ext>
            </a:extLst>
          </p:cNvPr>
          <p:cNvSpPr/>
          <p:nvPr/>
        </p:nvSpPr>
        <p:spPr>
          <a:xfrm>
            <a:off x="1593041" y="-2109"/>
            <a:ext cx="9269307" cy="372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Strona internetowa projektu musi być właściwie oznaczona</a:t>
            </a:r>
          </a:p>
          <a:p>
            <a:pPr>
              <a:spcAft>
                <a:spcPts val="0"/>
              </a:spcAft>
            </a:pPr>
            <a:endParaRPr lang="pl-PL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KE wymaga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, aby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flaga UE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z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napisem Unia Europejska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była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widoczna w momencie wejścia użytkownika na stronę internetową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, to znaczy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bez konieczności przewijania strony w dół. </a:t>
            </a:r>
          </a:p>
          <a:p>
            <a:pPr>
              <a:spcAft>
                <a:spcPts val="0"/>
              </a:spcAft>
            </a:pPr>
            <a:endParaRPr lang="pl-PL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Beneficjent powinien w widocznym miejscu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umieścić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zestawienie złożone ze znaku:</a:t>
            </a:r>
          </a:p>
          <a:p>
            <a:pPr>
              <a:spcAft>
                <a:spcPts val="0"/>
              </a:spcAft>
            </a:pPr>
            <a:endParaRPr lang="pl-PL" sz="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Funduszy Europejskich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 z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nazwą programu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pl-PL" sz="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barw RP z nazwą „Rzeczpospolita Polska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”  </a:t>
            </a:r>
          </a:p>
          <a:p>
            <a:pPr lvl="1"/>
            <a:endParaRPr lang="pl-PL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znaku Unii Europejskiej z nazwą funduszu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lvl="1"/>
            <a:endParaRPr lang="pl-PL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barwy RP i wizerunek godła Rzeczypospolitej Polskiej</a:t>
            </a:r>
          </a:p>
          <a:p>
            <a:pPr>
              <a:spcAft>
                <a:spcPts val="0"/>
              </a:spcAft>
            </a:pPr>
            <a:endParaRPr lang="pl-PL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Umieszczenie w widocznym miejscu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oznacza, że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 momencie wejścia na stronę internetową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użytkownik nie musi przewijać strony, aby zobaczyć zestawienie znaków.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4D5CF54-58C5-4B79-ABFC-D386CCCF495C}"/>
              </a:ext>
            </a:extLst>
          </p:cNvPr>
          <p:cNvSpPr/>
          <p:nvPr/>
        </p:nvSpPr>
        <p:spPr>
          <a:xfrm>
            <a:off x="2572796" y="3739648"/>
            <a:ext cx="8281471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informacja na stronie internetowej musi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zawierać krótki opis projektu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w tym:</a:t>
            </a:r>
          </a:p>
          <a:p>
            <a:pPr lvl="0"/>
            <a:endParaRPr lang="pl-PL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cele projektu</a:t>
            </a:r>
          </a:p>
          <a:p>
            <a:pPr lvl="1"/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wkład Funduszy Europejskich</a:t>
            </a:r>
          </a:p>
          <a:p>
            <a:pPr lvl="1"/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nowy obowiązek informacyjny dla  Beneficjentów -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stronie internetowej projektu / FB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oraz 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plakatach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należy 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informować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  współfinansowaniu z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budżetu państwa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zgodnie  z informacją przekazaną 29.06.2021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 SL2014 </a:t>
            </a:r>
            <a:endParaRPr lang="pl-PL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856B67F-8CB8-4487-8CB6-AA4AF01BB1FA}"/>
              </a:ext>
            </a:extLst>
          </p:cNvPr>
          <p:cNvSpPr/>
          <p:nvPr/>
        </p:nvSpPr>
        <p:spPr>
          <a:xfrm>
            <a:off x="5265224" y="4061231"/>
            <a:ext cx="218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planowane efekty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7DB41A4C-695B-49DB-B8C6-32DB76D20D4C}"/>
              </a:ext>
            </a:extLst>
          </p:cNvPr>
          <p:cNvSpPr/>
          <p:nvPr/>
        </p:nvSpPr>
        <p:spPr>
          <a:xfrm>
            <a:off x="7640449" y="4061231"/>
            <a:ext cx="2554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wartość projektu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DB2BB01-9021-4F58-83E7-E15DB27906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7588" y="1402041"/>
            <a:ext cx="1079086" cy="49381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00765F7-4B8B-482E-850D-B42B7B9049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5695" y="1878510"/>
            <a:ext cx="1225402" cy="40846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AFDC7124-5D3A-4AB0-98DB-003A61203E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2727" y="2307322"/>
            <a:ext cx="1377815" cy="40846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9AE64EC4-7E8A-4D60-8447-12FD128006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798" y="2567880"/>
            <a:ext cx="1318104" cy="4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2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289950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074597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759" r="73608"/>
          <a:stretch/>
        </p:blipFill>
        <p:spPr>
          <a:xfrm>
            <a:off x="-8081" y="3587589"/>
            <a:ext cx="2565428" cy="3261360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0" y="0"/>
            <a:ext cx="1584960" cy="359664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Strona internetowa projektu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0889897-19E8-4C18-9381-035E1394A84C}"/>
              </a:ext>
            </a:extLst>
          </p:cNvPr>
          <p:cNvSpPr/>
          <p:nvPr/>
        </p:nvSpPr>
        <p:spPr>
          <a:xfrm>
            <a:off x="1593041" y="10883"/>
            <a:ext cx="9269307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Strona internetowa projektu</a:t>
            </a:r>
            <a:endParaRPr lang="pl-PL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W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komunikatach  muszą być prawidłowe dane  projektu: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np. w informacjach o naborze, listach osób zakwalifikowanych do projektu czy listach dot. oceny biznesplanów  -  często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błędy  skrót  jest RPDS zamiast  PO WER 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itp.</a:t>
            </a:r>
          </a:p>
          <a:p>
            <a:pPr>
              <a:spcAft>
                <a:spcPts val="0"/>
              </a:spcAft>
            </a:pPr>
            <a:endParaRPr lang="pl-PL" sz="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Na potrzeby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weryfikacji wielokrotnego uczestnictwa 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uznajemy  że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momentem zrekrutowania  uczestników do projektu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jest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ogłoszenie listy osób zakwalifikowanych 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stronie  internetowej: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po doradztwie zawodowym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od  momentu publikacji - 3  dni roboczych na  wprowadzenie i 7 dni roboczych na przesłanie zgłoszenie przez  SL2014 uczestników do weryfikacji podwójnego uczestnictwa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Proszę o zwrócenie uwagi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czy liczba osób na liście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jest zgodna  z 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liczbą osób wprowadzonych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do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monitoringu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9E518E78-0E50-4439-A8FF-F0472CA2CA74}"/>
              </a:ext>
            </a:extLst>
          </p:cNvPr>
          <p:cNvSpPr/>
          <p:nvPr/>
        </p:nvSpPr>
        <p:spPr>
          <a:xfrm>
            <a:off x="2557347" y="4404717"/>
            <a:ext cx="8305001" cy="1200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przypadku kiedy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Beneficjent planował wnioskować o kolejną transzę 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brak możliwości rozliczenia 70% wydatków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 należy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zaktualizować harmonogram płatności przed upływem okresu rozliczeniowego 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podaniem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uzasadnienia dla zmiany harmonogramu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81DE61B-86E3-4927-ADC9-A17F69CAC1FF}"/>
              </a:ext>
            </a:extLst>
          </p:cNvPr>
          <p:cNvSpPr txBox="1"/>
          <p:nvPr/>
        </p:nvSpPr>
        <p:spPr>
          <a:xfrm>
            <a:off x="6302720" y="3742637"/>
            <a:ext cx="4559628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Aktualizacja harmonogramu płatności</a:t>
            </a:r>
          </a:p>
        </p:txBody>
      </p:sp>
    </p:spTree>
    <p:extLst>
      <p:ext uri="{BB962C8B-B14F-4D97-AF65-F5344CB8AC3E}">
        <p14:creationId xmlns:p14="http://schemas.microsoft.com/office/powerpoint/2010/main" val="169062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523" y="313243"/>
            <a:ext cx="671486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Obowiązki informacyjne – plakat , strona www, FB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EAC65F5-5B6A-4178-AC65-1A245ED4193C}"/>
              </a:ext>
            </a:extLst>
          </p:cNvPr>
          <p:cNvSpPr/>
          <p:nvPr/>
        </p:nvSpPr>
        <p:spPr>
          <a:xfrm>
            <a:off x="1555180" y="899339"/>
            <a:ext cx="10322210" cy="58532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Pisma Ministerstwa Funduszy i Polityki Regionalnej z 25 czerwca 2021 znak: DZF-XI.665.22.2021.PT </a:t>
            </a:r>
            <a:b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z 26 kwietnia br. znak MT: 2012733 (1967624) nt. obowiązków informacyjnych podmiotów realizujących zadania finansowane lub dofinansowane z budżetu państwa lub funduszy celowych:</a:t>
            </a:r>
          </a:p>
          <a:p>
            <a:pPr lvl="0"/>
            <a:endParaRPr lang="pl-PL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Informowaliśmy Państwa 29 czerwca 2021 r.  i 4 maja br. o obowiązkach informacyjnych 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mocy </a:t>
            </a: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Rozporządzenia RM z dnia 7 maja 2021 r. w sprawie określenia działań informacyjnych podejmowanych przez podmioty realizujące zadania finansowane lub dofinansowane z budżetu państwa lub z państwowych funduszy celowych </a:t>
            </a:r>
            <a:r>
              <a:rPr lang="pl-PL" altLang="pl-PL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(Dz. U. z 2021 r. poz. poz. 953), 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stanowiącego realizację zapisów </a:t>
            </a:r>
            <a:r>
              <a:rPr lang="pl-PL" altLang="pl-PL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35a ust. 1i art. 35 b ustawy z dnia 27 sierpnia 2009 r. </a:t>
            </a:r>
            <a:br>
              <a:rPr lang="pl-PL" altLang="pl-PL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finansach publicznych (Dz.U. z 2021 r. poz.305);</a:t>
            </a:r>
            <a:endParaRPr lang="pl-PL" alt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Rozporządzenie </a:t>
            </a: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dotyczy projektów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finansowanych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lub </a:t>
            </a: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dofinansowanych z budżetu państwa 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 z </a:t>
            </a: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państwowych funduszy celowych w wysokości powyżej 50 000 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</a:t>
            </a:r>
          </a:p>
          <a:p>
            <a:pPr lvl="1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współfinansowanych z UE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których </a:t>
            </a: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wartość wkładu publicznego przekracza wyrażoną w złotych równowartości 500 000 euro</a:t>
            </a:r>
          </a:p>
          <a:p>
            <a:pPr lvl="1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zobowiązuje Beneficjentów 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realizujących  projekty m.in. </a:t>
            </a:r>
            <a:r>
              <a:rPr lang="pl-PL" alt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edukacyjne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społeczne do:</a:t>
            </a:r>
          </a:p>
          <a:p>
            <a:pPr marL="742950" lvl="1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stosowania plakatów informacyjnych 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§ 6 ww.  Rozporządzenia</a:t>
            </a:r>
          </a:p>
          <a:p>
            <a:pPr marL="742950" lvl="1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zamieszczania informacji na swojej stronie internetowej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na swoich </a:t>
            </a:r>
            <a:r>
              <a:rPr lang="pl-PL" alt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profilach w internetowych serwisach      społecznościowych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zgodnie z § 7 ww.  Rozporządzenia</a:t>
            </a:r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pl-PL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7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523" y="313243"/>
            <a:ext cx="671486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Obowiązki informacyjne – plakat , strona www, FB – cd.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EAC65F5-5B6A-4178-AC65-1A245ED4193C}"/>
              </a:ext>
            </a:extLst>
          </p:cNvPr>
          <p:cNvSpPr/>
          <p:nvPr/>
        </p:nvSpPr>
        <p:spPr>
          <a:xfrm>
            <a:off x="1637440" y="837185"/>
            <a:ext cx="10322210" cy="59093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endParaRPr lang="pl-PL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do działań informacyjnych 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zamieszczone materiały do pobrania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altLang="pl-PL" u="sng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Działania informacyjne - Kancelaria Prezesa Rady Ministrów - Portal Gov.pl (www.gov.pl)</a:t>
            </a:r>
            <a:endParaRPr lang="pl-PL" altLang="pl-PL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Wzór plakatu 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informacyjnego zbiorczego dotyczącego zadań finansowanych lub dofinansowanych z budżetu państwa i z państwowych funduszy celowych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Plakat informacyjny zawiera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barwy Rzeczypospolitej Polskiej i wizerunek godła RP;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informację o finansowaniu lub dofinansowaniu zadania z budżetu państwa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lub z państwowych funduszy celowych;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rodzaj dotacji budżetowej lub nazwę programu lub funduszu;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nazwę zadania;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wartość finansowania lub dofinansowania i całkowitą wartość zadania.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Informacja na stronach www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profilach w internetowych serwisach społecznościowych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zawiera co najmniej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barwy Rzeczypospolitej Polskiej i wizerunek godła Rzeczypospolitej Polskiej;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informację o finansowaniu lub dofinansowaniu zadania z budżetu państwa lub z państwowych funduszy celowych;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rodzaj dotacji budżetowej lub nazwę programu lub funduszu;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nazwę zadania;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wartość finansowania lub dofinansowania i całkowitą wartość zadania;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krótki opis zadania.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C64164B-D6B9-4C90-88DE-546C604E1F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3244" y="2080041"/>
            <a:ext cx="1639966" cy="234106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0563559-D21C-4416-B781-DA786FA0A3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8375" y="2320525"/>
            <a:ext cx="1316850" cy="43895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DE23625-8658-4A0D-A0D1-A0BB3D6F3C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4468" y="4630501"/>
            <a:ext cx="131685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9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82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9" name="pole tekstowe 18"/>
          <p:cNvSpPr txBox="1"/>
          <p:nvPr/>
        </p:nvSpPr>
        <p:spPr>
          <a:xfrm>
            <a:off x="5738596" y="276173"/>
            <a:ext cx="5107144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Harmonogramy wypłat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2DD46810-662C-48D5-A7F9-31759AC31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8550"/>
              </p:ext>
            </p:extLst>
          </p:nvPr>
        </p:nvGraphicFramePr>
        <p:xfrm>
          <a:off x="383033" y="484081"/>
          <a:ext cx="4645892" cy="2926080"/>
        </p:xfrm>
        <a:graphic>
          <a:graphicData uri="http://schemas.openxmlformats.org/drawingml/2006/table">
            <a:tbl>
              <a:tblPr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216666">
                  <a:extLst>
                    <a:ext uri="{9D8B030D-6E8A-4147-A177-3AD203B41FA5}">
                      <a16:colId xmlns:a16="http://schemas.microsoft.com/office/drawing/2014/main" val="1169330568"/>
                    </a:ext>
                  </a:extLst>
                </a:gridCol>
                <a:gridCol w="2429226">
                  <a:extLst>
                    <a:ext uri="{9D8B030D-6E8A-4147-A177-3AD203B41FA5}">
                      <a16:colId xmlns:a16="http://schemas.microsoft.com/office/drawing/2014/main" val="4048502425"/>
                    </a:ext>
                  </a:extLst>
                </a:gridCol>
              </a:tblGrid>
              <a:tr h="133351">
                <a:tc>
                  <a:txBody>
                    <a:bodyPr/>
                    <a:lstStyle/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Transze planowane w pierwotnych  harmonogramach na 2021</a:t>
                      </a:r>
                    </a:p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600" b="1" u="none" strike="noStrike" dirty="0"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j-lt"/>
                        </a:rPr>
                        <a:t>30,6 mln zł</a:t>
                      </a:r>
                    </a:p>
                    <a:p>
                      <a:pPr algn="ctr" fontAlgn="b"/>
                      <a:endParaRPr lang="pl-PL" sz="1600" b="1" u="none" strike="noStrike" dirty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888537"/>
                  </a:ext>
                </a:extLst>
              </a:tr>
              <a:tr h="140240">
                <a:tc>
                  <a:txBody>
                    <a:bodyPr/>
                    <a:lstStyle/>
                    <a:p>
                      <a:pPr algn="ctr" fontAlgn="b"/>
                      <a:endParaRPr lang="pl-PL" sz="800" b="1" u="none" strike="noStrike" dirty="0"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j-lt"/>
                        </a:rPr>
                        <a:t>Transze przekazane </a:t>
                      </a:r>
                    </a:p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j-lt"/>
                        </a:rPr>
                        <a:t>w 2021 </a:t>
                      </a:r>
                    </a:p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j-lt"/>
                        </a:rPr>
                        <a:t>18,9 mln</a:t>
                      </a:r>
                    </a:p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2972518"/>
                  </a:ext>
                </a:extLst>
              </a:tr>
              <a:tr h="392783">
                <a:tc>
                  <a:txBody>
                    <a:bodyPr/>
                    <a:lstStyle/>
                    <a:p>
                      <a:pPr algn="ctr" fontAlgn="b"/>
                      <a:endParaRPr lang="pl-PL" sz="800" b="1" u="none" strike="noStrike" dirty="0"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j-lt"/>
                        </a:rPr>
                        <a:t>Różnica za rok 2021</a:t>
                      </a:r>
                    </a:p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j-lt"/>
                        </a:rPr>
                        <a:t>-11,6 mln</a:t>
                      </a:r>
                    </a:p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4974934"/>
                  </a:ext>
                </a:extLst>
              </a:tr>
              <a:tr h="392783">
                <a:tc>
                  <a:txBody>
                    <a:bodyPr/>
                    <a:lstStyle/>
                    <a:p>
                      <a:pPr algn="ctr" fontAlgn="b"/>
                      <a:endParaRPr lang="pl-PL" sz="800" b="1" u="none" strike="noStrike" dirty="0"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j-lt"/>
                        </a:rPr>
                        <a:t>Faktyczne do V 2022</a:t>
                      </a:r>
                    </a:p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j-lt"/>
                        </a:rPr>
                        <a:t>8 720 864,63</a:t>
                      </a:r>
                    </a:p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0770572"/>
                  </a:ext>
                </a:extLst>
              </a:tr>
            </a:tbl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0E17092D-9C47-4EAF-BABB-12EDEFF6A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707007"/>
              </p:ext>
            </p:extLst>
          </p:nvPr>
        </p:nvGraphicFramePr>
        <p:xfrm>
          <a:off x="5738596" y="2904869"/>
          <a:ext cx="5107144" cy="2903936"/>
        </p:xfrm>
        <a:graphic>
          <a:graphicData uri="http://schemas.openxmlformats.org/drawingml/2006/table">
            <a:tbl>
              <a:tblPr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56557">
                  <a:extLst>
                    <a:ext uri="{9D8B030D-6E8A-4147-A177-3AD203B41FA5}">
                      <a16:colId xmlns:a16="http://schemas.microsoft.com/office/drawing/2014/main" val="3626338567"/>
                    </a:ext>
                  </a:extLst>
                </a:gridCol>
                <a:gridCol w="1588376">
                  <a:extLst>
                    <a:ext uri="{9D8B030D-6E8A-4147-A177-3AD203B41FA5}">
                      <a16:colId xmlns:a16="http://schemas.microsoft.com/office/drawing/2014/main" val="3276621226"/>
                    </a:ext>
                  </a:extLst>
                </a:gridCol>
                <a:gridCol w="1762211">
                  <a:extLst>
                    <a:ext uri="{9D8B030D-6E8A-4147-A177-3AD203B41FA5}">
                      <a16:colId xmlns:a16="http://schemas.microsoft.com/office/drawing/2014/main" val="1683220021"/>
                    </a:ext>
                  </a:extLst>
                </a:gridCol>
              </a:tblGrid>
              <a:tr h="54703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Przekazywanie dofinansowania - Terminarz płatności środków europejskich w 2022 roku – BGK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234029"/>
                  </a:ext>
                </a:extLst>
              </a:tr>
              <a:tr h="29441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Okres    składania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zleceń  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 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9953511"/>
                  </a:ext>
                </a:extLst>
              </a:tr>
              <a:tr h="29441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                od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             do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 Data Płatności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1335969"/>
                  </a:ext>
                </a:extLst>
              </a:tr>
              <a:tr h="294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15.czer.22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22.czer.22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29.czer.22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4269137"/>
                  </a:ext>
                </a:extLst>
              </a:tr>
              <a:tr h="294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23.czer.22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29.czer.22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06.lip.22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3184478"/>
                  </a:ext>
                </a:extLst>
              </a:tr>
              <a:tr h="294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30.czer.22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06.lip.22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15.lip.22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2520137"/>
                  </a:ext>
                </a:extLst>
              </a:tr>
              <a:tr h="294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07.lip.22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13.lip.22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20.lip.22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4988672"/>
                  </a:ext>
                </a:extLst>
              </a:tr>
              <a:tr h="294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14.lip.22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20.lip.22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27.lip.22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0177318"/>
                  </a:ext>
                </a:extLst>
              </a:tr>
              <a:tr h="294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21.lip.22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27.lip.22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03.sier.22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3261224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368EAC71-51FE-4CC5-8F0B-D0FC6FE05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53574"/>
              </p:ext>
            </p:extLst>
          </p:nvPr>
        </p:nvGraphicFramePr>
        <p:xfrm>
          <a:off x="5770820" y="802711"/>
          <a:ext cx="5074920" cy="1920240"/>
        </p:xfrm>
        <a:graphic>
          <a:graphicData uri="http://schemas.openxmlformats.org/drawingml/2006/table">
            <a:tbl>
              <a:tblPr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val="251831649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798643124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2533743110"/>
                    </a:ext>
                  </a:extLst>
                </a:gridCol>
              </a:tblGrid>
              <a:tr h="95795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 Transze planowane na 2022 rok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 Transze przekazane </a:t>
                      </a:r>
                    </a:p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od 1.I do  30 V 2022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Transze pozostałe do wypłaty na 2022 rok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6964607"/>
                  </a:ext>
                </a:extLst>
              </a:tr>
              <a:tr h="41013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t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 56,4 mln</a:t>
                      </a:r>
                    </a:p>
                    <a:p>
                      <a:pPr algn="ctr" fontAlgn="t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    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 7 mln</a:t>
                      </a:r>
                    </a:p>
                    <a:p>
                      <a:pPr algn="ctr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47,7 mln</a:t>
                      </a:r>
                    </a:p>
                    <a:p>
                      <a:pPr algn="ctr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5512037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552A0FD9-3707-418C-A620-F18D74EE2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202"/>
              </p:ext>
            </p:extLst>
          </p:nvPr>
        </p:nvGraphicFramePr>
        <p:xfrm>
          <a:off x="398146" y="3291813"/>
          <a:ext cx="4616451" cy="2116256"/>
        </p:xfrm>
        <a:graphic>
          <a:graphicData uri="http://schemas.openxmlformats.org/drawingml/2006/table">
            <a:tbl>
              <a:tblPr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538817">
                  <a:extLst>
                    <a:ext uri="{9D8B030D-6E8A-4147-A177-3AD203B41FA5}">
                      <a16:colId xmlns:a16="http://schemas.microsoft.com/office/drawing/2014/main" val="1734356635"/>
                    </a:ext>
                  </a:extLst>
                </a:gridCol>
                <a:gridCol w="1538817">
                  <a:extLst>
                    <a:ext uri="{9D8B030D-6E8A-4147-A177-3AD203B41FA5}">
                      <a16:colId xmlns:a16="http://schemas.microsoft.com/office/drawing/2014/main" val="2274945877"/>
                    </a:ext>
                  </a:extLst>
                </a:gridCol>
                <a:gridCol w="1538817">
                  <a:extLst>
                    <a:ext uri="{9D8B030D-6E8A-4147-A177-3AD203B41FA5}">
                      <a16:colId xmlns:a16="http://schemas.microsoft.com/office/drawing/2014/main" val="1733845084"/>
                    </a:ext>
                  </a:extLst>
                </a:gridCol>
              </a:tblGrid>
              <a:tr h="294366">
                <a:tc gridSpan="3">
                  <a:txBody>
                    <a:bodyPr/>
                    <a:lstStyle/>
                    <a:p>
                      <a:pPr algn="ctr" fontAlgn="b"/>
                      <a:endParaRPr lang="pl-PL" sz="12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LICZBA REALIZOWANYCH PROJEKTÓW – 15</a:t>
                      </a:r>
                    </a:p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478881"/>
                  </a:ext>
                </a:extLst>
              </a:tr>
              <a:tr h="6856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Okres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LICZBA ZATWIERDZONYCH WNP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WARTOŚĆ ZATWIERDZONYCH WNP w PLN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1060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pl-PL" sz="8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1.01.2021 - 31.12.2021</a:t>
                      </a:r>
                    </a:p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43</a:t>
                      </a:r>
                    </a:p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906 782,19 </a:t>
                      </a:r>
                    </a:p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7223519"/>
                  </a:ext>
                </a:extLst>
              </a:tr>
              <a:tr h="309084">
                <a:tc>
                  <a:txBody>
                    <a:bodyPr/>
                    <a:lstStyle/>
                    <a:p>
                      <a:pPr algn="ctr" fontAlgn="b"/>
                      <a:endParaRPr lang="pl-PL" sz="8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1.01.2022 - 30.05.2022</a:t>
                      </a:r>
                    </a:p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8 310 624,50</a:t>
                      </a:r>
                    </a:p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3251416"/>
                  </a:ext>
                </a:extLst>
              </a:tr>
            </a:tbl>
          </a:graphicData>
        </a:graphic>
      </p:graphicFrame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CA92AA7-2F49-4044-BDD7-7AD8589A81BF}"/>
              </a:ext>
            </a:extLst>
          </p:cNvPr>
          <p:cNvSpPr txBox="1"/>
          <p:nvPr/>
        </p:nvSpPr>
        <p:spPr>
          <a:xfrm>
            <a:off x="344879" y="217227"/>
            <a:ext cx="4684046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Wydatki planowane w harmonogramach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3586FA8-2DD8-4318-9D42-EEE0B4C58D0F}"/>
              </a:ext>
            </a:extLst>
          </p:cNvPr>
          <p:cNvSpPr txBox="1"/>
          <p:nvPr/>
        </p:nvSpPr>
        <p:spPr>
          <a:xfrm>
            <a:off x="389204" y="2922481"/>
            <a:ext cx="4645891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Wydatki rozliczone w </a:t>
            </a:r>
            <a:r>
              <a:rPr lang="pl-PL" b="1" dirty="0" err="1">
                <a:solidFill>
                  <a:prstClr val="white"/>
                </a:solidFill>
              </a:rPr>
              <a:t>wnp</a:t>
            </a:r>
            <a:endParaRPr lang="pl-PL" b="1" dirty="0">
              <a:solidFill>
                <a:prstClr val="white"/>
              </a:solidFill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0C3C9A4F-556D-436F-9B91-7F147EAA4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590023"/>
              </p:ext>
            </p:extLst>
          </p:nvPr>
        </p:nvGraphicFramePr>
        <p:xfrm>
          <a:off x="412473" y="5796639"/>
          <a:ext cx="4616451" cy="802005"/>
        </p:xfrm>
        <a:graphic>
          <a:graphicData uri="http://schemas.openxmlformats.org/drawingml/2006/table">
            <a:tbl>
              <a:tblPr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538817">
                  <a:extLst>
                    <a:ext uri="{9D8B030D-6E8A-4147-A177-3AD203B41FA5}">
                      <a16:colId xmlns:a16="http://schemas.microsoft.com/office/drawing/2014/main" val="734495794"/>
                    </a:ext>
                  </a:extLst>
                </a:gridCol>
                <a:gridCol w="1538817">
                  <a:extLst>
                    <a:ext uri="{9D8B030D-6E8A-4147-A177-3AD203B41FA5}">
                      <a16:colId xmlns:a16="http://schemas.microsoft.com/office/drawing/2014/main" val="748904874"/>
                    </a:ext>
                  </a:extLst>
                </a:gridCol>
                <a:gridCol w="1538817">
                  <a:extLst>
                    <a:ext uri="{9D8B030D-6E8A-4147-A177-3AD203B41FA5}">
                      <a16:colId xmlns:a16="http://schemas.microsoft.com/office/drawing/2014/main" val="31556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pl-PL" sz="8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do 24.05.2022</a:t>
                      </a:r>
                    </a:p>
                    <a:p>
                      <a:pPr algn="ctr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złożonych WNP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weryfikacji</a:t>
                      </a:r>
                      <a:endParaRPr lang="pl-PL" sz="1400" b="1" u="none" strike="noStrike" dirty="0">
                        <a:effectLst/>
                      </a:endParaRPr>
                    </a:p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none" strike="noStrike" dirty="0">
                          <a:effectLst/>
                        </a:rPr>
                        <a:t>6,5 mln </a:t>
                      </a:r>
                    </a:p>
                    <a:p>
                      <a:pPr algn="ctr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0437490"/>
                  </a:ext>
                </a:extLst>
              </a:tr>
            </a:tbl>
          </a:graphicData>
        </a:graphic>
      </p:graphicFrame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1BD5B1F-B5CE-457E-8AE6-553114BBBFFE}"/>
              </a:ext>
            </a:extLst>
          </p:cNvPr>
          <p:cNvSpPr txBox="1"/>
          <p:nvPr/>
        </p:nvSpPr>
        <p:spPr>
          <a:xfrm>
            <a:off x="383033" y="5427307"/>
            <a:ext cx="4645891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Wydatki w niezatwierdzonych w </a:t>
            </a:r>
            <a:r>
              <a:rPr lang="pl-PL" b="1" dirty="0" err="1">
                <a:solidFill>
                  <a:prstClr val="white"/>
                </a:solidFill>
              </a:rPr>
              <a:t>wnp</a:t>
            </a:r>
            <a:endParaRPr lang="pl-PL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78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-Standard realizacji usługi </a:t>
            </a: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 zakresie wsparcia bezzwrotnego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61045"/>
            <a:ext cx="10007600" cy="51398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STANDARD  - Zawarcie umowy o udzielenie wsparcia pomostowego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1. </a:t>
            </a:r>
            <a:r>
              <a:rPr lang="pl-PL" b="1" dirty="0"/>
              <a:t>Wsparcie pomostowe (WP) </a:t>
            </a:r>
            <a:r>
              <a:rPr lang="pl-PL" dirty="0"/>
              <a:t>w postaci finansowej </a:t>
            </a:r>
            <a:r>
              <a:rPr lang="pl-PL" b="1" dirty="0"/>
              <a:t>udzielane jest wyłącznie uczestnikom projektu</a:t>
            </a:r>
            <a:r>
              <a:rPr lang="pl-PL" dirty="0"/>
              <a:t>, którzy w ramach projektu </a:t>
            </a:r>
            <a:r>
              <a:rPr lang="pl-PL" b="1" dirty="0"/>
              <a:t>otrzymali wsparcie finansowe w postaci stawki na samozatrudnienie </a:t>
            </a:r>
            <a:r>
              <a:rPr lang="pl-PL" dirty="0"/>
              <a:t>-  podstawa </a:t>
            </a:r>
            <a:r>
              <a:rPr lang="pl-PL" b="1" dirty="0"/>
              <a:t>Umowa o udzielenie finansowego wsparcia pomostowego (WP)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2. Stanowi bezzwrotną pomoc kapitałową </a:t>
            </a:r>
            <a:r>
              <a:rPr lang="pl-PL" b="1" dirty="0">
                <a:solidFill>
                  <a:srgbClr val="FF0000"/>
                </a:solidFill>
              </a:rPr>
              <a:t>co do zasady przyznawaną w formie comiesięcznych transz w kwocie nie większej niż równowartość minimalnego wynagrodzenia</a:t>
            </a:r>
            <a:r>
              <a:rPr lang="pl-PL" dirty="0"/>
              <a:t> (przepisy o minimalnym wynagrodzeniu za pracę), </a:t>
            </a:r>
            <a:r>
              <a:rPr lang="pl-PL" b="1" dirty="0"/>
              <a:t>obowiązującego na dzień przyznania wsparcia na założenie własnej działalności gospodarczej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3. Jest przyznawane </a:t>
            </a:r>
            <a:r>
              <a:rPr lang="pl-PL" b="1" dirty="0"/>
              <a:t>wyłącznie w kwocie netto (bez podatku VAT) do ww. wysokości /</a:t>
            </a:r>
            <a:r>
              <a:rPr lang="pl-PL" dirty="0"/>
              <a:t>pkt 6 Regulamin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4. Jest </a:t>
            </a:r>
            <a:r>
              <a:rPr lang="pl-PL" b="1" dirty="0"/>
              <a:t>kwalifikowalne na podstawie rozliczenia </a:t>
            </a:r>
            <a:r>
              <a:rPr lang="pl-PL" dirty="0"/>
              <a:t>przedkładanego </a:t>
            </a:r>
            <a:r>
              <a:rPr lang="pl-PL" b="1" dirty="0"/>
              <a:t>przez uczestnika </a:t>
            </a:r>
            <a:r>
              <a:rPr lang="pl-PL" dirty="0"/>
              <a:t>- zawiera </a:t>
            </a:r>
            <a:r>
              <a:rPr lang="pl-PL" b="1" dirty="0"/>
              <a:t>zestawienie poniesionych wydatków - </a:t>
            </a:r>
            <a:r>
              <a:rPr lang="pl-PL" dirty="0"/>
              <a:t>w oparciu o </a:t>
            </a:r>
            <a:r>
              <a:rPr lang="pl-PL" b="1" dirty="0"/>
              <a:t>dokumenty księgowe</a:t>
            </a:r>
            <a:r>
              <a:rPr lang="pl-PL" dirty="0"/>
              <a:t>/pkt 7 Regulamin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Beneficjent ma prawo żądać wglądu w dokumenty księgowe ujęte w rozliczeniu – </a:t>
            </a:r>
            <a:r>
              <a:rPr lang="pl-PL" b="1" dirty="0">
                <a:solidFill>
                  <a:srgbClr val="FF0000"/>
                </a:solidFill>
              </a:rPr>
              <a:t>co najmniej próba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5. Na pokrycie </a:t>
            </a:r>
            <a:r>
              <a:rPr lang="pl-PL" b="1" dirty="0"/>
              <a:t>wydatków</a:t>
            </a:r>
            <a:r>
              <a:rPr lang="pl-PL" dirty="0"/>
              <a:t> koniecznych do poniesienia </a:t>
            </a:r>
            <a:r>
              <a:rPr lang="pl-PL" b="1" dirty="0"/>
              <a:t>w pierwszym okresie prowadzenia działalności gospodarczej</a:t>
            </a:r>
            <a:r>
              <a:rPr lang="pl-PL" dirty="0"/>
              <a:t>, w tym m.in. </a:t>
            </a:r>
            <a:r>
              <a:rPr lang="pl-PL" b="1" dirty="0"/>
              <a:t>kosztów ZUS, podatku </a:t>
            </a:r>
            <a:r>
              <a:rPr lang="pl-PL" dirty="0"/>
              <a:t>oraz </a:t>
            </a:r>
            <a:r>
              <a:rPr lang="pl-PL" b="1" dirty="0"/>
              <a:t>opłat administracyjnych związanych z prowadzoną działalnością</a:t>
            </a:r>
            <a:r>
              <a:rPr lang="pl-PL" dirty="0"/>
              <a:t>. </a:t>
            </a:r>
            <a:r>
              <a:rPr lang="pl-PL" b="1" dirty="0"/>
              <a:t>Katalog wydatków </a:t>
            </a:r>
            <a:r>
              <a:rPr lang="pl-PL" dirty="0"/>
              <a:t>- w </a:t>
            </a:r>
            <a:r>
              <a:rPr lang="pl-PL" b="1" dirty="0"/>
              <a:t>Regulaminie przyznawania środków finansowych na założenie własnej działalności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66030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1015663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-Standard realizacji usługi </a:t>
            </a: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 zakresie wsparcia bezzwrotnego – c.d.</a:t>
            </a: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  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61045"/>
            <a:ext cx="10007600" cy="57246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6. </a:t>
            </a:r>
            <a:r>
              <a:rPr lang="pl-PL" b="1" dirty="0"/>
              <a:t>WP przyznawane</a:t>
            </a:r>
            <a:r>
              <a:rPr lang="pl-PL" dirty="0"/>
              <a:t> jest na </a:t>
            </a:r>
            <a:r>
              <a:rPr lang="pl-PL" b="1" dirty="0"/>
              <a:t>wniosek uczestnika </a:t>
            </a:r>
            <a:r>
              <a:rPr lang="pl-PL" dirty="0"/>
              <a:t>projektu składany do Beneficjenta - </a:t>
            </a:r>
            <a:r>
              <a:rPr lang="pl-PL" b="1" dirty="0"/>
              <a:t>na okres do 6 miesięcy liczonych od dnia </a:t>
            </a:r>
            <a:r>
              <a:rPr lang="pl-PL" b="1" dirty="0">
                <a:solidFill>
                  <a:srgbClr val="FF0000"/>
                </a:solidFill>
              </a:rPr>
              <a:t>rozpoczęcia działalności gospodarczej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Beneficjent podejmuje decyzję o przyznaniu WP i </a:t>
            </a:r>
            <a:r>
              <a:rPr lang="pl-PL" dirty="0"/>
              <a:t>wypłaca środki uczestnikowi w projekcie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Beneficjent uzasadnia na piśmie decyzję o przyznaniu/odmowie przyznania WP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Beneficjent podpisuje z uczestnikiem projektu Umowę o udzielenie finansowego WP –</a:t>
            </a:r>
            <a:r>
              <a:rPr lang="pl-PL" dirty="0"/>
              <a:t> określa m.in. wartość i warunki wypłaty środków (w tym </a:t>
            </a:r>
            <a:r>
              <a:rPr lang="pl-PL" b="1" dirty="0">
                <a:solidFill>
                  <a:srgbClr val="FF0000"/>
                </a:solidFill>
              </a:rPr>
              <a:t>ewentualnie warunki refundacji części transz</a:t>
            </a:r>
            <a:r>
              <a:rPr lang="pl-PL" b="1" dirty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7. </a:t>
            </a:r>
            <a:r>
              <a:rPr lang="pl-PL" b="1" dirty="0"/>
              <a:t>Szczegółowe warunki udzielania WP reguluje Regulamin przyznawania środków finansowych na rozpoczęcie działalności gospodarczej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Pozostałe informacje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1. </a:t>
            </a:r>
            <a:r>
              <a:rPr lang="pl-PL" b="1" dirty="0"/>
              <a:t>Uczestnik składa </a:t>
            </a:r>
            <a:r>
              <a:rPr lang="pl-PL" dirty="0"/>
              <a:t>do </a:t>
            </a:r>
            <a:r>
              <a:rPr lang="pl-PL" b="1" dirty="0"/>
              <a:t>Beneficjenta rozliczenie  wsparcia pomostowego </a:t>
            </a:r>
            <a:r>
              <a:rPr lang="pl-PL" dirty="0"/>
              <a:t>i  </a:t>
            </a:r>
            <a:r>
              <a:rPr lang="pl-PL" b="1" dirty="0"/>
              <a:t>Oświadczenie uczestnika </a:t>
            </a:r>
            <a:br>
              <a:rPr lang="pl-PL" b="1" dirty="0"/>
            </a:br>
            <a:r>
              <a:rPr lang="pl-PL" b="1" dirty="0"/>
              <a:t>o braku  podwójnego finansowania wydatków w projektach dofinansowanych ze środków EFS </a:t>
            </a:r>
            <a:r>
              <a:rPr lang="pl-PL" dirty="0"/>
              <a:t>(jeśli nadal będą przyznawane instrumenty wsparcia COVID-19) – </a:t>
            </a:r>
            <a:r>
              <a:rPr lang="pl-PL" b="1" dirty="0"/>
              <a:t>zał. nr 9 do Standardu 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2.</a:t>
            </a:r>
            <a:r>
              <a:rPr lang="pl-PL" b="1" dirty="0"/>
              <a:t>Beneficjent z wnioskiem o płatność </a:t>
            </a:r>
            <a:r>
              <a:rPr lang="pl-PL" dirty="0"/>
              <a:t>składa </a:t>
            </a:r>
            <a:r>
              <a:rPr lang="pl-PL" b="1" dirty="0"/>
              <a:t>Oświadczenie Beneficjenta o braku  podwójnego finansowania wydatków w projektach </a:t>
            </a:r>
            <a:r>
              <a:rPr lang="pl-PL" dirty="0"/>
              <a:t>dofinansowanych ze środków EFS – </a:t>
            </a:r>
            <a:r>
              <a:rPr lang="pl-PL" b="1" dirty="0"/>
              <a:t>zał. nr 10 do Standardu</a:t>
            </a:r>
            <a:r>
              <a:rPr lang="pl-PL" dirty="0"/>
              <a:t> 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3.Beneficjent </a:t>
            </a:r>
            <a:r>
              <a:rPr lang="pl-PL" b="1" dirty="0"/>
              <a:t>weryfikuje czy uczestnik nie otrzymuje jednocześnie wsparcia w więcej niż jednym projekcie </a:t>
            </a:r>
            <a:r>
              <a:rPr lang="pl-PL" dirty="0"/>
              <a:t>z zakresu aktywizacji zawodowej dofinansowanym ze środków EFS - </a:t>
            </a:r>
            <a:r>
              <a:rPr lang="pl-PL" b="1" dirty="0"/>
              <a:t>Procedura weryfikacji wielokrotnego uczestnictwa w projektach konkursowych EFS z zakresu aktywizacji zawodowej </a:t>
            </a:r>
            <a:r>
              <a:rPr lang="pl-PL" dirty="0"/>
              <a:t>– zał. </a:t>
            </a:r>
            <a:r>
              <a:rPr lang="pl-PL" b="1" dirty="0"/>
              <a:t>nr 11 do Standardu</a:t>
            </a:r>
          </a:p>
        </p:txBody>
      </p:sp>
    </p:spTree>
    <p:extLst>
      <p:ext uri="{BB962C8B-B14F-4D97-AF65-F5344CB8AC3E}">
        <p14:creationId xmlns:p14="http://schemas.microsoft.com/office/powerpoint/2010/main" val="3338329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-Regulamin przyznawania środków finansowych na rozpoczęcie działalności gospodarczej   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61045"/>
            <a:ext cx="10007600" cy="57400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Zapisy z wzorów dokumentu – w projektach mogą być uszczegółowione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21. Wsparcie pomostowe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pl-PL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definicja</a:t>
            </a:r>
            <a:r>
              <a:rPr lang="pl-PL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fakultatywne wsparcie finansowe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wypłacane w okresie do 6 miesięcy od dnia rozpoczęcia działalności gospodarczej</a:t>
            </a:r>
            <a:endParaRPr lang="pl-P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Maksymalna wysokość tego wsparcia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nie może przekroczyć równowartości minimalnego wynagrodzenia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obowiązującego na dzień przyznania wsparcia finansowego na założenie działalności gospodarczej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 - wyłącznie dla osób, które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rozpoczęły działalność w ramach niniejszego projektu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oraz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otrzymały w ramach projektu wsparcie finansowe w postaci stawki jednostkowej na samozatrudnienie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pl-PL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b="1" dirty="0"/>
              <a:t>§ 8 Ogólne zasady przyznawania wsparcia pomostowego WP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1. </a:t>
            </a:r>
            <a:r>
              <a:rPr lang="pl-PL" b="1" dirty="0"/>
              <a:t>WP – cel: ułatwienie </a:t>
            </a:r>
            <a:r>
              <a:rPr lang="pl-PL" dirty="0"/>
              <a:t>początkującemu podmiotowi prowadzącemu działalność gospodarczą </a:t>
            </a:r>
            <a:r>
              <a:rPr lang="pl-PL" b="1" dirty="0"/>
              <a:t>pokrycia wydatków</a:t>
            </a:r>
            <a:r>
              <a:rPr lang="pl-PL" dirty="0"/>
              <a:t> koniecznych do poniesienia </a:t>
            </a:r>
            <a:r>
              <a:rPr lang="pl-PL" b="1" dirty="0"/>
              <a:t>w pierwszym okresie prowadzenia działalności gospodarczej</a:t>
            </a:r>
          </a:p>
          <a:p>
            <a:r>
              <a:rPr lang="pl-PL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2. WP udzielane jest w postaci finansowego wsparcia pomostowego  </a:t>
            </a:r>
            <a:r>
              <a:rPr lang="pl-PL" b="1" dirty="0">
                <a:highlight>
                  <a:srgbClr val="FFFF00"/>
                </a:highlight>
              </a:rPr>
              <a:t>w wysokości do ….zł miesięcznie </a:t>
            </a:r>
            <a:r>
              <a:rPr lang="pl-PL" b="1" dirty="0"/>
              <a:t>na Uczestnika Projektu</a:t>
            </a:r>
            <a:r>
              <a:rPr lang="pl-PL" dirty="0"/>
              <a:t>, </a:t>
            </a:r>
            <a:r>
              <a:rPr lang="pl-PL" b="1" dirty="0">
                <a:solidFill>
                  <a:srgbClr val="FF0000"/>
                </a:solidFill>
              </a:rPr>
              <a:t>udzielane w okresie do 6 miesięcy od dnia rozpoczęcia działalności gospodarcze</a:t>
            </a:r>
            <a:r>
              <a:rPr lang="pl-PL" dirty="0"/>
              <a:t>j. </a:t>
            </a:r>
            <a:r>
              <a:rPr lang="pl-PL" b="1" dirty="0"/>
              <a:t>Wypłacane, </a:t>
            </a:r>
            <a:r>
              <a:rPr lang="pl-PL" b="1" dirty="0">
                <a:solidFill>
                  <a:srgbClr val="FF0000"/>
                </a:solidFill>
              </a:rPr>
              <a:t>co do zasady w miesięcznych ratach</a:t>
            </a:r>
            <a:endParaRPr lang="pl-PL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3576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7359" y="5850915"/>
            <a:ext cx="4908655" cy="578461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35372" y="450490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33D57B40-D861-7144-9A1B-A61B77168F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9985"/>
            <a:ext cx="2665103" cy="4334283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73479" y="479839"/>
            <a:ext cx="441981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PROGRAM OPERACYJNY </a:t>
            </a:r>
          </a:p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WIEDZA EDUKACJA ROZWÓJ 2014 – 2020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1EE767A-A70D-4A7B-BB7E-4152B32B6BFA}"/>
              </a:ext>
            </a:extLst>
          </p:cNvPr>
          <p:cNvSpPr/>
          <p:nvPr/>
        </p:nvSpPr>
        <p:spPr>
          <a:xfrm>
            <a:off x="2681628" y="1322566"/>
            <a:ext cx="9078164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dirty="0"/>
              <a:t>Program spotkania: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56A5DC1F-635C-4A1E-AEAF-A1524F2D4CA4}"/>
              </a:ext>
            </a:extLst>
          </p:cNvPr>
          <p:cNvSpPr/>
          <p:nvPr/>
        </p:nvSpPr>
        <p:spPr>
          <a:xfrm>
            <a:off x="2681627" y="1714969"/>
            <a:ext cx="9078165" cy="29578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Procedura wielokrotnego uczestnictwa w projekcie  EFS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Wnioski o płatność – stwierdzone błędy i zalecenia dot. wypełniania.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Ważne aspekty dotyczące wdrażania projektów – wsparcie pomostowe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Pomoc de </a:t>
            </a:r>
            <a:r>
              <a:rPr lang="pl-PL" dirty="0" err="1"/>
              <a:t>minimis</a:t>
            </a:r>
            <a:r>
              <a:rPr lang="pl-PL" dirty="0"/>
              <a:t> – dyskontowanie i sprawozdawczość w SHRIMP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Problemy we wdrażanych projektach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Interpretacje /zalecenia IZ PO WER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Pytania i odpowiedzi</a:t>
            </a:r>
          </a:p>
        </p:txBody>
      </p:sp>
    </p:spTree>
    <p:extLst>
      <p:ext uri="{BB962C8B-B14F-4D97-AF65-F5344CB8AC3E}">
        <p14:creationId xmlns:p14="http://schemas.microsoft.com/office/powerpoint/2010/main" val="23768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-Regulamin przyznawania środków finansowych na rozpoczęcie działalności gospodarczej - cd.  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61045"/>
            <a:ext cx="10007600" cy="57246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§ 8 Ogólne zasady przyznawania wsparcia pomostowego WP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3. Finansowe WP może być przeznaczone w szczególności na następujące </a:t>
            </a:r>
            <a:r>
              <a:rPr lang="pl-PL" b="1" dirty="0"/>
              <a:t>rodzaje kosztów</a:t>
            </a:r>
            <a:r>
              <a:rPr lang="pl-PL" dirty="0"/>
              <a:t>: </a:t>
            </a:r>
          </a:p>
          <a:p>
            <a:r>
              <a:rPr lang="pl-PL" dirty="0"/>
              <a:t>a) </a:t>
            </a:r>
            <a:r>
              <a:rPr lang="pl-PL" b="1" dirty="0"/>
              <a:t>składki na ubezpieczenie społeczne i zdrowotne, </a:t>
            </a:r>
          </a:p>
          <a:p>
            <a:r>
              <a:rPr lang="pl-PL" b="1" dirty="0"/>
              <a:t>b) koszty opłat telekomunikacyjnych (telefon, </a:t>
            </a:r>
            <a:r>
              <a:rPr lang="pl-PL" b="1" dirty="0" err="1"/>
              <a:t>internet</a:t>
            </a:r>
            <a:r>
              <a:rPr lang="pl-PL" b="1" dirty="0"/>
              <a:t>, itp.), </a:t>
            </a:r>
          </a:p>
          <a:p>
            <a:r>
              <a:rPr lang="pl-PL" b="1" dirty="0"/>
              <a:t>c) wydatki na media (woda, gaz, elektryczność itp.), </a:t>
            </a:r>
          </a:p>
          <a:p>
            <a:r>
              <a:rPr lang="pl-PL" b="1" dirty="0"/>
              <a:t>d) koszty wynajmu pomieszczeń, </a:t>
            </a:r>
          </a:p>
          <a:p>
            <a:r>
              <a:rPr lang="pl-PL" b="1" dirty="0"/>
              <a:t>e) koszty zlecania usług związanych bezpośrednio z działalnością gospodarczą </a:t>
            </a:r>
            <a:r>
              <a:rPr lang="pl-PL" dirty="0"/>
              <a:t>(np. obsługa księgowa)</a:t>
            </a:r>
          </a:p>
          <a:p>
            <a:r>
              <a:rPr lang="pl-PL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 4. Każdy </a:t>
            </a:r>
            <a:r>
              <a:rPr lang="pl-PL" b="1" dirty="0"/>
              <a:t>Uczestnik projektu</a:t>
            </a:r>
            <a:r>
              <a:rPr lang="pl-PL" dirty="0"/>
              <a:t>, który </a:t>
            </a:r>
            <a:r>
              <a:rPr lang="pl-PL" b="1" dirty="0"/>
              <a:t>otrzymał wsparcie finansowe na założenie własnej działalności gospodarczej</a:t>
            </a:r>
            <a:r>
              <a:rPr lang="pl-PL" dirty="0"/>
              <a:t> oraz rozpoczął działalność gospodarczą w ramach projektu ma możliwość </a:t>
            </a:r>
            <a:r>
              <a:rPr lang="pl-PL" b="1" dirty="0">
                <a:solidFill>
                  <a:srgbClr val="FF0000"/>
                </a:solidFill>
              </a:rPr>
              <a:t>ubiegać się o przyznanie wsparcia pomostowego </a:t>
            </a:r>
            <a:r>
              <a:rPr lang="pl-PL" dirty="0"/>
              <a:t>(tj. złożenia Wniosku o przyznanie WP) oraz </a:t>
            </a:r>
            <a:r>
              <a:rPr lang="pl-PL" b="1" dirty="0">
                <a:solidFill>
                  <a:srgbClr val="FF0000"/>
                </a:solidFill>
              </a:rPr>
              <a:t>otrzymywania tego wsparcia w okresie do 6 miesięcy od dnia rozpoczęcia działalności gospodarczej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5. </a:t>
            </a:r>
            <a:r>
              <a:rPr lang="pl-PL" b="1" dirty="0"/>
              <a:t>Ostateczna </a:t>
            </a:r>
            <a:r>
              <a:rPr lang="pl-PL" b="1" dirty="0">
                <a:solidFill>
                  <a:srgbClr val="FF0000"/>
                </a:solidFill>
              </a:rPr>
              <a:t>wysokość przyznanego wsparcia uzależniona jest od wykazanych przez Beneficjenta pomocy potrzeb w harmonogramie rzeczowo-finansowym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Wydatki ponoszone na WP nie mogą być tożsame </a:t>
            </a:r>
            <a:r>
              <a:rPr lang="pl-PL" dirty="0"/>
              <a:t>z </a:t>
            </a:r>
            <a:r>
              <a:rPr lang="pl-PL" b="1" dirty="0"/>
              <a:t>wydatkami poniesionymi </a:t>
            </a:r>
            <a:r>
              <a:rPr lang="pl-PL" dirty="0"/>
              <a:t>przez UP </a:t>
            </a:r>
            <a:r>
              <a:rPr lang="pl-PL" b="1" dirty="0"/>
              <a:t>na dotację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Do oceny formalnej i merytorycznej Wniosków o przyznanie WP należy wyznaczyć co najmniej dwie osoby (pracowników BENEFICJENTA): jedną do oceny formalnej i merytorycznej wniosków / drugą do oceny ewentualnych wniosków o ponowne rozpatrzenie (</a:t>
            </a:r>
            <a:r>
              <a:rPr lang="pl-PL" b="1" dirty="0" err="1"/>
              <a:t>odwołań</a:t>
            </a:r>
            <a:r>
              <a:rPr lang="pl-PL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8152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-Regulamin przyznawania środków finansowych na rozpoczęcie działalności gospodarczej - cd.  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61045"/>
            <a:ext cx="10007600" cy="5416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§ 11 Umowa o udzielenie finansowego wsparcia pomostowego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1. </a:t>
            </a:r>
            <a:r>
              <a:rPr lang="pl-PL" b="1" dirty="0"/>
              <a:t>Podstawa do przekazania WP </a:t>
            </a:r>
            <a:r>
              <a:rPr lang="pl-PL" dirty="0"/>
              <a:t>- </a:t>
            </a:r>
            <a:r>
              <a:rPr lang="pl-PL" b="1" dirty="0"/>
              <a:t>Umowa o udzielenie finansowego WP i</a:t>
            </a:r>
            <a:r>
              <a:rPr lang="pl-PL" dirty="0"/>
              <a:t> wniesienie </a:t>
            </a:r>
            <a:r>
              <a:rPr lang="pl-PL" b="1" dirty="0"/>
              <a:t>zabezpieczenia prawidłowego wykonania umowy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2. </a:t>
            </a:r>
            <a:r>
              <a:rPr lang="pl-PL" b="1" dirty="0"/>
              <a:t>W piśmie o przyznaniu WP- Beneficjent informuje </a:t>
            </a:r>
            <a:r>
              <a:rPr lang="pl-PL" dirty="0"/>
              <a:t>Uczestnika</a:t>
            </a:r>
            <a:r>
              <a:rPr lang="pl-PL" b="1" dirty="0"/>
              <a:t> o terminie dostarczenia dokumentów</a:t>
            </a:r>
            <a:r>
              <a:rPr lang="pl-PL" dirty="0"/>
              <a:t> niezbędnych </a:t>
            </a:r>
            <a:r>
              <a:rPr lang="pl-PL" b="1" dirty="0"/>
              <a:t>do podpisania Umowy </a:t>
            </a:r>
            <a:r>
              <a:rPr lang="pl-PL" dirty="0"/>
              <a:t>o udzielenie finansowego WP.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</a:rPr>
              <a:t>Niezłożenie wszystkich wymaganych dokumentów przez uczestnika projektu, w wyznaczonym terminie, będzie traktowane jako rezygnacja z ubiegania się o wsparcie pomostowe.</a:t>
            </a:r>
            <a:r>
              <a:rPr lang="pl-PL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W uzasadnionych przypadkach i na pisemny wniosek uczestnika projektu termin może ulec wydłużeniu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3. </a:t>
            </a:r>
            <a:r>
              <a:rPr lang="pl-PL" b="1" dirty="0"/>
              <a:t>Umowa </a:t>
            </a:r>
            <a:r>
              <a:rPr lang="pl-PL" dirty="0"/>
              <a:t>o udzielenie finansowego WP </a:t>
            </a:r>
            <a:r>
              <a:rPr lang="pl-PL" b="1" dirty="0"/>
              <a:t>określa, w szczególności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a)-c)	</a:t>
            </a:r>
            <a:r>
              <a:rPr lang="pl-PL" b="1" dirty="0"/>
              <a:t>przedmiot /okres udzielania / finansowanie WP,</a:t>
            </a:r>
          </a:p>
          <a:p>
            <a:pPr lvl="1"/>
            <a:r>
              <a:rPr lang="pl-PL" dirty="0"/>
              <a:t>d) zapisy dot. </a:t>
            </a:r>
            <a:r>
              <a:rPr lang="pl-PL" b="1" dirty="0"/>
              <a:t>wypłaty i wydatkowania wsparcia pomostowego</a:t>
            </a:r>
            <a:r>
              <a:rPr lang="pl-PL" dirty="0"/>
              <a:t>: </a:t>
            </a:r>
            <a:r>
              <a:rPr lang="pl-PL" b="1" dirty="0"/>
              <a:t>wartość transz, termin ich wypłaty</a:t>
            </a:r>
            <a:r>
              <a:rPr lang="pl-PL" dirty="0"/>
              <a:t>,</a:t>
            </a:r>
          </a:p>
          <a:p>
            <a:pPr lvl="1"/>
            <a:r>
              <a:rPr lang="pl-PL" dirty="0"/>
              <a:t>e) </a:t>
            </a:r>
            <a:r>
              <a:rPr lang="pl-PL" b="1" dirty="0"/>
              <a:t>obowiązki Projektodawcy</a:t>
            </a:r>
            <a:r>
              <a:rPr lang="pl-PL" dirty="0"/>
              <a:t> w zakresie </a:t>
            </a:r>
            <a:r>
              <a:rPr lang="pl-PL" b="1" dirty="0"/>
              <a:t>kontroli prawidłowości realizacji Umowy</a:t>
            </a:r>
            <a:r>
              <a:rPr lang="pl-PL" dirty="0"/>
              <a:t>,</a:t>
            </a:r>
          </a:p>
          <a:p>
            <a:pPr marL="800100" lvl="1" indent="-342900">
              <a:buAutoNum type="alphaLcParenR" startAt="6"/>
            </a:pPr>
            <a:r>
              <a:rPr lang="pl-PL" dirty="0"/>
              <a:t>warunki dotyczące </a:t>
            </a:r>
            <a:r>
              <a:rPr lang="pl-PL" b="1" dirty="0"/>
              <a:t>trybu zwrotu otrzymanych środków </a:t>
            </a:r>
            <a:r>
              <a:rPr lang="pl-PL" dirty="0"/>
              <a:t>i</a:t>
            </a:r>
            <a:r>
              <a:rPr lang="pl-PL" b="1" dirty="0"/>
              <a:t> rozwiązania umowy</a:t>
            </a:r>
            <a:r>
              <a:rPr lang="pl-PL" dirty="0"/>
              <a:t>.</a:t>
            </a:r>
          </a:p>
          <a:p>
            <a:pPr lvl="1"/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4. </a:t>
            </a:r>
            <a:r>
              <a:rPr lang="pl-PL" b="1" dirty="0"/>
              <a:t>Po podpisaniu umowy </a:t>
            </a:r>
            <a:r>
              <a:rPr lang="pl-PL" dirty="0"/>
              <a:t>z uczestnikiem </a:t>
            </a:r>
            <a:r>
              <a:rPr lang="pl-PL" b="1" dirty="0"/>
              <a:t>następuje wypłata WP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5. Zasady i formy wniesienia zabezpieczenia - analogiczne </a:t>
            </a:r>
            <a:r>
              <a:rPr lang="pl-PL" dirty="0"/>
              <a:t>jak w przypadku </a:t>
            </a:r>
            <a:r>
              <a:rPr lang="pl-PL" b="1" dirty="0"/>
              <a:t>procedury przyznawania wsparcia finansowego na założenie działalności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2023409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-Regulamin przyznawania środków finansowych na rozpoczęcie działalności gospodarczej- cd.   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61045"/>
            <a:ext cx="10007600" cy="43396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§ 11 Umowa o udzielenie finansowego wsparcia pomostowego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6. Po podpisaniu umowy /w terminach w niej określonych, </a:t>
            </a:r>
            <a:r>
              <a:rPr lang="pl-PL" b="1" dirty="0">
                <a:solidFill>
                  <a:srgbClr val="FF0000"/>
                </a:solidFill>
              </a:rPr>
              <a:t>Beneficjent rozpoczyna wypłacanie rat WP </a:t>
            </a:r>
            <a:r>
              <a:rPr lang="pl-PL" b="1" dirty="0">
                <a:solidFill>
                  <a:srgbClr val="FF0000"/>
                </a:solidFill>
                <a:highlight>
                  <a:srgbClr val="FFFF00"/>
                </a:highlight>
              </a:rPr>
              <a:t>Co do zasady </a:t>
            </a:r>
            <a:r>
              <a:rPr lang="pl-PL" b="1" dirty="0">
                <a:solidFill>
                  <a:schemeClr val="tx1"/>
                </a:solidFill>
              </a:rPr>
              <a:t>finansowe WP </a:t>
            </a:r>
            <a:r>
              <a:rPr lang="pl-PL" b="1" dirty="0">
                <a:solidFill>
                  <a:srgbClr val="FF0000"/>
                </a:solidFill>
              </a:rPr>
              <a:t>wypłacane jest w miesięcznych transzach, przez okres do 6 miesięcy liczony od dnia rozpoczęcia działalności gospodarczej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7. </a:t>
            </a:r>
            <a:r>
              <a:rPr lang="pl-PL" b="1" dirty="0"/>
              <a:t>Wydatki</a:t>
            </a:r>
            <a:r>
              <a:rPr lang="pl-PL" dirty="0"/>
              <a:t> w ramach </a:t>
            </a:r>
            <a:r>
              <a:rPr lang="pl-PL" b="1" dirty="0"/>
              <a:t>przyznanego WP </a:t>
            </a:r>
            <a:r>
              <a:rPr lang="pl-PL" dirty="0"/>
              <a:t>powinny zostać </a:t>
            </a:r>
            <a:r>
              <a:rPr lang="pl-PL" b="1" dirty="0">
                <a:solidFill>
                  <a:srgbClr val="FF0000"/>
                </a:solidFill>
              </a:rPr>
              <a:t>poniesione w okresie na jaki zawarta została umowa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8. </a:t>
            </a:r>
            <a:r>
              <a:rPr lang="pl-PL" b="1" dirty="0"/>
              <a:t>WP jest kwalifikowalne na podstawie rozliczenia przedkładanego przez uczestnika:</a:t>
            </a:r>
            <a:r>
              <a:rPr lang="pl-PL" dirty="0"/>
              <a:t> </a:t>
            </a:r>
            <a:r>
              <a:rPr lang="pl-PL" b="1" dirty="0"/>
              <a:t>zestawienie poniesionych wydatków</a:t>
            </a:r>
            <a:r>
              <a:rPr lang="pl-PL" dirty="0"/>
              <a:t>, w </a:t>
            </a:r>
            <a:r>
              <a:rPr lang="pl-PL" b="1" dirty="0"/>
              <a:t>oparciu o dokumenty księgowe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Beneficjent ma prawo żądać wglądu w dokumenty księgowe </a:t>
            </a:r>
            <a:r>
              <a:rPr lang="pl-PL" dirty="0"/>
              <a:t>ujęte w </a:t>
            </a:r>
            <a:r>
              <a:rPr lang="pl-PL" b="1" dirty="0"/>
              <a:t>rozliczeniu – </a:t>
            </a:r>
            <a:r>
              <a:rPr lang="pl-PL" b="1" dirty="0">
                <a:solidFill>
                  <a:srgbClr val="FF0000"/>
                </a:solidFill>
              </a:rPr>
              <a:t>co najmniej próba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9. </a:t>
            </a:r>
            <a:r>
              <a:rPr lang="pl-PL" b="1" dirty="0"/>
              <a:t>Wniosek o zmiany w zestawieniu</a:t>
            </a:r>
            <a:r>
              <a:rPr lang="pl-PL" dirty="0"/>
              <a:t>, musi zostać </a:t>
            </a:r>
            <a:r>
              <a:rPr lang="pl-PL" b="1" dirty="0"/>
              <a:t>złożony w formie pisemnej</a:t>
            </a:r>
            <a:r>
              <a:rPr lang="pl-PL" dirty="0"/>
              <a:t>, w terminie </a:t>
            </a:r>
            <a:r>
              <a:rPr lang="pl-PL" b="1" dirty="0"/>
              <a:t>7 dni kalendarzowych przed dniem</a:t>
            </a:r>
            <a:r>
              <a:rPr lang="pl-PL" dirty="0"/>
              <a:t>, w którym </a:t>
            </a:r>
            <a:r>
              <a:rPr lang="pl-PL" b="1" dirty="0"/>
              <a:t>zmiana powinna wejść w życie</a:t>
            </a:r>
            <a:r>
              <a:rPr lang="pl-PL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Zasada ta </a:t>
            </a:r>
            <a:r>
              <a:rPr lang="pl-PL" b="1" dirty="0"/>
              <a:t>nie dotyczy sytuacji, gdy niezachowanie terminu nastąpi z przyczyn niezależnych od uczestnika projektu</a:t>
            </a:r>
            <a:r>
              <a:rPr lang="pl-PL" dirty="0"/>
              <a:t> lub gdy </a:t>
            </a:r>
            <a:r>
              <a:rPr lang="pl-PL" b="1" dirty="0"/>
              <a:t>została ona zaakceptowana przez Beneficjenta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8969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– Umowa nr… o udzielenie finansowego wsparcia pomostowego 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61045"/>
            <a:ext cx="10007600" cy="49859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Zapisy z wzorów dokumentu – w projektach mogą być uszczegółowione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§ 1 Przedmiot umowy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1. </a:t>
            </a:r>
            <a:r>
              <a:rPr lang="pl-PL" b="1" dirty="0"/>
              <a:t>Przedmiotem Umowy </a:t>
            </a:r>
            <a:r>
              <a:rPr lang="pl-PL" dirty="0"/>
              <a:t>jest </a:t>
            </a:r>
            <a:r>
              <a:rPr lang="pl-PL" b="1" dirty="0"/>
              <a:t>udzielenie przez Beneficjenta WP</a:t>
            </a:r>
            <a:r>
              <a:rPr lang="pl-PL" dirty="0"/>
              <a:t>, na </a:t>
            </a:r>
            <a:r>
              <a:rPr lang="pl-PL" b="1" dirty="0"/>
              <a:t>wspomaganie Uczestnika projektu: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/>
              <a:t> </a:t>
            </a:r>
            <a:r>
              <a:rPr lang="pl-PL" b="1" dirty="0">
                <a:solidFill>
                  <a:srgbClr val="FF0000"/>
                </a:solidFill>
              </a:rPr>
              <a:t>w okresie do 6 miesięcy od dnia rozpoczęcia działalności gospodarczej</a:t>
            </a:r>
            <a:r>
              <a:rPr lang="pl-PL" dirty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F0000"/>
                </a:solidFill>
              </a:rPr>
              <a:t>zgodnie z Wnioskiem nr </a:t>
            </a:r>
            <a:r>
              <a:rPr lang="pl-PL" dirty="0"/>
              <a:t>………złożonym przez </a:t>
            </a:r>
            <a:r>
              <a:rPr lang="pl-PL" b="1" dirty="0"/>
              <a:t>(dane Uczestnika Projektu</a:t>
            </a:r>
            <a:r>
              <a:rPr lang="pl-PL" dirty="0"/>
              <a:t>)......... - załącznik do Umowy 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2. Uczestnik projektu </a:t>
            </a:r>
            <a:r>
              <a:rPr lang="pl-PL" b="1" dirty="0"/>
              <a:t>otrzymuje środki finansowe w ramach WP </a:t>
            </a:r>
            <a:r>
              <a:rPr lang="pl-PL" dirty="0"/>
              <a:t>na zasadach i </a:t>
            </a:r>
            <a:r>
              <a:rPr lang="pl-PL" b="1" dirty="0"/>
              <a:t>warunkach określonych w Umowie</a:t>
            </a:r>
            <a:r>
              <a:rPr lang="pl-PL" dirty="0"/>
              <a:t> na pokrycie </a:t>
            </a:r>
            <a:r>
              <a:rPr lang="pl-PL" b="1" dirty="0"/>
              <a:t>wydatków </a:t>
            </a:r>
            <a:r>
              <a:rPr lang="pl-PL" dirty="0"/>
              <a:t>koniecznych do sfinansowania </a:t>
            </a:r>
            <a:r>
              <a:rPr lang="pl-PL" b="1" dirty="0"/>
              <a:t>w pierwszym okresie prowadzenia działalności gospodarczej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3. Uczestnik projektu </a:t>
            </a:r>
            <a:r>
              <a:rPr lang="pl-PL" b="1" dirty="0"/>
              <a:t>przyjmuje WP na zasadach i warunkach określonych </a:t>
            </a:r>
            <a:r>
              <a:rPr lang="pl-PL" b="1" dirty="0">
                <a:solidFill>
                  <a:srgbClr val="FF0000"/>
                </a:solidFill>
                <a:highlight>
                  <a:srgbClr val="FFFF00"/>
                </a:highlight>
              </a:rPr>
              <a:t>w Umowie </a:t>
            </a:r>
            <a:r>
              <a:rPr lang="pl-PL" dirty="0">
                <a:solidFill>
                  <a:srgbClr val="FF0000"/>
                </a:solidFill>
                <a:highlight>
                  <a:srgbClr val="FFFF00"/>
                </a:highlight>
              </a:rPr>
              <a:t>i </a:t>
            </a:r>
            <a:r>
              <a:rPr lang="pl-PL" b="1" dirty="0">
                <a:solidFill>
                  <a:srgbClr val="FF0000"/>
                </a:solidFill>
                <a:highlight>
                  <a:srgbClr val="FFFF00"/>
                </a:highlight>
              </a:rPr>
              <a:t>załącznikach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 § 2 </a:t>
            </a:r>
            <a:r>
              <a:rPr lang="pl-PL" b="1" dirty="0"/>
              <a:t>Okres udzielania WP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1. </a:t>
            </a:r>
            <a:r>
              <a:rPr lang="pl-PL" b="1" dirty="0">
                <a:solidFill>
                  <a:srgbClr val="FF0000"/>
                </a:solidFill>
              </a:rPr>
              <a:t>Wsparcie pomostowe udzielane jest maksymalnie na okres 6 miesięcy, </a:t>
            </a:r>
          </a:p>
          <a:p>
            <a:r>
              <a:rPr lang="pl-PL" dirty="0"/>
              <a:t>	tj. </a:t>
            </a:r>
            <a:r>
              <a:rPr lang="pl-PL" b="1" dirty="0"/>
              <a:t>od dnia   ...................... do dnia.................. </a:t>
            </a:r>
          </a:p>
          <a:p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highlight>
                  <a:srgbClr val="FFFF00"/>
                </a:highlight>
              </a:rPr>
              <a:t>Przykład:</a:t>
            </a:r>
            <a:r>
              <a:rPr lang="pl-PL" b="1" dirty="0"/>
              <a:t>     od dni 10 czerwca 2022  do dnia 9 grudnia 2022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8317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– Umowa nr… o udzielenie finansowego wsparcia pomostowego – cd.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61045"/>
            <a:ext cx="10007600" cy="5693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§ 3 Finansowanie WP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1. Całkowita kwota przyznanej pomocy na wsparcie pomostowe wynosi</a:t>
            </a:r>
          </a:p>
          <a:p>
            <a:r>
              <a:rPr lang="pl-PL" b="1" dirty="0"/>
              <a:t>        .............PLN (słownie: ......... PLN)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highlight>
                  <a:srgbClr val="FFFF00"/>
                </a:highlight>
              </a:rPr>
              <a:t>Przykład: </a:t>
            </a:r>
            <a:r>
              <a:rPr lang="pl-PL" b="1" dirty="0">
                <a:solidFill>
                  <a:srgbClr val="FF0000"/>
                </a:solidFill>
              </a:rPr>
              <a:t>15 000 PLN </a:t>
            </a:r>
            <a:r>
              <a:rPr lang="pl-PL" b="1" dirty="0"/>
              <a:t>(słownie: piętnaście tysięcy PLN)</a:t>
            </a:r>
          </a:p>
          <a:p>
            <a:endParaRPr lang="pl-PL" sz="800" b="1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2. Wsparcie pomostowe wypłacone zostanie w  następujący sposób: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- liczba rat: ……….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highlight>
                  <a:srgbClr val="FFFF00"/>
                </a:highlight>
              </a:rPr>
              <a:t>Przykład:  </a:t>
            </a:r>
            <a:r>
              <a:rPr lang="pl-PL" b="1" dirty="0"/>
              <a:t>- </a:t>
            </a:r>
            <a:r>
              <a:rPr lang="pl-PL" b="1" dirty="0">
                <a:solidFill>
                  <a:srgbClr val="FF0000"/>
                </a:solidFill>
              </a:rPr>
              <a:t>liczba rat: 6</a:t>
            </a:r>
          </a:p>
          <a:p>
            <a:endParaRPr lang="pl-PL" sz="800" b="1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- wysokość każdej z rat w PLN (słownie…..)</a:t>
            </a:r>
          </a:p>
          <a:p>
            <a:r>
              <a:rPr lang="pl-PL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highlight>
                  <a:srgbClr val="FFFF00"/>
                </a:highlight>
              </a:rPr>
              <a:t>Przykład 1:  </a:t>
            </a:r>
            <a:r>
              <a:rPr lang="pl-PL" b="1" dirty="0"/>
              <a:t>wysokość każdej z rat w PLN (słownie </a:t>
            </a:r>
            <a:r>
              <a:rPr lang="pl-PL" b="1" dirty="0">
                <a:solidFill>
                  <a:srgbClr val="FF0000"/>
                </a:solidFill>
              </a:rPr>
              <a:t>dwa tysiące pięćset PLN</a:t>
            </a:r>
            <a:r>
              <a:rPr lang="pl-PL" b="1" dirty="0"/>
              <a:t>)</a:t>
            </a:r>
          </a:p>
          <a:p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highlight>
                  <a:srgbClr val="FFFF00"/>
                </a:highlight>
              </a:rPr>
              <a:t>Przykład 2:  </a:t>
            </a:r>
            <a:r>
              <a:rPr lang="pl-PL" b="1" dirty="0"/>
              <a:t>wysokość każdej z rat w PLN: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/>
              <a:t>rata I (słownie </a:t>
            </a:r>
            <a:r>
              <a:rPr lang="pl-PL" dirty="0">
                <a:solidFill>
                  <a:srgbClr val="FF0000"/>
                </a:solidFill>
              </a:rPr>
              <a:t>dwa tysiące pięćset </a:t>
            </a:r>
            <a:r>
              <a:rPr lang="pl-PL" dirty="0"/>
              <a:t>PLN)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/>
              <a:t>rata II (słownie </a:t>
            </a:r>
            <a:r>
              <a:rPr lang="pl-PL" dirty="0">
                <a:solidFill>
                  <a:srgbClr val="FF0000"/>
                </a:solidFill>
              </a:rPr>
              <a:t>dwa tysiące </a:t>
            </a:r>
            <a:r>
              <a:rPr lang="pl-PL" dirty="0"/>
              <a:t>PLN)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/>
              <a:t>rata III (słownie </a:t>
            </a:r>
            <a:r>
              <a:rPr lang="pl-PL" dirty="0">
                <a:solidFill>
                  <a:srgbClr val="FF0000"/>
                </a:solidFill>
              </a:rPr>
              <a:t>dwa tysiące trzysta </a:t>
            </a:r>
            <a:r>
              <a:rPr lang="pl-PL" dirty="0"/>
              <a:t>PLN)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/>
              <a:t>rata IV (słownie </a:t>
            </a:r>
            <a:r>
              <a:rPr lang="pl-PL" dirty="0">
                <a:solidFill>
                  <a:srgbClr val="FF0000"/>
                </a:solidFill>
              </a:rPr>
              <a:t>dwa tysiące trzysta </a:t>
            </a:r>
            <a:r>
              <a:rPr lang="pl-PL" dirty="0"/>
              <a:t>PLN)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/>
              <a:t>rata V (słownie </a:t>
            </a:r>
            <a:r>
              <a:rPr lang="pl-PL" dirty="0">
                <a:solidFill>
                  <a:srgbClr val="FF0000"/>
                </a:solidFill>
              </a:rPr>
              <a:t>dwa tysiące trzysta </a:t>
            </a:r>
            <a:r>
              <a:rPr lang="pl-PL" dirty="0"/>
              <a:t>PLN)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/>
              <a:t>rata VI (słownie </a:t>
            </a:r>
            <a:r>
              <a:rPr lang="pl-PL" dirty="0">
                <a:solidFill>
                  <a:srgbClr val="FF0000"/>
                </a:solidFill>
              </a:rPr>
              <a:t>dwa tysiące czterysta </a:t>
            </a:r>
            <a:r>
              <a:rPr lang="pl-PL" dirty="0"/>
              <a:t>PLN)</a:t>
            </a:r>
          </a:p>
        </p:txBody>
      </p:sp>
    </p:spTree>
    <p:extLst>
      <p:ext uri="{BB962C8B-B14F-4D97-AF65-F5344CB8AC3E}">
        <p14:creationId xmlns:p14="http://schemas.microsoft.com/office/powerpoint/2010/main" val="2928798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– Umowa nr… o udzielenie finansowego wsparcia pomostowego – cd.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61045"/>
            <a:ext cx="10007600" cy="550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§ 3 Finansowanie WP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3. </a:t>
            </a:r>
            <a:r>
              <a:rPr lang="pl-PL" b="1" dirty="0"/>
              <a:t>Beneficjent w dniu podpisania Umowy </a:t>
            </a:r>
            <a:r>
              <a:rPr lang="pl-PL" dirty="0"/>
              <a:t>zobowiązany jest </a:t>
            </a:r>
            <a:r>
              <a:rPr lang="pl-PL" b="1" dirty="0"/>
              <a:t>wydać Uczestnikowi projektu (UP) zaświadczenie o udzielonej pomocy de </a:t>
            </a:r>
            <a:r>
              <a:rPr lang="pl-PL" b="1" dirty="0" err="1"/>
              <a:t>minimis</a:t>
            </a:r>
            <a:r>
              <a:rPr lang="pl-PL" b="1" dirty="0"/>
              <a:t> -</a:t>
            </a:r>
            <a:r>
              <a:rPr lang="pl-PL" dirty="0"/>
              <a:t> rozporządzenie RM z 20 marca 2007 r. w sprawie zaświadczeń o pomocy de </a:t>
            </a:r>
            <a:r>
              <a:rPr lang="pl-PL" dirty="0" err="1"/>
              <a:t>minimis</a:t>
            </a:r>
            <a:r>
              <a:rPr lang="pl-PL" dirty="0"/>
              <a:t> i pomocy de </a:t>
            </a:r>
            <a:r>
              <a:rPr lang="pl-PL" dirty="0" err="1"/>
              <a:t>minimis</a:t>
            </a:r>
            <a:r>
              <a:rPr lang="pl-PL" dirty="0"/>
              <a:t> w rolnictwie lub rybołówstwie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4. </a:t>
            </a:r>
            <a:r>
              <a:rPr lang="pl-PL" b="1" dirty="0"/>
              <a:t>UP </a:t>
            </a:r>
            <a:r>
              <a:rPr lang="pl-PL" dirty="0"/>
              <a:t>przechowuje dokumentację związaną z otrzymaną pomocą </a:t>
            </a:r>
            <a:r>
              <a:rPr lang="pl-PL" b="1" dirty="0"/>
              <a:t>przez okres 10 lat (…)</a:t>
            </a:r>
          </a:p>
          <a:p>
            <a:r>
              <a:rPr lang="pl-PL" sz="8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5. </a:t>
            </a:r>
            <a:r>
              <a:rPr lang="pl-PL" b="1" dirty="0"/>
              <a:t>Płatności</a:t>
            </a:r>
            <a:r>
              <a:rPr lang="pl-PL" dirty="0"/>
              <a:t> będą dokonywane </a:t>
            </a:r>
            <a:r>
              <a:rPr lang="pl-PL" b="1" dirty="0"/>
              <a:t>przez Beneficjenta w PLN na rachunek bankowy UP nr…</a:t>
            </a:r>
            <a:endParaRPr lang="pl-PL" dirty="0"/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6. </a:t>
            </a:r>
            <a:r>
              <a:rPr lang="pl-PL" b="1" dirty="0"/>
              <a:t>Wsparcie pomostowe jest przyznawane wyłącznie w kwocie netto </a:t>
            </a:r>
            <a:r>
              <a:rPr lang="pl-PL" dirty="0"/>
              <a:t>(bez podatku VAT)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§ 4 </a:t>
            </a:r>
            <a:r>
              <a:rPr lang="pl-PL" b="1" dirty="0">
                <a:solidFill>
                  <a:srgbClr val="FF0000"/>
                </a:solidFill>
              </a:rPr>
              <a:t>Postanowienia szczegółowe dotyczące wypłaty i wydatkowania WP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1.</a:t>
            </a:r>
            <a:r>
              <a:rPr lang="pl-PL" b="1" dirty="0"/>
              <a:t>UP zobowiązuje </a:t>
            </a:r>
            <a:r>
              <a:rPr lang="pl-PL" dirty="0"/>
              <a:t>się do </a:t>
            </a:r>
            <a:r>
              <a:rPr lang="pl-PL" b="1" dirty="0"/>
              <a:t>wydatkowania WP, </a:t>
            </a:r>
            <a:r>
              <a:rPr lang="pl-PL" dirty="0"/>
              <a:t>będącego przedmiotem Wniosku, o którym mowa w § 1 ust. 1, z najwyższym stopniem staranności oraz </a:t>
            </a:r>
            <a:r>
              <a:rPr lang="pl-PL" b="1" dirty="0"/>
              <a:t>zgodnie z ww. </a:t>
            </a:r>
            <a:r>
              <a:rPr lang="pl-PL" b="1" dirty="0">
                <a:highlight>
                  <a:srgbClr val="FFFF00"/>
                </a:highlight>
              </a:rPr>
              <a:t>Wnioskiem oraz Umową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2.</a:t>
            </a:r>
            <a:r>
              <a:rPr lang="pl-PL" b="1" dirty="0"/>
              <a:t>Rozliczenie wydatków przewidzianych we Wniosku</a:t>
            </a:r>
            <a:r>
              <a:rPr lang="pl-PL" dirty="0"/>
              <a:t>, o którym mowa w § 1 ust. 1 nastąpi poprzez:……………………………………………………………………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highlight>
                  <a:srgbClr val="FFFF00"/>
                </a:highlight>
              </a:rPr>
              <a:t>Przykład: </a:t>
            </a:r>
            <a:r>
              <a:rPr lang="pl-PL" b="1" dirty="0">
                <a:solidFill>
                  <a:schemeClr val="tx1"/>
                </a:solidFill>
              </a:rPr>
              <a:t>poprzez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złożenie comiesięcznego rozliczenia </a:t>
            </a:r>
            <a:r>
              <a:rPr lang="pl-PL" b="1" dirty="0">
                <a:solidFill>
                  <a:schemeClr val="tx1"/>
                </a:solidFill>
              </a:rPr>
              <a:t>na</a:t>
            </a:r>
            <a:r>
              <a:rPr lang="pl-PL" b="1" dirty="0">
                <a:solidFill>
                  <a:srgbClr val="FF0000"/>
                </a:solidFill>
              </a:rPr>
              <a:t> formularzu rozliczenia otrzymanych transz WP</a:t>
            </a:r>
            <a:r>
              <a:rPr lang="pl-PL" dirty="0">
                <a:solidFill>
                  <a:srgbClr val="FF0000"/>
                </a:solidFill>
              </a:rPr>
              <a:t>, </a:t>
            </a:r>
            <a:r>
              <a:rPr lang="pl-PL" dirty="0">
                <a:solidFill>
                  <a:schemeClr val="tx1"/>
                </a:solidFill>
              </a:rPr>
              <a:t>zgodnie z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załącznikiem nr 3 do umowy</a:t>
            </a:r>
            <a:r>
              <a:rPr lang="pl-PL" b="1" dirty="0">
                <a:solidFill>
                  <a:schemeClr val="tx1"/>
                </a:solidFill>
              </a:rPr>
              <a:t> do </a:t>
            </a:r>
            <a:r>
              <a:rPr lang="pl-PL" b="1" dirty="0">
                <a:solidFill>
                  <a:srgbClr val="FF0000"/>
                </a:solidFill>
              </a:rPr>
              <a:t>10 dnia kalendarzowego kolejnego miesiąca</a:t>
            </a:r>
            <a:r>
              <a:rPr lang="pl-PL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Do rozliczenia należy </a:t>
            </a:r>
            <a:r>
              <a:rPr lang="pl-PL" b="1" dirty="0">
                <a:solidFill>
                  <a:srgbClr val="FF0000"/>
                </a:solidFill>
              </a:rPr>
              <a:t>dołączyć oświadczenie na załączniku nr 5 do umowy </a:t>
            </a:r>
            <a:r>
              <a:rPr lang="pl-PL" dirty="0">
                <a:solidFill>
                  <a:schemeClr val="tx1"/>
                </a:solidFill>
              </a:rPr>
              <a:t>jeśli </a:t>
            </a:r>
            <a:r>
              <a:rPr lang="pl-PL" b="1" dirty="0">
                <a:solidFill>
                  <a:srgbClr val="FF0000"/>
                </a:solidFill>
              </a:rPr>
              <a:t>nadal będą przyznawane instrumenty wsparcia COVID-19</a:t>
            </a:r>
          </a:p>
        </p:txBody>
      </p:sp>
    </p:spTree>
    <p:extLst>
      <p:ext uri="{BB962C8B-B14F-4D97-AF65-F5344CB8AC3E}">
        <p14:creationId xmlns:p14="http://schemas.microsoft.com/office/powerpoint/2010/main" val="2046869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– Umowa nr… o udzielenie finansowego wsparcia pomostowego – cd.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44500"/>
            <a:ext cx="10007600" cy="57861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§ 4 </a:t>
            </a:r>
            <a:r>
              <a:rPr lang="pl-PL" b="1" dirty="0">
                <a:solidFill>
                  <a:srgbClr val="FF0000"/>
                </a:solidFill>
              </a:rPr>
              <a:t>Postanowienia szczegółowe dotyczące wypłaty i wydatkowania WP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3. </a:t>
            </a:r>
            <a:r>
              <a:rPr lang="pl-PL" b="1" dirty="0"/>
              <a:t>WP zostanie wypłacone </a:t>
            </a:r>
            <a:r>
              <a:rPr lang="pl-PL" b="1" dirty="0">
                <a:solidFill>
                  <a:srgbClr val="FF0000"/>
                </a:solidFill>
              </a:rPr>
              <a:t>pod warunkiem rozpoczęcia prowadzenia działalności gospodarczej </a:t>
            </a:r>
            <a:r>
              <a:rPr lang="pl-PL" dirty="0"/>
              <a:t>i </a:t>
            </a:r>
            <a:r>
              <a:rPr lang="pl-PL" b="1" dirty="0"/>
              <a:t>wniesienia zabezpieczenia </a:t>
            </a:r>
            <a:r>
              <a:rPr lang="pl-PL" dirty="0"/>
              <a:t>prawidłowej realizacji umowy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4. </a:t>
            </a:r>
            <a:r>
              <a:rPr lang="pl-PL" b="1" dirty="0"/>
              <a:t>Zabezpieczenie</a:t>
            </a:r>
            <a:r>
              <a:rPr lang="pl-PL" dirty="0"/>
              <a:t> prawidłowej realizacji umowy </a:t>
            </a:r>
            <a:r>
              <a:rPr lang="pl-PL" b="1" dirty="0"/>
              <a:t>wniesione zostanie w formie </a:t>
            </a:r>
            <a:r>
              <a:rPr lang="pl-PL" dirty="0"/>
              <a:t>………………………….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5. </a:t>
            </a:r>
            <a:r>
              <a:rPr lang="pl-PL" b="1" dirty="0"/>
              <a:t>Wypłata pierwszej raty nastąpi w terminie 5 dni od dnia podpisania Umowy,</a:t>
            </a:r>
            <a:r>
              <a:rPr lang="pl-PL" dirty="0"/>
              <a:t> z zastrzeżeniem ust 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§ </a:t>
            </a:r>
            <a:r>
              <a:rPr lang="pl-PL" b="1" dirty="0">
                <a:solidFill>
                  <a:srgbClr val="FF0000"/>
                </a:solidFill>
              </a:rPr>
              <a:t>5 Obowiązki kontrolne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1.</a:t>
            </a:r>
            <a:r>
              <a:rPr lang="pl-PL" b="1" dirty="0"/>
              <a:t>UP zobowiązany jest poddać się monitoringowi i kontroli </a:t>
            </a:r>
            <a:r>
              <a:rPr lang="pl-PL" dirty="0"/>
              <a:t>uprawnionych </a:t>
            </a:r>
            <a:r>
              <a:rPr lang="pl-PL" b="1" dirty="0"/>
              <a:t>organów</a:t>
            </a:r>
            <a:r>
              <a:rPr lang="pl-PL" dirty="0"/>
              <a:t> w zakresie </a:t>
            </a:r>
            <a:r>
              <a:rPr lang="pl-PL" b="1" dirty="0">
                <a:solidFill>
                  <a:srgbClr val="FF0000"/>
                </a:solidFill>
              </a:rPr>
              <a:t>prawidłowości wydatkowania przyznanego finansowego WP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oraz </a:t>
            </a:r>
            <a:r>
              <a:rPr lang="pl-PL" b="1" dirty="0">
                <a:solidFill>
                  <a:srgbClr val="FF0000"/>
                </a:solidFill>
              </a:rPr>
              <a:t>prowadzenia działalności gospodarczej</a:t>
            </a:r>
          </a:p>
          <a:p>
            <a:endParaRPr lang="pl-PL" sz="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2. </a:t>
            </a:r>
            <a:r>
              <a:rPr lang="pl-PL" b="1" dirty="0"/>
              <a:t>Główny obowiązek monitorowania i kontroli </a:t>
            </a:r>
            <a:r>
              <a:rPr lang="pl-PL" dirty="0"/>
              <a:t>w ww. zakresie </a:t>
            </a:r>
            <a:r>
              <a:rPr lang="pl-PL" b="1" dirty="0"/>
              <a:t>spoczywa na Beneficjencie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3. Jeżeli na </a:t>
            </a:r>
            <a:r>
              <a:rPr lang="pl-PL" b="1" dirty="0"/>
              <a:t>podstawie czynności kontrolnych uprawnionych organów </a:t>
            </a:r>
            <a:r>
              <a:rPr lang="pl-PL" dirty="0"/>
              <a:t>zostanie </a:t>
            </a:r>
            <a:r>
              <a:rPr lang="pl-PL" b="1" dirty="0"/>
              <a:t>stwierdzone, że: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/>
              <a:t>UP wykorzystał całość lub część przyznanego WP niezgodnie z umową</a:t>
            </a:r>
            <a:r>
              <a:rPr lang="pl-PL" dirty="0"/>
              <a:t> oraz </a:t>
            </a:r>
            <a:r>
              <a:rPr lang="pl-PL" b="1" dirty="0"/>
              <a:t>dokumentami programowymi, </a:t>
            </a:r>
            <a:r>
              <a:rPr lang="pl-PL" dirty="0"/>
              <a:t>w tym dokumentami </a:t>
            </a:r>
            <a:r>
              <a:rPr lang="pl-PL" b="1" dirty="0"/>
              <a:t>określającymi warunki udzielania pomocy de </a:t>
            </a:r>
            <a:r>
              <a:rPr lang="pl-PL" b="1" dirty="0" err="1"/>
              <a:t>minimis</a:t>
            </a:r>
            <a:r>
              <a:rPr lang="pl-PL" dirty="0"/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b="1" dirty="0"/>
              <a:t>zobowiązany jest </a:t>
            </a:r>
            <a:r>
              <a:rPr lang="pl-PL" dirty="0"/>
              <a:t>on </a:t>
            </a:r>
            <a:r>
              <a:rPr lang="pl-PL" b="1" dirty="0"/>
              <a:t>do zwrotu tych środków odpowiednio w całości lub w części wraz z odsetkami w wysokości określonej jak dla zaległości podatkowych</a:t>
            </a:r>
            <a:r>
              <a:rPr lang="pl-PL" dirty="0"/>
              <a:t>, liczonymi od dnia udzielenia wsparcia,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w </a:t>
            </a:r>
            <a:r>
              <a:rPr lang="pl-PL" b="1" dirty="0"/>
              <a:t>terminie 30 dni kalendarzowych od dnia otrzymania wezwania do zwrotu od Beneficjenta</a:t>
            </a:r>
            <a:r>
              <a:rPr lang="pl-PL" dirty="0"/>
              <a:t>, na rachunek wskazany w wezwaniu</a:t>
            </a:r>
          </a:p>
        </p:txBody>
      </p:sp>
    </p:spTree>
    <p:extLst>
      <p:ext uri="{BB962C8B-B14F-4D97-AF65-F5344CB8AC3E}">
        <p14:creationId xmlns:p14="http://schemas.microsoft.com/office/powerpoint/2010/main" val="2124077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– Umowa nr… o udzielenie finansowego wsparcia pomostowego – cd.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61045"/>
            <a:ext cx="10007600" cy="56630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§ </a:t>
            </a:r>
            <a:r>
              <a:rPr lang="pl-PL" b="1" dirty="0">
                <a:solidFill>
                  <a:srgbClr val="FF0000"/>
                </a:solidFill>
              </a:rPr>
              <a:t>5 Obowiązki kontrolne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4. W przypadku </a:t>
            </a:r>
            <a:r>
              <a:rPr lang="pl-PL" b="1" dirty="0">
                <a:solidFill>
                  <a:srgbClr val="FF0000"/>
                </a:solidFill>
              </a:rPr>
              <a:t>zamknięcia, likwidacji lub zawieszenia działalności gospodarczej </a:t>
            </a:r>
            <a:r>
              <a:rPr lang="pl-PL" dirty="0"/>
              <a:t>prowadzonej przez Uczestnika </a:t>
            </a:r>
            <a:r>
              <a:rPr lang="pl-PL" b="1" dirty="0"/>
              <a:t>w okresie otrzymywania wsparcia jest on zobowiązany do poinformowania Beneficjenta o tej okoliczności </a:t>
            </a:r>
            <a:r>
              <a:rPr lang="pl-PL" dirty="0"/>
              <a:t>w terminie </a:t>
            </a:r>
            <a:r>
              <a:rPr lang="pl-PL" b="1" dirty="0"/>
              <a:t>7 dni kalendarzowych od dnia jej wystąpienia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5. W przypadku, o którym mowa w ust. 3 i 4 ma zastosowanie § 8 – zwrot środków 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§ </a:t>
            </a:r>
            <a:r>
              <a:rPr lang="pl-PL" b="1" dirty="0"/>
              <a:t>7 Zmiana umowy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1. Wszelkie </a:t>
            </a:r>
            <a:r>
              <a:rPr lang="pl-PL" b="1" dirty="0"/>
              <a:t>zmiany Umowy, wymagają aneksu w formie pisemnej</a:t>
            </a:r>
            <a:r>
              <a:rPr lang="pl-PL" dirty="0"/>
              <a:t>, pod rygorem nieważności, </a:t>
            </a:r>
            <a:r>
              <a:rPr lang="pl-PL" b="1" dirty="0"/>
              <a:t>z wyjątkiem zmian w zestawieniu wydatków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</a:rPr>
              <a:t>Zmianom nie podlega część wsparcia przeznaczona na wydatki na składki na ubezpieczenie społeczne</a:t>
            </a:r>
          </a:p>
          <a:p>
            <a:endParaRPr lang="pl-PL" sz="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2. </a:t>
            </a:r>
            <a:r>
              <a:rPr lang="pl-PL" b="1" dirty="0"/>
              <a:t>Wniosek o zmianę Umowy </a:t>
            </a:r>
            <a:r>
              <a:rPr lang="pl-PL" dirty="0"/>
              <a:t>od UP, musi on </a:t>
            </a:r>
            <a:r>
              <a:rPr lang="pl-PL" b="1" dirty="0"/>
              <a:t>przedstawić Beneficjentowi </a:t>
            </a:r>
            <a:r>
              <a:rPr lang="pl-PL" dirty="0"/>
              <a:t>nie później niż </a:t>
            </a:r>
            <a:r>
              <a:rPr lang="pl-PL" b="1" dirty="0"/>
              <a:t>w terminie 7 dni kalendarzowych przed dniem, </a:t>
            </a:r>
            <a:r>
              <a:rPr lang="pl-PL" dirty="0"/>
              <a:t>w którym </a:t>
            </a:r>
            <a:r>
              <a:rPr lang="pl-PL" b="1" dirty="0"/>
              <a:t>zmiana Umowy w tym zakresie powinna wejść w życie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3. Zasada, o której mowa w ust. 2 </a:t>
            </a:r>
            <a:r>
              <a:rPr lang="pl-PL" b="1" dirty="0"/>
              <a:t>nie dotyczy sytuacji, gdy niezachowanie ww. terminu </a:t>
            </a:r>
            <a:r>
              <a:rPr lang="pl-PL" dirty="0"/>
              <a:t>nastąpi z </a:t>
            </a:r>
            <a:r>
              <a:rPr lang="pl-PL" b="1" dirty="0"/>
              <a:t>przyczyn niezależnych od UP</a:t>
            </a:r>
            <a:r>
              <a:rPr lang="pl-PL" dirty="0"/>
              <a:t> lub gdy </a:t>
            </a:r>
            <a:r>
              <a:rPr lang="pl-PL" b="1" dirty="0"/>
              <a:t>została ona zaakceptowana pisemnie przez Beneficjenta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4. </a:t>
            </a:r>
            <a:r>
              <a:rPr lang="pl-PL" b="1" dirty="0"/>
              <a:t>Obowiązki i prawa wynikające z Umowy </a:t>
            </a:r>
            <a:r>
              <a:rPr lang="pl-PL" dirty="0"/>
              <a:t>oraz związane z nią płatności </a:t>
            </a:r>
            <a:r>
              <a:rPr lang="pl-PL" b="1" dirty="0"/>
              <a:t>nie mogą być w żadnym wypadku przenoszone na rzecz osoby trzeciej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9686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– Umowa nr… o udzielenie finansowego wsparcia pomostowego – cd.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083044"/>
            <a:ext cx="10007600" cy="56015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§ 8 Zwrot otrzymanych środków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1. </a:t>
            </a:r>
            <a:r>
              <a:rPr lang="pl-PL" b="1" dirty="0"/>
              <a:t>UP ma obowiązek dokonania </a:t>
            </a:r>
            <a:r>
              <a:rPr lang="pl-PL" b="1" dirty="0">
                <a:solidFill>
                  <a:srgbClr val="FF0000"/>
                </a:solidFill>
              </a:rPr>
              <a:t>zwrotu całości otrzymanych środków </a:t>
            </a:r>
            <a:r>
              <a:rPr lang="pl-PL" dirty="0"/>
              <a:t>wraz z należnymi </a:t>
            </a:r>
            <a:r>
              <a:rPr lang="pl-PL" b="1" dirty="0"/>
              <a:t>odsetkami naliczonymi jak dla zaległości podatkowych</a:t>
            </a:r>
            <a:r>
              <a:rPr lang="pl-PL" dirty="0"/>
              <a:t> od dnia udzielenia wsparcia do dnia zapłaty, </a:t>
            </a:r>
            <a:r>
              <a:rPr lang="pl-PL" b="1" dirty="0"/>
              <a:t>w terminie 30 dni kalendarzowych od dnia otrzymania wezwania Beneficjenta, jeżeli: </a:t>
            </a:r>
          </a:p>
          <a:p>
            <a:r>
              <a:rPr lang="pl-PL" dirty="0"/>
              <a:t>1) </a:t>
            </a:r>
            <a:r>
              <a:rPr lang="pl-PL" b="1" dirty="0">
                <a:solidFill>
                  <a:srgbClr val="FF0000"/>
                </a:solidFill>
              </a:rPr>
              <a:t>prowadził działalność gospodarczą przez okres krótszy niż 12 miesięcy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od dnia rozpoczęcia, tj. dokonał jej </a:t>
            </a:r>
            <a:r>
              <a:rPr lang="pl-PL" b="1" dirty="0">
                <a:solidFill>
                  <a:srgbClr val="FF0000"/>
                </a:solidFill>
              </a:rPr>
              <a:t>zamknięcia </a:t>
            </a:r>
            <a:r>
              <a:rPr lang="pl-PL" dirty="0">
                <a:solidFill>
                  <a:schemeClr val="tx1"/>
                </a:solidFill>
              </a:rPr>
              <a:t>lub</a:t>
            </a:r>
            <a:r>
              <a:rPr lang="pl-PL" b="1" dirty="0">
                <a:solidFill>
                  <a:srgbClr val="FF0000"/>
                </a:solidFill>
              </a:rPr>
              <a:t> likwidacji</a:t>
            </a:r>
          </a:p>
          <a:p>
            <a:r>
              <a:rPr lang="pl-PL" dirty="0"/>
              <a:t>2) </a:t>
            </a:r>
            <a:r>
              <a:rPr lang="pl-PL" b="1" dirty="0">
                <a:solidFill>
                  <a:srgbClr val="FF0000"/>
                </a:solidFill>
              </a:rPr>
              <a:t>zawiesił prowadzenie działalności gospodarczej w okresie 12 miesięcy </a:t>
            </a:r>
            <a:r>
              <a:rPr lang="pl-PL" dirty="0"/>
              <a:t>jej prowadzenia,</a:t>
            </a:r>
          </a:p>
          <a:p>
            <a:r>
              <a:rPr lang="pl-PL" dirty="0"/>
              <a:t>3</a:t>
            </a:r>
            <a:r>
              <a:rPr lang="pl-PL" b="1" dirty="0">
                <a:solidFill>
                  <a:srgbClr val="FF0000"/>
                </a:solidFill>
              </a:rPr>
              <a:t>) na podstawie kontroli </a:t>
            </a:r>
            <a:r>
              <a:rPr lang="pl-PL" dirty="0"/>
              <a:t>stwierdzony zostanie </a:t>
            </a:r>
            <a:r>
              <a:rPr lang="pl-PL" b="1" dirty="0">
                <a:solidFill>
                  <a:srgbClr val="FF0000"/>
                </a:solidFill>
              </a:rPr>
              <a:t>brak rzeczywistego prowadzenia działalności </a:t>
            </a:r>
            <a:r>
              <a:rPr lang="pl-PL" b="1" dirty="0" err="1">
                <a:solidFill>
                  <a:srgbClr val="FF0000"/>
                </a:solidFill>
              </a:rPr>
              <a:t>gospod</a:t>
            </a:r>
            <a:r>
              <a:rPr lang="pl-PL" dirty="0"/>
              <a:t>.,</a:t>
            </a:r>
          </a:p>
          <a:p>
            <a:r>
              <a:rPr lang="pl-PL" dirty="0"/>
              <a:t>4) </a:t>
            </a:r>
            <a:r>
              <a:rPr lang="pl-PL" b="1" dirty="0">
                <a:solidFill>
                  <a:srgbClr val="FF0000"/>
                </a:solidFill>
              </a:rPr>
              <a:t>zmienił formę prawną prowadzonej działalności </a:t>
            </a:r>
            <a:r>
              <a:rPr lang="pl-PL" dirty="0"/>
              <a:t>gospodarczej w okresie 12 miesięcy od dnia jej rozpoczęcia, za wyjątkiem zawiązania spółki cywilnej, jawnej lub partnerskiej przez UP prowadzących indywidualną działalność gospodarczą oraz sytuacji uzyskania uprzedniej zgody Beneficjenta,</a:t>
            </a:r>
          </a:p>
          <a:p>
            <a:r>
              <a:rPr lang="pl-PL" dirty="0"/>
              <a:t>5) </a:t>
            </a:r>
            <a:r>
              <a:rPr lang="pl-PL" b="1" dirty="0">
                <a:solidFill>
                  <a:srgbClr val="FF0000"/>
                </a:solidFill>
              </a:rPr>
              <a:t>nie wypełnił, </a:t>
            </a:r>
            <a:r>
              <a:rPr lang="pl-PL" dirty="0"/>
              <a:t>bez usprawiedliwienia, </a:t>
            </a:r>
            <a:r>
              <a:rPr lang="pl-PL" b="1" dirty="0">
                <a:solidFill>
                  <a:srgbClr val="FF0000"/>
                </a:solidFill>
              </a:rPr>
              <a:t>zobowiązań wynikających z umowy </a:t>
            </a:r>
            <a:r>
              <a:rPr lang="pl-PL" dirty="0"/>
              <a:t>i po otrzymaniu pisemnego upomnienia nadal ich nie wypełnienia lub nie przedstawił w wyznaczonym przez Beneficjenta terminie stosownych wyjaśnień,</a:t>
            </a:r>
          </a:p>
          <a:p>
            <a:r>
              <a:rPr lang="pl-PL" dirty="0"/>
              <a:t>6) nie usunął braków lub nie złożył wyjaśnień, dotyczących całości zestawienia poniesionych ze wsparcia finansowego wydatków,</a:t>
            </a:r>
          </a:p>
          <a:p>
            <a:r>
              <a:rPr lang="pl-PL" dirty="0"/>
              <a:t>7) otrzymane środki zostały </a:t>
            </a:r>
            <a:r>
              <a:rPr lang="pl-PL" b="1" dirty="0">
                <a:solidFill>
                  <a:srgbClr val="FF0000"/>
                </a:solidFill>
              </a:rPr>
              <a:t>w całości wykorzystane niezgodnie z przeznaczeniem</a:t>
            </a:r>
            <a:r>
              <a:rPr lang="pl-PL" dirty="0"/>
              <a:t>,</a:t>
            </a:r>
          </a:p>
          <a:p>
            <a:r>
              <a:rPr lang="pl-PL" dirty="0"/>
              <a:t>8) przedstawił fałszywe lub niepełne oświadczenia w celu uzyskania finansowego wsparcia pomostowego, jeśli oświadczenia te mają wpływ na prawidłowe wydatkowanie całości otrzymanego wsparcia</a:t>
            </a:r>
          </a:p>
        </p:txBody>
      </p:sp>
    </p:spTree>
    <p:extLst>
      <p:ext uri="{BB962C8B-B14F-4D97-AF65-F5344CB8AC3E}">
        <p14:creationId xmlns:p14="http://schemas.microsoft.com/office/powerpoint/2010/main" val="2888393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– Umowa nr… o udzielenie finansowego wsparcia pomostowego – cd.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61045"/>
            <a:ext cx="10007600" cy="47705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§ 8 Zwrot otrzymanych środków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2. Uczestnik projektu ma obowiązek dokonania </a:t>
            </a:r>
            <a:r>
              <a:rPr lang="pl-PL" b="1" dirty="0">
                <a:solidFill>
                  <a:srgbClr val="FF0000"/>
                </a:solidFill>
              </a:rPr>
              <a:t>zwrotu części otrzymanych środków </a:t>
            </a:r>
            <a:r>
              <a:rPr lang="pl-PL" dirty="0"/>
              <a:t>wraz </a:t>
            </a:r>
            <a:r>
              <a:rPr lang="pl-PL" b="1" dirty="0"/>
              <a:t>z należnymi odsetkami naliczonymi jak dla zaległości podatkowych od dnia udzielenia wsparcia do dnia zapłaty, w terminie 30 dni kalendarzowych od dnia otrzymania wezwania </a:t>
            </a:r>
            <a:r>
              <a:rPr lang="pl-PL" dirty="0"/>
              <a:t>do</a:t>
            </a:r>
            <a:r>
              <a:rPr lang="pl-PL" b="1" dirty="0"/>
              <a:t> zwrotu od Beneficjenta</a:t>
            </a:r>
            <a:r>
              <a:rPr lang="pl-PL" dirty="0"/>
              <a:t>, jeżeli: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/>
              <a:t>1) </a:t>
            </a:r>
            <a:r>
              <a:rPr lang="pl-PL" b="1" dirty="0">
                <a:solidFill>
                  <a:srgbClr val="FF0000"/>
                </a:solidFill>
              </a:rPr>
              <a:t>nie zostaną spełnione warunki zawarte w § 4 ust. 2 dotyczące części wydatkowanych środków,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/>
              <a:t>2) otrzymane środki zostały w </a:t>
            </a:r>
            <a:r>
              <a:rPr lang="pl-PL" b="1" dirty="0"/>
              <a:t>części wykorzystane niezgodnie z przeznaczeniem</a:t>
            </a:r>
            <a:r>
              <a:rPr lang="pl-PL" dirty="0"/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/>
              <a:t>3) </a:t>
            </a:r>
            <a:r>
              <a:rPr lang="pl-PL" b="1" dirty="0"/>
              <a:t>przedstawił fałszywe lub niepełne oświadczenia </a:t>
            </a:r>
            <a:r>
              <a:rPr lang="pl-PL" dirty="0"/>
              <a:t>w celu uzyskania finansowego WP, jeśli oświadczenia te mają wpływ na prawidłowe wydatkowanie części otrzymanego wsparcia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3. </a:t>
            </a:r>
            <a:r>
              <a:rPr lang="pl-PL" b="1" dirty="0"/>
              <a:t>Zwrot środków wraz z odsetkami nastąpi na wskazany w wezwaniu rachunek bankowy Beneficjenta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4. Gdy </a:t>
            </a:r>
            <a:r>
              <a:rPr lang="pl-PL" b="1" dirty="0"/>
              <a:t>UP nie dokonał w wyznaczonym terminie zwrotu,  </a:t>
            </a:r>
            <a:r>
              <a:rPr lang="pl-PL" dirty="0"/>
              <a:t>o którym mowa w ust. 1 i 2, Beneficjent podejmie czynności zmierzające do </a:t>
            </a:r>
            <a:r>
              <a:rPr lang="pl-PL" b="1" dirty="0"/>
              <a:t>odzyskania należnych środków finansowych</a:t>
            </a:r>
            <a:r>
              <a:rPr lang="pl-PL" dirty="0"/>
              <a:t>, z wykorzystaniem dostępnych środków prawnych, w szczególności zabezpieczenia, o którym mowa w § 4 ust. 4. Koszty czynności zmierzających do odzyskania nieprawidłowo wykorzystanego wsparcia obciążają UP.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5. O czynnościach podjętych w związku z sytuacją, o której mowa w ust. 4, </a:t>
            </a:r>
            <a:r>
              <a:rPr lang="pl-PL" b="1" dirty="0"/>
              <a:t>Beneficjent informuje Instytucję Pośredniczącą w ciągu 14 dni kalendarzowych od dnia podjęcia tych czynności</a:t>
            </a:r>
          </a:p>
        </p:txBody>
      </p:sp>
    </p:spTree>
    <p:extLst>
      <p:ext uri="{BB962C8B-B14F-4D97-AF65-F5344CB8AC3E}">
        <p14:creationId xmlns:p14="http://schemas.microsoft.com/office/powerpoint/2010/main" val="146792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70407" y="191453"/>
            <a:ext cx="6714867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Procedura wielokrotnego uczestnictwa w projekcie  EFS </a:t>
            </a: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z zakresu aktywizacji zawodowej - Aktualizacja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EAC65F5-5B6A-4178-AC65-1A245ED4193C}"/>
              </a:ext>
            </a:extLst>
          </p:cNvPr>
          <p:cNvSpPr/>
          <p:nvPr/>
        </p:nvSpPr>
        <p:spPr>
          <a:xfrm>
            <a:off x="1589807" y="902849"/>
            <a:ext cx="10295467" cy="59708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Procedura weryfikacji wielokrotnego uczestnictwa w projektach EFS z zakresu aktywizacji zawodowej –aktualizacja z lipca 2021 </a:t>
            </a:r>
            <a:r>
              <a:rPr lang="pl-PL" dirty="0"/>
              <a:t>przesłana w SL2014 12.08.2021  obejmuje: </a:t>
            </a: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Beneficjent:</a:t>
            </a:r>
            <a:endParaRPr lang="pl-P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/>
              <a:t>niezwłocznie (</a:t>
            </a:r>
            <a:r>
              <a:rPr lang="pl-PL" b="1" dirty="0"/>
              <a:t>nie dłużej niż 3 dni robocze od dnia zrekrutowania</a:t>
            </a:r>
            <a:r>
              <a:rPr lang="pl-PL" dirty="0"/>
              <a:t>) </a:t>
            </a:r>
            <a:r>
              <a:rPr lang="pl-PL" b="1" dirty="0"/>
              <a:t>wprowadza</a:t>
            </a:r>
            <a:r>
              <a:rPr lang="pl-PL" dirty="0"/>
              <a:t> </a:t>
            </a:r>
            <a:r>
              <a:rPr lang="pl-PL" b="1" dirty="0"/>
              <a:t>dane Uczestników do SL2014 </a:t>
            </a:r>
            <a:r>
              <a:rPr lang="pl-PL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F0000"/>
                </a:solidFill>
              </a:rPr>
              <a:t>wiąże formularz z wnioskiem o płatność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/>
              <a:t>nie później niż </a:t>
            </a:r>
            <a:r>
              <a:rPr lang="pl-PL" dirty="0"/>
              <a:t>w</a:t>
            </a:r>
            <a:r>
              <a:rPr lang="pl-PL" b="1" dirty="0"/>
              <a:t> terminie 7 dni kalendarzowych </a:t>
            </a:r>
            <a:r>
              <a:rPr lang="pl-PL" dirty="0"/>
              <a:t>od dnia zrekrutowania </a:t>
            </a:r>
            <a:r>
              <a:rPr lang="pl-PL" b="1" dirty="0"/>
              <a:t>Uczestników</a:t>
            </a:r>
            <a:r>
              <a:rPr lang="pl-PL" dirty="0"/>
              <a:t> </a:t>
            </a:r>
            <a:r>
              <a:rPr lang="pl-PL" b="1" dirty="0"/>
              <a:t>informuje opiekuna </a:t>
            </a:r>
            <a:r>
              <a:rPr lang="pl-PL" dirty="0"/>
              <a:t>w</a:t>
            </a:r>
            <a:r>
              <a:rPr lang="pl-PL" b="1" dirty="0"/>
              <a:t> DWUP (w SL2014) </a:t>
            </a:r>
            <a:r>
              <a:rPr lang="pl-PL" dirty="0"/>
              <a:t>o </a:t>
            </a:r>
            <a:r>
              <a:rPr lang="pl-PL" b="1" dirty="0"/>
              <a:t>wprowadzeniu danych uczestników do SL2014</a:t>
            </a:r>
            <a:endParaRPr lang="pl-P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</a:rPr>
              <a:t>aktualizuje </a:t>
            </a:r>
            <a:r>
              <a:rPr lang="pl-PL" b="1" dirty="0">
                <a:solidFill>
                  <a:srgbClr val="000000"/>
                </a:solidFill>
              </a:rPr>
              <a:t>daty  zakończenia/rezygnacji z udziału w projekcie UP </a:t>
            </a:r>
            <a:r>
              <a:rPr lang="pl-PL" dirty="0">
                <a:solidFill>
                  <a:srgbClr val="000000"/>
                </a:solidFill>
              </a:rPr>
              <a:t>i informuje w  SL w ww. terminach</a:t>
            </a:r>
          </a:p>
          <a:p>
            <a:pPr lvl="1"/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DWUP weryfikuje dane raportem Oracle BI nr 355</a:t>
            </a:r>
            <a:r>
              <a:rPr lang="pl-PL" dirty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/>
              <a:t>bez zbędnej zwłoki, </a:t>
            </a:r>
            <a:r>
              <a:rPr lang="pl-PL" b="1" dirty="0">
                <a:solidFill>
                  <a:srgbClr val="FF0000"/>
                </a:solidFill>
              </a:rPr>
              <a:t>nie wcześniej niż kolejnego dnia </a:t>
            </a:r>
            <a:r>
              <a:rPr lang="pl-PL" b="1" dirty="0"/>
              <a:t>po dniu otrzymania informacji </a:t>
            </a:r>
            <a:r>
              <a:rPr lang="pl-PL" dirty="0"/>
              <a:t>od</a:t>
            </a:r>
            <a:r>
              <a:rPr lang="pl-PL" b="1" dirty="0"/>
              <a:t> Beneficjenta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F0000"/>
                </a:solidFill>
              </a:rPr>
              <a:t>nie później niż w terminie 5 dni roboczych </a:t>
            </a:r>
            <a:r>
              <a:rPr lang="pl-PL" dirty="0"/>
              <a:t>od </a:t>
            </a:r>
            <a:r>
              <a:rPr lang="pl-PL" b="1" dirty="0"/>
              <a:t>dnia otrzymania tej informacji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Raport porównuje dane </a:t>
            </a:r>
            <a:r>
              <a:rPr lang="pl-PL" b="1" dirty="0">
                <a:solidFill>
                  <a:srgbClr val="FF0000"/>
                </a:solidFill>
              </a:rPr>
              <a:t>wszystkich uczestników projektu </a:t>
            </a:r>
            <a:r>
              <a:rPr lang="pl-PL" b="1" dirty="0"/>
              <a:t>ze wszystkimi uczestnikami projektów aktywizacji zawodowej </a:t>
            </a:r>
            <a:r>
              <a:rPr lang="pl-PL" dirty="0"/>
              <a:t>w ramach </a:t>
            </a:r>
            <a:r>
              <a:rPr lang="pl-PL" b="1" dirty="0">
                <a:solidFill>
                  <a:srgbClr val="FF0000"/>
                </a:solidFill>
              </a:rPr>
              <a:t>Priorytetów inwestycyjnych 8i, 8ii, 8iii</a:t>
            </a:r>
            <a:r>
              <a:rPr lang="pl-PL" b="1" dirty="0"/>
              <a:t> (zarówno PO WER jak i RPO)</a:t>
            </a:r>
            <a:r>
              <a:rPr lang="pl-PL" dirty="0"/>
              <a:t>.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Zidentyfikowane problemy weryfikacji Procedury: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</a:rPr>
              <a:t>Brak powiązania danych z formularza monitorowania z wnioskiem o płatność – muszą być </a:t>
            </a:r>
            <a:r>
              <a:rPr lang="pl-PL" b="1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powiązane</a:t>
            </a:r>
            <a:r>
              <a:rPr lang="pl-PL" b="1" dirty="0">
                <a:solidFill>
                  <a:srgbClr val="FF0000"/>
                </a:solidFill>
              </a:rPr>
              <a:t> bo inaczej raport nie widzi tych osób przy kolejnych weryfikacjach u innych Beneficjentów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</a:rPr>
              <a:t>Stwierdzenie jednego uczestnika w 2 projektach </a:t>
            </a:r>
            <a:r>
              <a:rPr lang="pl-PL" b="1" dirty="0">
                <a:solidFill>
                  <a:schemeClr val="tx1"/>
                </a:solidFill>
              </a:rPr>
              <a:t>– postępowanie wyjaśniające </a:t>
            </a:r>
            <a:r>
              <a:rPr lang="pl-PL" b="1" dirty="0">
                <a:solidFill>
                  <a:srgbClr val="FF0000"/>
                </a:solidFill>
              </a:rPr>
              <a:t>– nieprawdziwe oświadczenia w Formularzu rekrutacyjnym – naliczanie wydatków niekwalifikowalnych</a:t>
            </a:r>
          </a:p>
        </p:txBody>
      </p:sp>
    </p:spTree>
    <p:extLst>
      <p:ext uri="{BB962C8B-B14F-4D97-AF65-F5344CB8AC3E}">
        <p14:creationId xmlns:p14="http://schemas.microsoft.com/office/powerpoint/2010/main" val="3038459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– Umowa nr… o udzielenie finansowego wsparcia pomostowego – cd.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680660" y="1083044"/>
            <a:ext cx="10830680" cy="58785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§  9 Rozwiązanie umowy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1. </a:t>
            </a:r>
            <a:r>
              <a:rPr lang="pl-PL" b="1" dirty="0"/>
              <a:t>UP może rozwiązać Umowę bez wypowiedzenia w każdym momencie</a:t>
            </a:r>
            <a:r>
              <a:rPr lang="pl-PL" dirty="0"/>
              <a:t>, z </a:t>
            </a:r>
            <a:r>
              <a:rPr lang="pl-PL" b="1" dirty="0"/>
              <a:t>zastrzeżeniem ust. 3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2. </a:t>
            </a:r>
            <a:r>
              <a:rPr lang="pl-PL" b="1" dirty="0"/>
              <a:t>Beneficjent rozwiązuje Umowę ze skutkiem natychmiastowym </a:t>
            </a:r>
            <a:r>
              <a:rPr lang="pl-PL" dirty="0"/>
              <a:t>i </a:t>
            </a:r>
            <a:r>
              <a:rPr lang="pl-PL" b="1" dirty="0"/>
              <a:t>bez wypłaty odszkodowań </a:t>
            </a:r>
            <a:r>
              <a:rPr lang="pl-PL" dirty="0"/>
              <a:t>gdy </a:t>
            </a:r>
            <a:r>
              <a:rPr lang="pl-PL" b="1" dirty="0"/>
              <a:t>UP</a:t>
            </a:r>
            <a:r>
              <a:rPr lang="pl-PL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1) </a:t>
            </a:r>
            <a:r>
              <a:rPr lang="pl-PL" b="1" dirty="0"/>
              <a:t>nie wypełni</a:t>
            </a:r>
            <a:r>
              <a:rPr lang="pl-PL" dirty="0"/>
              <a:t>, bez usprawiedliwienia, </a:t>
            </a:r>
            <a:r>
              <a:rPr lang="pl-PL" b="1" dirty="0"/>
              <a:t>zobowiązań umownych </a:t>
            </a:r>
            <a:r>
              <a:rPr lang="pl-PL" dirty="0"/>
              <a:t>i po otrzymaniu pisemnego upomnienia nadal ich nie wypełnia lub nie przedstawi w wyznaczonym przez Beneficjenta terminie wyjaśnień,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2) </a:t>
            </a:r>
            <a:r>
              <a:rPr lang="pl-PL" b="1" dirty="0"/>
              <a:t>prowadził działalność gospodarczą przez okres krótszy niż 12 miesięcy od dnia rozpoczęcia</a:t>
            </a:r>
            <a:r>
              <a:rPr lang="pl-PL" dirty="0"/>
              <a:t>, tj. </a:t>
            </a:r>
            <a:r>
              <a:rPr lang="pl-PL" b="1" dirty="0">
                <a:solidFill>
                  <a:srgbClr val="FF0000"/>
                </a:solidFill>
              </a:rPr>
              <a:t>dokona jej likwidacji lub zawieszenia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3) </a:t>
            </a:r>
            <a:r>
              <a:rPr lang="pl-PL" b="1" dirty="0"/>
              <a:t>zmieni formę prawną prowadzonej działalności gospodarczej w okresie 12 miesięcy </a:t>
            </a:r>
            <a:r>
              <a:rPr lang="pl-PL" dirty="0"/>
              <a:t>od dnia jej rozpoczęcia, za </a:t>
            </a:r>
            <a:r>
              <a:rPr lang="pl-PL" b="1" dirty="0"/>
              <a:t>wyjątkiem zawiązania spółki cywilnej, jawnej lub partnerskiej przez UP </a:t>
            </a:r>
            <a:r>
              <a:rPr lang="pl-PL" dirty="0"/>
              <a:t>prowadzących indywidualną działalność gospodarczą oraz sytuacji </a:t>
            </a:r>
            <a:r>
              <a:rPr lang="pl-PL" b="1" dirty="0"/>
              <a:t>uzyskania uprzedniej zgody Beneficjenta</a:t>
            </a:r>
            <a:r>
              <a:rPr lang="pl-PL" dirty="0"/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4) </a:t>
            </a:r>
            <a:r>
              <a:rPr lang="pl-PL" b="1" dirty="0"/>
              <a:t>przedstawi fałszywe lub niepełne oświadczenia </a:t>
            </a:r>
            <a:r>
              <a:rPr lang="pl-PL" dirty="0"/>
              <a:t>w celu uzyskania finansowego wsparcia pomostowego, które ma </a:t>
            </a:r>
            <a:r>
              <a:rPr lang="pl-PL" b="1" dirty="0"/>
              <a:t>wpływ na prawidłowe wydatkowanie całości otrzymanego wsparcia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5) na podstawie </a:t>
            </a:r>
            <a:r>
              <a:rPr lang="pl-PL" b="1" dirty="0">
                <a:solidFill>
                  <a:srgbClr val="FF0000"/>
                </a:solidFill>
              </a:rPr>
              <a:t>kontroli stwierdzony zostanie brak rzeczywistego prowadzenia działalności gospodarczej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6) </a:t>
            </a:r>
            <a:r>
              <a:rPr lang="pl-PL" b="1" dirty="0"/>
              <a:t>udzielił zamówienia publicznego osobom</a:t>
            </a:r>
            <a:r>
              <a:rPr lang="pl-PL" dirty="0"/>
              <a:t>, z którymi </a:t>
            </a:r>
            <a:r>
              <a:rPr lang="pl-PL" b="1" dirty="0"/>
              <a:t>łączy lub łączył go związek małżeński, stosunek pokrewieństwa lub powinowactwa i/ lub związek z tytułu przysposobienia, opieki lub kurateli</a:t>
            </a:r>
            <a:r>
              <a:rPr lang="pl-PL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3. W przypadku, o którym mowa w ust. 1 oraz w ust. 2, gdy rozwiązanie Umowy nastąpi po otrzymaniu wsparcia, o którym mowa w § 3 </a:t>
            </a:r>
            <a:r>
              <a:rPr lang="pl-PL" b="1" dirty="0"/>
              <a:t>UP zobowiązany jest zwrócić w całości otrzymane środki wraz z odsetkami naliczonymi jak dla zaległości podatkowych</a:t>
            </a:r>
            <a:r>
              <a:rPr lang="pl-PL" dirty="0"/>
              <a:t> od dnia udzielenia wsparcia do dnia zapłaty, </a:t>
            </a:r>
            <a:r>
              <a:rPr lang="pl-PL" b="1" dirty="0"/>
              <a:t>w terminie 14 dni od dnia otrzymania wezwania Beneficjenta na rachunek wskazany przez Beneficjenta.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4. W przypadku opisanym w ust. 3 zastosowanie mają zapisy § 8 ust. 4 i 5.</a:t>
            </a:r>
          </a:p>
        </p:txBody>
      </p:sp>
    </p:spTree>
    <p:extLst>
      <p:ext uri="{BB962C8B-B14F-4D97-AF65-F5344CB8AC3E}">
        <p14:creationId xmlns:p14="http://schemas.microsoft.com/office/powerpoint/2010/main" val="3614472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– rozliczanie -zalecenia do badania próby.   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61045"/>
            <a:ext cx="10007600" cy="51706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§ 11 Umowa o udzielenie finansowego wsparcia pomostowego</a:t>
            </a:r>
          </a:p>
          <a:p>
            <a:endParaRPr lang="pl-PL" sz="800" b="1" dirty="0"/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8. </a:t>
            </a:r>
            <a:r>
              <a:rPr lang="pl-PL" b="1" dirty="0"/>
              <a:t>WP jest kwalifikowalne na podstawie rozliczenia przedkładanego przez uczestnika:</a:t>
            </a:r>
            <a:r>
              <a:rPr lang="pl-PL" dirty="0"/>
              <a:t> </a:t>
            </a:r>
            <a:r>
              <a:rPr lang="pl-PL" b="1" dirty="0"/>
              <a:t>zestawienie poniesionych wydatków</a:t>
            </a:r>
            <a:r>
              <a:rPr lang="pl-PL" dirty="0"/>
              <a:t>, w </a:t>
            </a:r>
            <a:r>
              <a:rPr lang="pl-PL" b="1" dirty="0"/>
              <a:t>oparciu o dokumenty księgowe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Beneficjent ma prawo żądać wglądu w dokumenty księgowe </a:t>
            </a:r>
            <a:r>
              <a:rPr lang="pl-PL" dirty="0"/>
              <a:t>ujęte w </a:t>
            </a:r>
            <a:r>
              <a:rPr lang="pl-PL" b="1" dirty="0"/>
              <a:t>rozliczeniu – </a:t>
            </a:r>
            <a:r>
              <a:rPr lang="pl-PL" b="1" dirty="0">
                <a:solidFill>
                  <a:srgbClr val="FF0000"/>
                </a:solidFill>
              </a:rPr>
              <a:t>co najmniej próba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F0000"/>
                </a:solidFill>
              </a:rPr>
              <a:t>Pismo DWUP znak NP/AZ/0833/6/22 z 4.01.2022:</a:t>
            </a:r>
          </a:p>
          <a:p>
            <a:r>
              <a:rPr lang="pl-PL" b="1" dirty="0">
                <a:solidFill>
                  <a:srgbClr val="FF0000"/>
                </a:solidFill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</a:rPr>
              <a:t>Beneficjent pozyska </a:t>
            </a:r>
            <a:r>
              <a:rPr lang="pl-PL" b="1" dirty="0">
                <a:solidFill>
                  <a:schemeClr val="tx1"/>
                </a:solidFill>
              </a:rPr>
              <a:t>od każdego UP</a:t>
            </a:r>
            <a:r>
              <a:rPr lang="pl-PL" dirty="0">
                <a:solidFill>
                  <a:schemeClr val="tx1"/>
                </a:solidFill>
              </a:rPr>
              <a:t>, któremu </a:t>
            </a:r>
            <a:r>
              <a:rPr lang="pl-PL" b="1" dirty="0">
                <a:solidFill>
                  <a:schemeClr val="tx1"/>
                </a:solidFill>
              </a:rPr>
              <a:t>wypłacono WP co najmniej przy rozliczeniu I transzy WP dokumenty  potwierdzające wydatki ponoszone przez UP </a:t>
            </a:r>
            <a:r>
              <a:rPr lang="pl-PL" dirty="0" err="1">
                <a:solidFill>
                  <a:schemeClr val="tx1"/>
                </a:solidFill>
              </a:rPr>
              <a:t>t.j</a:t>
            </a:r>
            <a:r>
              <a:rPr lang="pl-PL" dirty="0">
                <a:solidFill>
                  <a:schemeClr val="tx1"/>
                </a:solidFill>
              </a:rPr>
              <a:t>. </a:t>
            </a:r>
            <a:r>
              <a:rPr lang="pl-PL" b="1" dirty="0">
                <a:solidFill>
                  <a:srgbClr val="FF0000"/>
                </a:solidFill>
              </a:rPr>
              <a:t>dokumenty księgowe ujęte w rozliczeniu wydatków i dowody zapłaty</a:t>
            </a:r>
          </a:p>
          <a:p>
            <a:endParaRPr lang="pl-PL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</a:rPr>
              <a:t>Beneficjent </a:t>
            </a:r>
            <a:r>
              <a:rPr lang="pl-PL" b="1" dirty="0">
                <a:solidFill>
                  <a:schemeClr val="tx1"/>
                </a:solidFill>
              </a:rPr>
              <a:t>może</a:t>
            </a:r>
            <a:r>
              <a:rPr lang="pl-PL" dirty="0">
                <a:solidFill>
                  <a:schemeClr val="tx1"/>
                </a:solidFill>
              </a:rPr>
              <a:t> jeśli uzna za stosowne </a:t>
            </a:r>
            <a:r>
              <a:rPr lang="pl-PL" b="1" dirty="0">
                <a:solidFill>
                  <a:schemeClr val="tx1"/>
                </a:solidFill>
              </a:rPr>
              <a:t>weryfikować na dokumentach inne transze lub wszystkie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Jeśli zestawianie dokumentów dot. I transzy WP w Formularzu rozliczenia otrzymanych transz WP zostało sporządzone prawidłowo</a:t>
            </a:r>
            <a:r>
              <a:rPr lang="pl-PL" dirty="0">
                <a:solidFill>
                  <a:schemeClr val="tx1"/>
                </a:solidFill>
              </a:rPr>
              <a:t> i </a:t>
            </a:r>
            <a:r>
              <a:rPr lang="pl-PL" b="1" dirty="0">
                <a:solidFill>
                  <a:schemeClr val="tx1"/>
                </a:solidFill>
              </a:rPr>
              <a:t>odzwierciedla wydatki z załączonych do niego dokumentów księgowych i dowody zapłaty</a:t>
            </a:r>
            <a:r>
              <a:rPr lang="pl-PL" dirty="0">
                <a:solidFill>
                  <a:schemeClr val="tx1"/>
                </a:solidFill>
              </a:rPr>
              <a:t>, to </a:t>
            </a:r>
            <a:r>
              <a:rPr lang="pl-PL" b="1" dirty="0">
                <a:solidFill>
                  <a:schemeClr val="tx1"/>
                </a:solidFill>
              </a:rPr>
              <a:t>weryfikację na próbie dokumentów (jednej z 6 transz) można uznać za zakończoną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62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– rozliczanie -zalecenia do badania próby.   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61045"/>
            <a:ext cx="10007600" cy="53553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F0000"/>
                </a:solidFill>
              </a:rPr>
              <a:t>Pismo DWUP znak NP/AZ/0833/6/22 z 4.01.2022:</a:t>
            </a:r>
          </a:p>
          <a:p>
            <a:r>
              <a:rPr lang="pl-PL" b="1" dirty="0">
                <a:solidFill>
                  <a:srgbClr val="FF0000"/>
                </a:solidFill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</a:rPr>
              <a:t>Jeśli ww. </a:t>
            </a:r>
            <a:r>
              <a:rPr lang="pl-PL" b="1" dirty="0">
                <a:solidFill>
                  <a:schemeClr val="tx1"/>
                </a:solidFill>
              </a:rPr>
              <a:t>zestawianie dokumentów dot. I transzy WP w FORMULARZU zostało sporządzone nieprawidłowo</a:t>
            </a:r>
            <a:r>
              <a:rPr lang="pl-PL" dirty="0">
                <a:solidFill>
                  <a:schemeClr val="tx1"/>
                </a:solidFill>
              </a:rPr>
              <a:t> tj. </a:t>
            </a:r>
            <a:r>
              <a:rPr lang="pl-PL" b="1" dirty="0">
                <a:solidFill>
                  <a:schemeClr val="tx1"/>
                </a:solidFill>
              </a:rPr>
              <a:t>nie odzwierciedla wydatków z załączonych do niego dokumentów księgowych i dowodów zapłaty </a:t>
            </a:r>
            <a:r>
              <a:rPr lang="pl-PL" dirty="0">
                <a:solidFill>
                  <a:schemeClr val="tx1"/>
                </a:solidFill>
              </a:rPr>
              <a:t>i /lub </a:t>
            </a:r>
            <a:r>
              <a:rPr lang="pl-PL" b="1" dirty="0">
                <a:solidFill>
                  <a:schemeClr val="tx1"/>
                </a:solidFill>
              </a:rPr>
              <a:t>budzi wątpliwości u Beneficjenta </a:t>
            </a:r>
            <a:r>
              <a:rPr lang="pl-PL" dirty="0">
                <a:solidFill>
                  <a:schemeClr val="tx1"/>
                </a:solidFill>
              </a:rPr>
              <a:t>to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- po ich wyjaśnieniu </a:t>
            </a:r>
            <a:r>
              <a:rPr lang="pl-PL" b="1" dirty="0">
                <a:solidFill>
                  <a:schemeClr val="tx1"/>
                </a:solidFill>
              </a:rPr>
              <a:t>należy  weryfikację na dokumentach rozszerzyć do kolejnej transzy / kolejnych transz (nawet do wszystkich  6 transz) </a:t>
            </a:r>
            <a:r>
              <a:rPr lang="pl-PL" dirty="0">
                <a:solidFill>
                  <a:schemeClr val="tx1"/>
                </a:solidFill>
              </a:rPr>
              <a:t>do momentu </a:t>
            </a:r>
            <a:r>
              <a:rPr lang="pl-PL" b="1" dirty="0">
                <a:solidFill>
                  <a:schemeClr val="tx1"/>
                </a:solidFill>
              </a:rPr>
              <a:t>przedłożenia przez UP  FORMULARZA </a:t>
            </a:r>
            <a:r>
              <a:rPr lang="pl-PL" b="1" dirty="0">
                <a:solidFill>
                  <a:srgbClr val="FF0000"/>
                </a:solidFill>
              </a:rPr>
              <a:t>sporządzonego prawidłowo </a:t>
            </a:r>
            <a:r>
              <a:rPr lang="pl-PL" b="1" dirty="0">
                <a:solidFill>
                  <a:schemeClr val="tx1"/>
                </a:solidFill>
              </a:rPr>
              <a:t>i odzwierciedlającego wydatki z załączonych do niego dokumentów księgowych i dowodów zapłaty </a:t>
            </a:r>
          </a:p>
          <a:p>
            <a:r>
              <a:rPr lang="pl-PL" dirty="0">
                <a:solidFill>
                  <a:schemeClr val="tx1"/>
                </a:solidFill>
              </a:rPr>
              <a:t>     -Wówczas </a:t>
            </a:r>
            <a:r>
              <a:rPr lang="pl-PL" b="1" dirty="0">
                <a:solidFill>
                  <a:schemeClr val="tx1"/>
                </a:solidFill>
              </a:rPr>
              <a:t>weryfikację na próbie dokumentów można uznać za zakończoną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</a:rPr>
              <a:t>Jeśli </a:t>
            </a:r>
            <a:r>
              <a:rPr lang="pl-PL" b="1" dirty="0">
                <a:solidFill>
                  <a:schemeClr val="tx1"/>
                </a:solidFill>
              </a:rPr>
              <a:t>już rozliczono transze wsparcia pomostowego (przed 4 stycznia 2022 r) </a:t>
            </a:r>
            <a:r>
              <a:rPr lang="pl-PL" dirty="0">
                <a:solidFill>
                  <a:schemeClr val="tx1"/>
                </a:solidFill>
              </a:rPr>
              <a:t>to ww. zalecenia odnoszą się </a:t>
            </a:r>
            <a:r>
              <a:rPr lang="pl-PL" b="1" dirty="0">
                <a:solidFill>
                  <a:schemeClr val="tx1"/>
                </a:solidFill>
              </a:rPr>
              <a:t>do transzy/transz, które będą rozliczane po otrzymaniu pisma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</a:rPr>
              <a:t>Ww. sposób weryfikacji dokumentacji wsparcia pomostowego </a:t>
            </a:r>
            <a:r>
              <a:rPr lang="pl-PL" b="1" dirty="0">
                <a:solidFill>
                  <a:schemeClr val="tx1"/>
                </a:solidFill>
              </a:rPr>
              <a:t>będzie sprawdzany w  toku prowadzonych kontroli na miejscu</a:t>
            </a:r>
          </a:p>
          <a:p>
            <a:endParaRPr lang="pl-PL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Beneficjent informuje w próbie </a:t>
            </a:r>
            <a:r>
              <a:rPr lang="pl-PL" dirty="0">
                <a:solidFill>
                  <a:schemeClr val="tx1"/>
                </a:solidFill>
              </a:rPr>
              <a:t>do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wnp</a:t>
            </a:r>
            <a:r>
              <a:rPr lang="pl-PL" b="1" dirty="0">
                <a:solidFill>
                  <a:schemeClr val="tx1"/>
                </a:solidFill>
              </a:rPr>
              <a:t> czy zweryfikował  </a:t>
            </a:r>
            <a:r>
              <a:rPr lang="pl-PL" dirty="0">
                <a:solidFill>
                  <a:schemeClr val="tx1"/>
                </a:solidFill>
              </a:rPr>
              <a:t>na</a:t>
            </a:r>
            <a:r>
              <a:rPr lang="pl-PL" b="1" dirty="0">
                <a:solidFill>
                  <a:schemeClr val="tx1"/>
                </a:solidFill>
              </a:rPr>
              <a:t> podstawie dokumentów źródłowych wylosowany przez DWUP Formularz rozliczenia otrzymanych transz WP</a:t>
            </a:r>
          </a:p>
        </p:txBody>
      </p:sp>
    </p:spTree>
    <p:extLst>
      <p:ext uri="{BB962C8B-B14F-4D97-AF65-F5344CB8AC3E}">
        <p14:creationId xmlns:p14="http://schemas.microsoft.com/office/powerpoint/2010/main" val="2002813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1323439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– </a:t>
            </a: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WNIOSEK O PRZYZNANIE WSPARCIA POMOSTOWEGO</a:t>
            </a:r>
          </a:p>
          <a:p>
            <a:pPr lvl="0" algn="ctr">
              <a:defRPr/>
            </a:pPr>
            <a:endParaRPr lang="pl-PL" sz="2000" b="1" kern="0" dirty="0">
              <a:solidFill>
                <a:prstClr val="white"/>
              </a:solidFill>
            </a:endParaRPr>
          </a:p>
          <a:p>
            <a:pPr lvl="0" algn="ctr"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1161045"/>
            <a:ext cx="10007600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l-PL" sz="800" dirty="0"/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Wniosek o przyznanie WP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Harmonogram wsparcia-</a:t>
            </a:r>
            <a:r>
              <a:rPr lang="pl-PL" b="1" dirty="0">
                <a:highlight>
                  <a:srgbClr val="FFFF00"/>
                </a:highlight>
              </a:rPr>
              <a:t>przykład</a:t>
            </a:r>
            <a:r>
              <a:rPr lang="pl-PL" dirty="0"/>
              <a:t>	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E72462BD-00F5-4EC7-B4D7-4D27DE196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48979"/>
              </p:ext>
            </p:extLst>
          </p:nvPr>
        </p:nvGraphicFramePr>
        <p:xfrm>
          <a:off x="3665624" y="2052911"/>
          <a:ext cx="4860752" cy="4196087"/>
        </p:xfrm>
        <a:graphic>
          <a:graphicData uri="http://schemas.openxmlformats.org/drawingml/2006/table">
            <a:tbl>
              <a:tblPr firstRow="1" firstCol="1" bandRow="1"/>
              <a:tblGrid>
                <a:gridCol w="574906">
                  <a:extLst>
                    <a:ext uri="{9D8B030D-6E8A-4147-A177-3AD203B41FA5}">
                      <a16:colId xmlns:a16="http://schemas.microsoft.com/office/drawing/2014/main" val="2355507932"/>
                    </a:ext>
                  </a:extLst>
                </a:gridCol>
                <a:gridCol w="2569486">
                  <a:extLst>
                    <a:ext uri="{9D8B030D-6E8A-4147-A177-3AD203B41FA5}">
                      <a16:colId xmlns:a16="http://schemas.microsoft.com/office/drawing/2014/main" val="440548216"/>
                    </a:ext>
                  </a:extLst>
                </a:gridCol>
                <a:gridCol w="1716360">
                  <a:extLst>
                    <a:ext uri="{9D8B030D-6E8A-4147-A177-3AD203B41FA5}">
                      <a16:colId xmlns:a16="http://schemas.microsoft.com/office/drawing/2014/main" val="3945403886"/>
                    </a:ext>
                  </a:extLst>
                </a:gridCol>
              </a:tblGrid>
              <a:tr h="774756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Lp. 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Okres wnioskowanego finansowego wsparcia pomostowego 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 </a:t>
                      </a:r>
                      <a:r>
                        <a:rPr lang="pl-PL" sz="1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dd</a:t>
                      </a:r>
                      <a:r>
                        <a:rPr lang="pl-PL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/mm/</a:t>
                      </a:r>
                      <a:r>
                        <a:rPr lang="pl-PL" sz="1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rr</a:t>
                      </a:r>
                      <a:r>
                        <a:rPr lang="pl-PL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do  </a:t>
                      </a:r>
                      <a:r>
                        <a:rPr lang="pl-PL" sz="1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dd</a:t>
                      </a:r>
                      <a:r>
                        <a:rPr lang="pl-PL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/mm/</a:t>
                      </a:r>
                      <a:r>
                        <a:rPr lang="pl-PL" sz="1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rr</a:t>
                      </a:r>
                      <a:endParaRPr lang="pl-PL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Wysokość wnioskowanej miesięcznie kwoty w PLN netto ……</a:t>
                      </a:r>
                      <a:r>
                        <a:rPr lang="pl-PL" sz="10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2600……….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PLN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241040"/>
                  </a:ext>
                </a:extLst>
              </a:tr>
              <a:tr h="47080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9.01.2022 – 8.02.2022</a:t>
                      </a:r>
                      <a:endParaRPr lang="pl-PL" sz="12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2 600</a:t>
                      </a:r>
                      <a:endParaRPr lang="pl-PL" sz="12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920213"/>
                  </a:ext>
                </a:extLst>
              </a:tr>
              <a:tr h="4708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pl-PL" sz="1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9.02.2022  - 8.03.2022</a:t>
                      </a:r>
                      <a:endParaRPr lang="pl-PL" sz="12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2600</a:t>
                      </a:r>
                      <a:endParaRPr lang="pl-PL" sz="12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41830"/>
                  </a:ext>
                </a:extLst>
              </a:tr>
              <a:tr h="4708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3. </a:t>
                      </a:r>
                      <a:endParaRPr lang="pl-PL" sz="1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9.03.2022 – 8.04.2022</a:t>
                      </a:r>
                      <a:endParaRPr lang="pl-PL" sz="12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2600</a:t>
                      </a:r>
                      <a:endParaRPr lang="pl-PL" sz="12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213882"/>
                  </a:ext>
                </a:extLst>
              </a:tr>
              <a:tr h="4708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4. </a:t>
                      </a:r>
                      <a:endParaRPr lang="pl-PL" sz="1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9.04.2022 – 8.05.2022</a:t>
                      </a:r>
                      <a:endParaRPr lang="pl-PL" sz="12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2600</a:t>
                      </a:r>
                      <a:endParaRPr lang="pl-PL" sz="12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8303"/>
                  </a:ext>
                </a:extLst>
              </a:tr>
              <a:tr h="4708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5. </a:t>
                      </a:r>
                      <a:endParaRPr lang="pl-PL" sz="1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9.05.2022-8.06.2022</a:t>
                      </a:r>
                      <a:endParaRPr lang="pl-PL" sz="12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2600</a:t>
                      </a:r>
                      <a:endParaRPr lang="pl-PL" sz="12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454175"/>
                  </a:ext>
                </a:extLst>
              </a:tr>
              <a:tr h="4933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</a:t>
                      </a:r>
                      <a:endParaRPr lang="pl-PL" sz="1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9.06.2022-8.07.2022</a:t>
                      </a:r>
                      <a:endParaRPr lang="pl-PL" sz="12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2600</a:t>
                      </a:r>
                      <a:endParaRPr lang="pl-PL" sz="12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15769"/>
                  </a:ext>
                </a:extLst>
              </a:tr>
              <a:tr h="4708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Razem</a:t>
                      </a:r>
                      <a:endParaRPr lang="pl-PL" sz="1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b="1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15 600</a:t>
                      </a:r>
                      <a:endParaRPr lang="pl-PL" sz="12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0" marR="54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80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052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4" name="Prostokąt 13">
            <a:extLst>
              <a:ext uri="{FF2B5EF4-FFF2-40B4-BE49-F238E27FC236}">
                <a16:creationId xmlns:a16="http://schemas.microsoft.com/office/drawing/2014/main" id="{4379FD65-DD98-4DFB-BF07-60E44F3C7CC8}"/>
              </a:ext>
            </a:extLst>
          </p:cNvPr>
          <p:cNvSpPr/>
          <p:nvPr/>
        </p:nvSpPr>
        <p:spPr>
          <a:xfrm>
            <a:off x="1440180" y="796521"/>
            <a:ext cx="10492315" cy="59708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Data przyznania pomocy de </a:t>
            </a:r>
            <a:r>
              <a:rPr lang="pl-PL" altLang="pl-PL" b="1" dirty="0" err="1">
                <a:solidFill>
                  <a:prstClr val="black"/>
                </a:solidFill>
                <a:latin typeface="Calibri" panose="020F0502020204030204" pitchFamily="34" charset="0"/>
              </a:rPr>
              <a:t>minimis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- data podpisania Umowy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 między 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Beneficjentem a UP: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pl-PL" altLang="pl-PL" sz="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dla 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wsparcia na założenie działalności gospodarczej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 – 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data podpisania Umowy stawki jednostkowej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dla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finansowego WP do 6 miesięcy 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–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datę podpisania Umowy o udzielenie finansowego WP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pl-PL" altLang="pl-PL" sz="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Beneficjent wydaje UP </a:t>
            </a: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2 Zaświadczenia o pomocy de </a:t>
            </a:r>
            <a:r>
              <a:rPr lang="pl-PL" altLang="pl-PL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minimis</a:t>
            </a: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- wzór określony w Rozporządzeniu Rady Ministrów 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z dnia 20 marca 2007 r. w sprawie zaświadczeń o pomocy de </a:t>
            </a:r>
            <a:r>
              <a:rPr lang="pl-PL" altLang="pl-PL" dirty="0" err="1">
                <a:solidFill>
                  <a:prstClr val="black"/>
                </a:solidFill>
                <a:latin typeface="Calibri" panose="020F0502020204030204" pitchFamily="34" charset="0"/>
              </a:rPr>
              <a:t>minimis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 i pomocy de </a:t>
            </a:r>
            <a:r>
              <a:rPr lang="pl-PL" altLang="pl-PL" dirty="0" err="1">
                <a:solidFill>
                  <a:prstClr val="black"/>
                </a:solidFill>
                <a:latin typeface="Calibri" panose="020F0502020204030204" pitchFamily="34" charset="0"/>
              </a:rPr>
              <a:t>minimis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 w rolnictwie lub rybołówstwie  - </a:t>
            </a: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w dniu udzielenia pomocy – data wystawienia Zaświadczenia!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pl-PL" altLang="pl-PL" sz="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Jeżeli 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po rozliczeniu wsparcia pomostowego UP 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przedstawi dokumenty świadczące o 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wykorzystaniu mniejszej kwoty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, niż zapisana w Zaświadczeniu, 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Beneficjent </a:t>
            </a: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w terminie 14 dni od dnia stwierdzenia tego </a:t>
            </a:r>
            <a:r>
              <a:rPr lang="pl-PL" altLang="pl-PL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faktu</a:t>
            </a:r>
            <a:r>
              <a:rPr lang="pl-PL" altLang="pl-PL" b="1" dirty="0" err="1">
                <a:solidFill>
                  <a:prstClr val="black"/>
                </a:solidFill>
                <a:latin typeface="Calibri" panose="020F0502020204030204" pitchFamily="34" charset="0"/>
              </a:rPr>
              <a:t>wydaje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korektę – nowe Zaświadczenie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 (art. 5 pkt. 3a ustawy z dnia 30 kwietnia 2004 r. o postępowaniu w sprawach dotyczących pomocy publicznej), 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w którym wskazuje właściwą wartość pomocy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 oraz 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stwierdza utratę ważności poprzedniego Zaświadczenia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Równowartość pomocy w euro przeliczona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 zostaje według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średniego kursu walut obcych Narodowego Banku Polskiego 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obowiązującego w dniu udzielenia pomocy (publikowany ok 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godziny 11.00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</a:rPr>
              <a:t>) art.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11 ust 3 ustawy z dnia 30 kwietnia 2004 r. o postępowaniu w sprawach dotyczących pomocy publicznej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Pomocy de </a:t>
            </a:r>
            <a:r>
              <a:rPr lang="pl-PL" altLang="pl-PL" b="1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minimis</a:t>
            </a:r>
            <a:r>
              <a:rPr lang="pl-PL" altLang="pl-PL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można udzielać do 30.06.2024 r. !!!!! </a:t>
            </a: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– nowela </a:t>
            </a:r>
            <a:r>
              <a:rPr lang="pl-PL" alt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rozporządzenie KE (UE) 1407/2013:  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art. 8 Niniejsze rozporządzenie stosuje się do dnia 31 grudnia 2023 r.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art. 7 ust 4.Po upływie okresu stosowania niniejszego rozporządzenia wszelkie programy pomocy de </a:t>
            </a:r>
            <a:r>
              <a:rPr lang="pl-PL" altLang="pl-PL" sz="16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minimis</a:t>
            </a: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 spełniające warunki określone w tym rozporządzeniu pozostają objęte niniejszym rozporządzeniem przez kolejne sześć miesięcy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8A4522D-A317-469C-AD89-7840E6C03912}"/>
              </a:ext>
            </a:extLst>
          </p:cNvPr>
          <p:cNvSpPr txBox="1"/>
          <p:nvPr/>
        </p:nvSpPr>
        <p:spPr>
          <a:xfrm>
            <a:off x="5162523" y="357564"/>
            <a:ext cx="6081331" cy="369332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prstClr val="white"/>
                </a:solidFill>
              </a:rPr>
              <a:t>Zaświadczenia o udzielonej pomocy de </a:t>
            </a:r>
            <a:r>
              <a:rPr lang="pl-PL" b="1" dirty="0" err="1">
                <a:solidFill>
                  <a:prstClr val="white"/>
                </a:solidFill>
              </a:rPr>
              <a:t>minimis</a:t>
            </a:r>
            <a:r>
              <a:rPr lang="pl-PL" b="1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616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241" y="389022"/>
            <a:ext cx="665639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SUDOP - System Udostępniania Danych o Pomocy Publicznej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8E6680CB-6640-485F-8137-D2A87E9CD542}"/>
              </a:ext>
            </a:extLst>
          </p:cNvPr>
          <p:cNvSpPr/>
          <p:nvPr/>
        </p:nvSpPr>
        <p:spPr>
          <a:xfrm>
            <a:off x="1596309" y="827261"/>
            <a:ext cx="10255135" cy="286232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Beneficjent przed udzieleniem pomocy de </a:t>
            </a:r>
            <a:r>
              <a:rPr kumimoji="0" lang="pl-PL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minimis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weryfikuje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 systemie SUDOP dane dotyczące wszystkich UP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Potwierdzenie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dokonania tej weryfikacji 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powinno znajdować się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 dokumentacji poszczególnych osób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zgodnie z zapisami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Standardu realizacji 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usługi w zakresie wsparcia bezzwrotnego na założenie własnej działalności gospodarczej w ramach PO WER na lata 2014-2020 /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Zasady udzielania pomocy publicznej 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pkt 4. strona 17</a:t>
            </a:r>
            <a:r>
              <a:rPr lang="pl-PL" b="1" kern="0" dirty="0">
                <a:solidFill>
                  <a:prstClr val="black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pl-PL" b="1" kern="0" dirty="0">
                <a:solidFill>
                  <a:prstClr val="black"/>
                </a:solidFill>
              </a:rPr>
              <a:t>ZAWARTOŚĆ BAZY SUDOP: </a:t>
            </a:r>
            <a:r>
              <a:rPr lang="pl-PL" b="1" kern="0" dirty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https://sudop.uokik.gov.pl/home</a:t>
            </a:r>
            <a:r>
              <a:rPr lang="pl-PL" b="1" kern="0" dirty="0">
                <a:solidFill>
                  <a:prstClr val="black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pl-PL" b="1" kern="0" dirty="0">
                <a:solidFill>
                  <a:prstClr val="black"/>
                </a:solidFill>
              </a:rPr>
              <a:t> SUDOP - Wyszukiwanie środków pomocowych:                                                                                                    </a:t>
            </a:r>
            <a:r>
              <a:rPr lang="pl-PL" b="1" kern="0" dirty="0">
                <a:solidFill>
                  <a:prstClr val="black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https://sudop.uokik.gov.pl/search/aidSource;jsessionid=qihsJgS+038zRiyPiqkkPuAb.undefined</a:t>
            </a:r>
            <a:endParaRPr lang="pl-PL" sz="800" b="1" kern="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1434C57-6E48-4FFB-A5D2-125791AD33B4}"/>
              </a:ext>
            </a:extLst>
          </p:cNvPr>
          <p:cNvSpPr/>
          <p:nvPr/>
        </p:nvSpPr>
        <p:spPr>
          <a:xfrm>
            <a:off x="1565959" y="3727712"/>
            <a:ext cx="10252679" cy="310854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EB641B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Podmioty udzielające pomocy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zgodnie z ustawą z dnia 30 kwietnia 2004 r. o postępowaniu w sprawach dotyczących pomocy publicznej (Dz. U. z 2020 r. poz. 708)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są zobowiązane do przedstawiania Prezesowi UOKiK sprawozdań o udzielonej pomocy publicznej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lub informacji o nieudzielonej pomocy publicznej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pl-PL" b="1" kern="0" dirty="0">
                <a:solidFill>
                  <a:prstClr val="black"/>
                </a:solidFill>
              </a:rPr>
              <a:t>Sprawozdania z pomocy de </a:t>
            </a:r>
            <a:r>
              <a:rPr lang="pl-PL" b="1" kern="0" dirty="0" err="1">
                <a:solidFill>
                  <a:prstClr val="black"/>
                </a:solidFill>
              </a:rPr>
              <a:t>minimis</a:t>
            </a:r>
            <a:r>
              <a:rPr lang="pl-PL" b="1" kern="0" dirty="0">
                <a:solidFill>
                  <a:prstClr val="black"/>
                </a:solidFill>
              </a:rPr>
              <a:t> wysyła się za pośrednictwem aplikacji </a:t>
            </a:r>
            <a:r>
              <a:rPr lang="pl-PL" b="1" kern="0" dirty="0" err="1">
                <a:solidFill>
                  <a:prstClr val="black"/>
                </a:solidFill>
              </a:rPr>
              <a:t>SHRiMP</a:t>
            </a:r>
            <a:r>
              <a:rPr lang="pl-PL" b="1" kern="0" dirty="0">
                <a:solidFill>
                  <a:prstClr val="black"/>
                </a:solidFill>
              </a:rPr>
              <a:t> </a:t>
            </a:r>
            <a:r>
              <a:rPr lang="pl-PL" b="1" kern="0" dirty="0">
                <a:solidFill>
                  <a:srgbClr val="FF0000"/>
                </a:solidFill>
              </a:rPr>
              <a:t>w ciągu 7 dni od dnia udzielenia pomocy</a:t>
            </a:r>
            <a:r>
              <a:rPr lang="pl-PL" sz="80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pl-PL" b="1" kern="0" dirty="0">
                <a:solidFill>
                  <a:prstClr val="black"/>
                </a:solidFill>
                <a:latin typeface="Calibri"/>
              </a:rPr>
              <a:t> /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§ 2. ust. 1. rozporządzenia Rady Ministrów z dnia 23 grudnia 2019 r. w sprawie sposobu udzielania dostępu do aplikacji SHRIMP </a:t>
            </a:r>
            <a:r>
              <a:rPr kumimoji="0" lang="pl-PL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(Dz.U. z 2019 r. poz. 2520)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wszystkie podmioty udzielające pomocy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inne niż organ KAS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przekazują sprawozdania o udzielonej pomocy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albo informacje o nieudzieleniu pomocy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 wykorzystaniem aplikacji SHRIMP</a:t>
            </a:r>
            <a:r>
              <a:rPr lang="pl-PL" b="1" kern="0" dirty="0">
                <a:solidFill>
                  <a:prstClr val="black"/>
                </a:solidFill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Praca z aplikacją SHRiMP2 - najczęstsze problemy i ich rozwiązania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https://www.uokik.gov.pl/praca_z_aplikacja_shrimp.php#faq4267</a:t>
            </a: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A8C34EB-D349-4E36-919E-4107F7C34DF1}"/>
              </a:ext>
            </a:extLst>
          </p:cNvPr>
          <p:cNvSpPr txBox="1"/>
          <p:nvPr/>
        </p:nvSpPr>
        <p:spPr>
          <a:xfrm>
            <a:off x="5195047" y="3357576"/>
            <a:ext cx="665639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Aplikacja SHRIMP  - SPRAWOZDAWCZOŚĆ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500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8768" y="5855735"/>
            <a:ext cx="4908655" cy="578461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35372" y="450490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5" name="Prostokąt 14"/>
          <p:cNvSpPr/>
          <p:nvPr/>
        </p:nvSpPr>
        <p:spPr>
          <a:xfrm>
            <a:off x="673479" y="479839"/>
            <a:ext cx="441981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PO WER </a:t>
            </a:r>
          </a:p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2014 – 2020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5" t="-1067" r="48228" b="7562"/>
          <a:stretch/>
        </p:blipFill>
        <p:spPr>
          <a:xfrm>
            <a:off x="0" y="1282856"/>
            <a:ext cx="1906621" cy="4309836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EAC07695-CE9C-4A25-BB3E-59AF258AB2F5}"/>
              </a:ext>
            </a:extLst>
          </p:cNvPr>
          <p:cNvSpPr/>
          <p:nvPr/>
        </p:nvSpPr>
        <p:spPr>
          <a:xfrm>
            <a:off x="1913463" y="709243"/>
            <a:ext cx="9832024" cy="5940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Pomoc de </a:t>
            </a:r>
            <a:r>
              <a:rPr lang="pl-PL" b="1" dirty="0" err="1">
                <a:solidFill>
                  <a:schemeClr val="tx1"/>
                </a:solidFill>
              </a:rPr>
              <a:t>minimis</a:t>
            </a:r>
            <a:r>
              <a:rPr lang="pl-PL" b="1" dirty="0">
                <a:solidFill>
                  <a:schemeClr val="tx1"/>
                </a:solidFill>
              </a:rPr>
              <a:t> w projektach 1.2.1 jest udzielana na podstawie:</a:t>
            </a:r>
          </a:p>
          <a:p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2.a - art. 27 ust. 4 ustawy z dnia 11 lipca 2014 r. o zasadach realizacji programów w zakresie polityki spójności finansowanych w perspektywie finansowej 2014–2020</a:t>
            </a:r>
          </a:p>
          <a:p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2 b (do wyboru kod) 2.30</a:t>
            </a:r>
          </a:p>
          <a:p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3.a: Rozporządzenie Ministra Infrastruktury i Rozwoju z dnia 2 lipca 2015 r. w sprawie udzielania pomocy de </a:t>
            </a:r>
            <a:r>
              <a:rPr lang="pl-PL" b="1" dirty="0" err="1">
                <a:solidFill>
                  <a:schemeClr val="tx1"/>
                </a:solidFill>
              </a:rPr>
              <a:t>minimis</a:t>
            </a:r>
            <a:r>
              <a:rPr lang="pl-PL" b="1" dirty="0">
                <a:solidFill>
                  <a:schemeClr val="tx1"/>
                </a:solidFill>
              </a:rPr>
              <a:t> oraz pomocy publicznej w ramach programów operacyjnych finansowanych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z Europejskiego Funduszu Społecznego na lata 2014–2020</a:t>
            </a:r>
          </a:p>
          <a:p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3b:  Rozdział 1 § 1. ustęp 1 oraz Rozdział 2 § 7, 8,9 i 10 ustęp 7</a:t>
            </a:r>
          </a:p>
          <a:p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Pojęcia Symbol aktu ogólnego pomocy, Data aktu ogólnego pomocy, Opis aktu ogólnego pomocy: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Akt ogólny pomocy </a:t>
            </a:r>
            <a:r>
              <a:rPr lang="pl-PL" dirty="0">
                <a:solidFill>
                  <a:schemeClr val="tx1"/>
                </a:solidFill>
              </a:rPr>
              <a:t>to </a:t>
            </a:r>
            <a:r>
              <a:rPr lang="pl-PL" b="1" dirty="0">
                <a:solidFill>
                  <a:schemeClr val="tx1"/>
                </a:solidFill>
              </a:rPr>
              <a:t>podstawa prawna udzielonej pomocy (dawne pole 3c), z której wynikają zobowiązania stron oraz wartość pomocy - może to być np. decyzja, uchwała, </a:t>
            </a:r>
            <a:r>
              <a:rPr lang="pl-PL" b="1" dirty="0">
                <a:solidFill>
                  <a:srgbClr val="FF0000"/>
                </a:solidFill>
              </a:rPr>
              <a:t>umowa</a:t>
            </a:r>
            <a:r>
              <a:rPr lang="pl-PL" b="1" dirty="0">
                <a:solidFill>
                  <a:schemeClr val="tx1"/>
                </a:solidFill>
              </a:rPr>
              <a:t>, porozumienie. Pole 3c zostało rozdzielone na: Datę, Symbol (numer) i Opis aktu ogólnego pomocy.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Data aktu ogólnego pomocy to np. </a:t>
            </a:r>
            <a:r>
              <a:rPr lang="pl-PL" b="1" dirty="0">
                <a:solidFill>
                  <a:srgbClr val="FF0000"/>
                </a:solidFill>
              </a:rPr>
              <a:t>dzień </a:t>
            </a:r>
            <a:r>
              <a:rPr lang="pl-PL" b="1" dirty="0">
                <a:solidFill>
                  <a:schemeClr val="tx1"/>
                </a:solidFill>
              </a:rPr>
              <a:t>wydania decyzji lub </a:t>
            </a:r>
            <a:r>
              <a:rPr lang="pl-PL" b="1" dirty="0">
                <a:solidFill>
                  <a:srgbClr val="FF0000"/>
                </a:solidFill>
              </a:rPr>
              <a:t>podpisania umowy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Symbol aktu ogólnego pomocy to np. </a:t>
            </a:r>
            <a:r>
              <a:rPr lang="pl-PL" b="1" dirty="0">
                <a:solidFill>
                  <a:srgbClr val="FF0000"/>
                </a:solidFill>
              </a:rPr>
              <a:t>symbol</a:t>
            </a:r>
            <a:r>
              <a:rPr lang="pl-PL" b="1" dirty="0">
                <a:solidFill>
                  <a:schemeClr val="tx1"/>
                </a:solidFill>
              </a:rPr>
              <a:t> lub numer decyzji / </a:t>
            </a:r>
            <a:r>
              <a:rPr lang="pl-PL" b="1" dirty="0">
                <a:solidFill>
                  <a:srgbClr val="FF0000"/>
                </a:solidFill>
              </a:rPr>
              <a:t>umowy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Opis aktu ogólnego pomocy to </a:t>
            </a:r>
            <a:r>
              <a:rPr lang="pl-PL" b="1" dirty="0">
                <a:solidFill>
                  <a:srgbClr val="FF0000"/>
                </a:solidFill>
              </a:rPr>
              <a:t>przedmiot</a:t>
            </a:r>
            <a:r>
              <a:rPr lang="pl-PL" b="1" dirty="0">
                <a:solidFill>
                  <a:schemeClr val="tx1"/>
                </a:solidFill>
              </a:rPr>
              <a:t> lub tytuł decyzji / </a:t>
            </a:r>
            <a:r>
              <a:rPr lang="pl-PL" b="1" dirty="0">
                <a:solidFill>
                  <a:srgbClr val="FF0000"/>
                </a:solidFill>
              </a:rPr>
              <a:t>umowy (dotacji/pomostówki)</a:t>
            </a:r>
          </a:p>
          <a:p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Forma pomocy:  A1.1 - dotacja lub inne bezzwrotne świadczenie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Przeznaczenie Pomocy: e1 pomoc de </a:t>
            </a:r>
            <a:r>
              <a:rPr lang="pl-PL" b="1" dirty="0" err="1">
                <a:solidFill>
                  <a:schemeClr val="tx1"/>
                </a:solidFill>
              </a:rPr>
              <a:t>minimis</a:t>
            </a:r>
            <a:endParaRPr lang="pl-PL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źródło pomocy: A B środki pochodzące zarówno ze środków krajowych, jak i zagranicznych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EF52275-E307-47F8-82D6-03F9B1EB3D77}"/>
              </a:ext>
            </a:extLst>
          </p:cNvPr>
          <p:cNvSpPr txBox="1"/>
          <p:nvPr/>
        </p:nvSpPr>
        <p:spPr>
          <a:xfrm>
            <a:off x="5100135" y="309133"/>
            <a:ext cx="665639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Aplikacja SHRIMP  - WYPEŁNIANIE</a:t>
            </a:r>
          </a:p>
        </p:txBody>
      </p:sp>
    </p:spTree>
    <p:extLst>
      <p:ext uri="{BB962C8B-B14F-4D97-AF65-F5344CB8AC3E}">
        <p14:creationId xmlns:p14="http://schemas.microsoft.com/office/powerpoint/2010/main" val="3748818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523" y="313243"/>
            <a:ext cx="6285596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Dyskontowanie pomocy de </a:t>
            </a:r>
            <a:r>
              <a:rPr lang="pl-PL" sz="2000" b="1" kern="0" dirty="0" err="1">
                <a:solidFill>
                  <a:prstClr val="white"/>
                </a:solidFill>
              </a:rPr>
              <a:t>minimis</a:t>
            </a:r>
            <a:endParaRPr lang="pl-PL" sz="2000" b="1" kern="0" dirty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DLA WSPARCIA POMOSTOWEGO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EAC65F5-5B6A-4178-AC65-1A245ED4193C}"/>
              </a:ext>
            </a:extLst>
          </p:cNvPr>
          <p:cNvSpPr/>
          <p:nvPr/>
        </p:nvSpPr>
        <p:spPr>
          <a:xfrm>
            <a:off x="1436053" y="1057771"/>
            <a:ext cx="1001206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222A6A2-9B46-4A4D-B5E8-0238967C1AF4}"/>
              </a:ext>
            </a:extLst>
          </p:cNvPr>
          <p:cNvSpPr/>
          <p:nvPr/>
        </p:nvSpPr>
        <p:spPr>
          <a:xfrm>
            <a:off x="1780162" y="1033765"/>
            <a:ext cx="9630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Stopa referencyjna i archiwum</a:t>
            </a:r>
            <a:r>
              <a:rPr lang="pl-PL" dirty="0"/>
              <a:t>: </a:t>
            </a:r>
            <a:r>
              <a:rPr lang="pl-PL" dirty="0">
                <a:hlinkClick r:id="rId8"/>
              </a:rPr>
              <a:t>https://www.uokik.gov.pl/stopa_referencyjna_i_archiwum.php</a:t>
            </a:r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E2B1A16-8CD3-49E0-A50C-1B64A6D440DC}"/>
              </a:ext>
            </a:extLst>
          </p:cNvPr>
          <p:cNvSpPr/>
          <p:nvPr/>
        </p:nvSpPr>
        <p:spPr>
          <a:xfrm>
            <a:off x="1436052" y="1403097"/>
            <a:ext cx="10012067" cy="54479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 Wartość udzielonej pomocy de </a:t>
            </a:r>
            <a:r>
              <a:rPr lang="pl-PL" dirty="0" err="1">
                <a:ea typeface="Calibri" panose="020F0502020204030204" pitchFamily="34" charset="0"/>
                <a:cs typeface="Times New Roman" panose="02020603050405020304" pitchFamily="18" charset="0"/>
              </a:rPr>
              <a:t>minimis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, stanowiącej wsparcie pomostowe zostanie zdyskontowana zgodnie z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Rozporządzeniem Rady Ministrów z dnia 11 sierpnia 2004 r. w sprawie szczegółowego sposobu obliczania wartości pomocy publicznej udzielanej w różnych formach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 Wzór na czynnik dyskontujący: 1/(1+</a:t>
            </a:r>
            <a:r>
              <a:rPr lang="pl-PL" b="1" dirty="0">
                <a:ea typeface="Calibri" panose="020F0502020204030204" pitchFamily="34" charset="0"/>
                <a:cs typeface="Cambria Math" panose="02040503050406030204" pitchFamily="18" charset="0"/>
              </a:rPr>
              <a:t>𝑟𝑑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l-PL" b="1" dirty="0">
                <a:ea typeface="Calibri" panose="020F0502020204030204" pitchFamily="34" charset="0"/>
                <a:cs typeface="Cambria Math" panose="02040503050406030204" pitchFamily="18" charset="0"/>
              </a:rPr>
              <a:t>𝑛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, gdzie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 - stopa dyskontowa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wyrażona w ułamku dziesiętnym obowiązująca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w dniu udzielenia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pomocy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numer okresu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, dla którego dokonuje się dyskontowania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Okres dla którego dokonuje się dyskontowania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– okres płatności wyrażony w dniach, </a:t>
            </a: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miesiącach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, kwartałach, półroczach lub latach, stosowany odpowiednio do zaistniałej sytuacji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 Stopa dyskontowa – stopa oprocentowania równa stopie bazowej Komisji Europejskiej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     podwyższonej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 1 punkt procentowy: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 01.07.2022 r. wynosi 6,81 % w skali roku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Rozp</a:t>
            </a:r>
            <a:r>
              <a:rPr lang="pl-PL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KE 1407/2013 Art. 3.6. Pomoc </a:t>
            </a: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wypłacana w kilku ratach </a:t>
            </a:r>
            <a:r>
              <a:rPr lang="pl-PL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jest</a:t>
            </a: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dyskontowana do wartości w momencie przyznania pomocy.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Stopą procentową stosowaną </a:t>
            </a:r>
            <a:r>
              <a:rPr lang="pl-PL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dyskontowania jest stopa dyskontowa mająca zastosowanie w momencie przyznania pomocy</a:t>
            </a:r>
          </a:p>
        </p:txBody>
      </p:sp>
    </p:spTree>
    <p:extLst>
      <p:ext uri="{BB962C8B-B14F-4D97-AF65-F5344CB8AC3E}">
        <p14:creationId xmlns:p14="http://schemas.microsoft.com/office/powerpoint/2010/main" val="947448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523" y="313243"/>
            <a:ext cx="563517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Dyskontowanie pomocy de </a:t>
            </a:r>
            <a:r>
              <a:rPr lang="pl-PL" sz="2000" b="1" kern="0" dirty="0" err="1">
                <a:solidFill>
                  <a:prstClr val="white"/>
                </a:solidFill>
              </a:rPr>
              <a:t>minimis</a:t>
            </a:r>
            <a:endParaRPr lang="pl-PL" sz="2000" b="1" kern="0" dirty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DLA WSPARCIA POMOSTOWEGO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EAC65F5-5B6A-4178-AC65-1A245ED4193C}"/>
              </a:ext>
            </a:extLst>
          </p:cNvPr>
          <p:cNvSpPr/>
          <p:nvPr/>
        </p:nvSpPr>
        <p:spPr>
          <a:xfrm>
            <a:off x="1621991" y="1057771"/>
            <a:ext cx="917571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222A6A2-9B46-4A4D-B5E8-0238967C1AF4}"/>
              </a:ext>
            </a:extLst>
          </p:cNvPr>
          <p:cNvSpPr/>
          <p:nvPr/>
        </p:nvSpPr>
        <p:spPr>
          <a:xfrm>
            <a:off x="1780162" y="1033765"/>
            <a:ext cx="9630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Stopa referencyjna i archiwum</a:t>
            </a:r>
            <a:r>
              <a:rPr lang="pl-PL" dirty="0"/>
              <a:t>: </a:t>
            </a:r>
            <a:r>
              <a:rPr lang="pl-PL" dirty="0">
                <a:hlinkClick r:id="rId8"/>
              </a:rPr>
              <a:t>https://www.uokik.gov.pl/stopa_referencyjna_i_archiwum.php</a:t>
            </a:r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E2B1A16-8CD3-49E0-A50C-1B64A6D440DC}"/>
              </a:ext>
            </a:extLst>
          </p:cNvPr>
          <p:cNvSpPr/>
          <p:nvPr/>
        </p:nvSpPr>
        <p:spPr>
          <a:xfrm>
            <a:off x="6775308" y="3584758"/>
            <a:ext cx="5023931" cy="6719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 Stopa dyskontowa </a:t>
            </a: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 01.07.2022 r. wynosi 6,81 % w skali roku </a:t>
            </a:r>
          </a:p>
        </p:txBody>
      </p: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897666B7-EEBF-4746-8E12-4DAFB5849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051692"/>
              </p:ext>
            </p:extLst>
          </p:nvPr>
        </p:nvGraphicFramePr>
        <p:xfrm>
          <a:off x="6777848" y="4359879"/>
          <a:ext cx="5023931" cy="2078455"/>
        </p:xfrm>
        <a:graphic>
          <a:graphicData uri="http://schemas.openxmlformats.org/drawingml/2006/table">
            <a:tbl>
              <a:tblPr/>
              <a:tblGrid>
                <a:gridCol w="1895921">
                  <a:extLst>
                    <a:ext uri="{9D8B030D-6E8A-4147-A177-3AD203B41FA5}">
                      <a16:colId xmlns:a16="http://schemas.microsoft.com/office/drawing/2014/main" val="3850084387"/>
                    </a:ext>
                  </a:extLst>
                </a:gridCol>
                <a:gridCol w="872895">
                  <a:extLst>
                    <a:ext uri="{9D8B030D-6E8A-4147-A177-3AD203B41FA5}">
                      <a16:colId xmlns:a16="http://schemas.microsoft.com/office/drawing/2014/main" val="2560935914"/>
                    </a:ext>
                  </a:extLst>
                </a:gridCol>
                <a:gridCol w="2255115">
                  <a:extLst>
                    <a:ext uri="{9D8B030D-6E8A-4147-A177-3AD203B41FA5}">
                      <a16:colId xmlns:a16="http://schemas.microsoft.com/office/drawing/2014/main" val="967618381"/>
                    </a:ext>
                  </a:extLst>
                </a:gridCol>
              </a:tblGrid>
              <a:tr h="317211"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Stopa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bazowa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dyskontowa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57372"/>
                  </a:ext>
                </a:extLst>
              </a:tr>
              <a:tr h="317211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okres obowiązywania</a:t>
                      </a:r>
                      <a:endParaRPr lang="pl-PL" sz="1200">
                        <a:solidFill>
                          <a:srgbClr val="3C414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wartość</a:t>
                      </a:r>
                      <a:endParaRPr lang="pl-PL" sz="1200" dirty="0">
                        <a:solidFill>
                          <a:srgbClr val="3C414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Wartość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680108"/>
                  </a:ext>
                </a:extLst>
              </a:tr>
              <a:tr h="317211"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1.10.2021 - 31.10.2021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0,18 %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1,18 % (0,18% + 1 p.p.)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506632"/>
                  </a:ext>
                </a:extLst>
              </a:tr>
              <a:tr h="317211"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1.03.2021 - 30.09.2021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0,15 %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1,15 % (0,15% + 1 p.p.)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14100"/>
                  </a:ext>
                </a:extLst>
              </a:tr>
              <a:tr h="317211"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1.02.2021 - 28.02.2021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0,19 %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1,19 % (0,19% + 1 p.p.)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86535"/>
                  </a:ext>
                </a:extLst>
              </a:tr>
              <a:tr h="317211"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1.01.2021 - 31.01.2021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0,23 %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1,23 % (0,23% + 1 p.p.)</a:t>
                      </a:r>
                    </a:p>
                  </a:txBody>
                  <a:tcPr marL="126640" marR="126640" marT="63320" marB="63320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419739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1AC2E48C-AF70-4560-AC8B-80AB4E85B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344974"/>
              </p:ext>
            </p:extLst>
          </p:nvPr>
        </p:nvGraphicFramePr>
        <p:xfrm>
          <a:off x="1621991" y="1427103"/>
          <a:ext cx="5153317" cy="4987225"/>
        </p:xfrm>
        <a:graphic>
          <a:graphicData uri="http://schemas.openxmlformats.org/drawingml/2006/table">
            <a:tbl>
              <a:tblPr/>
              <a:tblGrid>
                <a:gridCol w="1928363">
                  <a:extLst>
                    <a:ext uri="{9D8B030D-6E8A-4147-A177-3AD203B41FA5}">
                      <a16:colId xmlns:a16="http://schemas.microsoft.com/office/drawing/2014/main" val="71878357"/>
                    </a:ext>
                  </a:extLst>
                </a:gridCol>
                <a:gridCol w="1330409">
                  <a:extLst>
                    <a:ext uri="{9D8B030D-6E8A-4147-A177-3AD203B41FA5}">
                      <a16:colId xmlns:a16="http://schemas.microsoft.com/office/drawing/2014/main" val="2545344581"/>
                    </a:ext>
                  </a:extLst>
                </a:gridCol>
                <a:gridCol w="1894545">
                  <a:extLst>
                    <a:ext uri="{9D8B030D-6E8A-4147-A177-3AD203B41FA5}">
                      <a16:colId xmlns:a16="http://schemas.microsoft.com/office/drawing/2014/main" val="3011328024"/>
                    </a:ext>
                  </a:extLst>
                </a:gridCol>
              </a:tblGrid>
              <a:tr h="214807">
                <a:tc>
                  <a:txBody>
                    <a:bodyPr/>
                    <a:lstStyle/>
                    <a:p>
                      <a:r>
                        <a:rPr lang="pl-PL" sz="1200" baseline="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Stopa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bazowa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aseline="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dyskontowa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432210"/>
                  </a:ext>
                </a:extLst>
              </a:tr>
              <a:tr h="470321">
                <a:tc>
                  <a:txBody>
                    <a:bodyPr/>
                    <a:lstStyle/>
                    <a:p>
                      <a:r>
                        <a:rPr lang="pl-PL" sz="1200" b="1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okres obowiązywania</a:t>
                      </a:r>
                      <a:endParaRPr lang="pl-PL" sz="1200" baseline="0">
                        <a:solidFill>
                          <a:srgbClr val="3C414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baseline="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wartość</a:t>
                      </a:r>
                      <a:endParaRPr lang="pl-PL" sz="1200" baseline="0" dirty="0">
                        <a:solidFill>
                          <a:srgbClr val="3C414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wartość</a:t>
                      </a:r>
                      <a:endParaRPr lang="pl-PL" sz="1200" baseline="0">
                        <a:solidFill>
                          <a:srgbClr val="3C414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07095"/>
                  </a:ext>
                </a:extLst>
              </a:tr>
              <a:tr h="478000">
                <a:tc>
                  <a:txBody>
                    <a:bodyPr/>
                    <a:lstStyle/>
                    <a:p>
                      <a:r>
                        <a:rPr lang="pl-PL" sz="1200" b="1" i="0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1.07.2022 - 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i="0" baseline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5,81%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6,81% (5,81% + 1 p.p.)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691688"/>
                  </a:ext>
                </a:extLst>
              </a:tr>
              <a:tr h="470321">
                <a:tc>
                  <a:txBody>
                    <a:bodyPr/>
                    <a:lstStyle/>
                    <a:p>
                      <a:r>
                        <a:rPr lang="pl-PL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1.06.2022 - 30.06.2022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4,88%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5,88% (4,88% + 1 p.p.)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49384"/>
                  </a:ext>
                </a:extLst>
              </a:tr>
              <a:tr h="470321">
                <a:tc>
                  <a:txBody>
                    <a:bodyPr/>
                    <a:lstStyle/>
                    <a:p>
                      <a:r>
                        <a:rPr lang="pl-PL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1.05.2022 - 31.05.2022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4,06%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5,06% (4,06% + 1 p.p.)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677431"/>
                  </a:ext>
                </a:extLst>
              </a:tr>
              <a:tr h="470321">
                <a:tc>
                  <a:txBody>
                    <a:bodyPr/>
                    <a:lstStyle/>
                    <a:p>
                      <a:r>
                        <a:rPr lang="pl-PL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1.04.2022 - 30.04.2022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3,42%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4,42% (3,42% + 1 p.p.)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605102"/>
                  </a:ext>
                </a:extLst>
              </a:tr>
              <a:tr h="470321">
                <a:tc>
                  <a:txBody>
                    <a:bodyPr/>
                    <a:lstStyle/>
                    <a:p>
                      <a:r>
                        <a:rPr lang="pl-PL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1.03.2022 - 31.03.2022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aseline="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2,85%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3,85% (2,85% + 1 p.p.)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81190"/>
                  </a:ext>
                </a:extLst>
              </a:tr>
              <a:tr h="470321">
                <a:tc>
                  <a:txBody>
                    <a:bodyPr/>
                    <a:lstStyle/>
                    <a:p>
                      <a:r>
                        <a:rPr lang="pl-PL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1.02.2022 - 28.02.2022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2,04%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3,04% (2,04% + 1 p.p.)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67707"/>
                  </a:ext>
                </a:extLst>
              </a:tr>
              <a:tr h="470321">
                <a:tc>
                  <a:txBody>
                    <a:bodyPr/>
                    <a:lstStyle/>
                    <a:p>
                      <a:r>
                        <a:rPr lang="pl-PL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1.01.2022 - 31.01.2022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1,21%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2,21% (1,21% + 1 p.p.)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42805"/>
                  </a:ext>
                </a:extLst>
              </a:tr>
              <a:tr h="470321">
                <a:tc>
                  <a:txBody>
                    <a:bodyPr/>
                    <a:lstStyle/>
                    <a:p>
                      <a:r>
                        <a:rPr lang="pl-PL" sz="1200" baseline="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1.12.2021 - 31.12.2021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aseline="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0,53%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1,53% (0,53% + 1 p.p.)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727853"/>
                  </a:ext>
                </a:extLst>
              </a:tr>
              <a:tr h="470321">
                <a:tc>
                  <a:txBody>
                    <a:bodyPr/>
                    <a:lstStyle/>
                    <a:p>
                      <a:r>
                        <a:rPr lang="pl-PL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1.11.2021 - 30.11.2021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aseline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0,24%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3C4147"/>
                          </a:solidFill>
                          <a:effectLst/>
                          <a:latin typeface="Tahoma" panose="020B0604030504040204" pitchFamily="34" charset="0"/>
                        </a:rPr>
                        <a:t>1,24% (0,24% + 1 p.p.)</a:t>
                      </a:r>
                    </a:p>
                  </a:txBody>
                  <a:tcPr marL="93457" marR="93457" marT="46728" marB="46728" anchor="ctr">
                    <a:lnL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16409"/>
                  </a:ext>
                </a:extLst>
              </a:tr>
            </a:tbl>
          </a:graphicData>
        </a:graphic>
      </p:graphicFrame>
      <p:sp>
        <p:nvSpPr>
          <p:cNvPr id="19" name="Prostokąt 18">
            <a:extLst>
              <a:ext uri="{FF2B5EF4-FFF2-40B4-BE49-F238E27FC236}">
                <a16:creationId xmlns:a16="http://schemas.microsoft.com/office/drawing/2014/main" id="{54B4B505-3822-41D1-BD3E-73196A4D9F0B}"/>
              </a:ext>
            </a:extLst>
          </p:cNvPr>
          <p:cNvSpPr/>
          <p:nvPr/>
        </p:nvSpPr>
        <p:spPr>
          <a:xfrm>
            <a:off x="6775308" y="1471854"/>
            <a:ext cx="5023931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prstClr val="black"/>
                </a:solidFill>
              </a:rPr>
              <a:t>Dyskontowanie </a:t>
            </a:r>
            <a:r>
              <a:rPr lang="pl-PL" dirty="0">
                <a:solidFill>
                  <a:prstClr val="black"/>
                </a:solidFill>
              </a:rPr>
              <a:t>to</a:t>
            </a:r>
            <a:r>
              <a:rPr lang="pl-PL" b="1" dirty="0">
                <a:solidFill>
                  <a:prstClr val="black"/>
                </a:solidFill>
              </a:rPr>
              <a:t> proces </a:t>
            </a:r>
            <a:r>
              <a:rPr lang="pl-PL" b="1" dirty="0">
                <a:solidFill>
                  <a:srgbClr val="FF0000"/>
                </a:solidFill>
              </a:rPr>
              <a:t>obliczania wartości bieżącej danej kwoty pieniędzy na podstawie jej wartości w określonym momencie w przyszłości.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prstClr val="black"/>
                </a:solidFill>
              </a:rPr>
              <a:t>Dyskontowanie polega na pomnożeniu wartości Bieżącej danej kwoty przez tzw. czynnik dyskontujący.</a:t>
            </a:r>
          </a:p>
        </p:txBody>
      </p:sp>
    </p:spTree>
    <p:extLst>
      <p:ext uri="{BB962C8B-B14F-4D97-AF65-F5344CB8AC3E}">
        <p14:creationId xmlns:p14="http://schemas.microsoft.com/office/powerpoint/2010/main" val="922176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255646" y="322709"/>
            <a:ext cx="5635179" cy="1015663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Dyskontowanie pomocy de </a:t>
            </a:r>
            <a:r>
              <a:rPr lang="pl-PL" sz="2000" b="1" kern="0" dirty="0" err="1">
                <a:solidFill>
                  <a:prstClr val="white"/>
                </a:solidFill>
              </a:rPr>
              <a:t>minimis</a:t>
            </a:r>
            <a:r>
              <a:rPr lang="pl-PL" sz="2000" b="1" kern="0" dirty="0">
                <a:solidFill>
                  <a:prstClr val="white"/>
                </a:solidFill>
              </a:rPr>
              <a:t> – przykład</a:t>
            </a: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6 miesięczne wsparcie pomostowe – V 2022</a:t>
            </a:r>
          </a:p>
          <a:p>
            <a:pPr lvl="0" algn="ctr"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222A6A2-9B46-4A4D-B5E8-0238967C1AF4}"/>
              </a:ext>
            </a:extLst>
          </p:cNvPr>
          <p:cNvSpPr/>
          <p:nvPr/>
        </p:nvSpPr>
        <p:spPr>
          <a:xfrm>
            <a:off x="1780162" y="1033765"/>
            <a:ext cx="9630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</a:p>
          <a:p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F0E170A4-8C04-4026-AA0D-033A3B4F37E2}"/>
              </a:ext>
            </a:extLst>
          </p:cNvPr>
          <p:cNvSpPr/>
          <p:nvPr/>
        </p:nvSpPr>
        <p:spPr>
          <a:xfrm>
            <a:off x="1469204" y="6198989"/>
            <a:ext cx="652036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/>
              <a:t>Wysokość pomocy brutto: 15.491,28 zł</a:t>
            </a:r>
          </a:p>
          <a:p>
            <a:r>
              <a:rPr lang="pl-PL" b="1" dirty="0"/>
              <a:t>Wysokość nominalna pomocy: 15.600,00 zł – w umowie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A318E278-3D12-4A7A-8B84-096A2787AD50}"/>
              </a:ext>
            </a:extLst>
          </p:cNvPr>
          <p:cNvSpPr/>
          <p:nvPr/>
        </p:nvSpPr>
        <p:spPr>
          <a:xfrm>
            <a:off x="1469204" y="1105287"/>
            <a:ext cx="9756030" cy="50937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Uczestnik </a:t>
            </a:r>
            <a:r>
              <a:rPr lang="pl-PL" b="1" dirty="0">
                <a:solidFill>
                  <a:srgbClr val="FF0000"/>
                </a:solidFill>
              </a:rPr>
              <a:t>rozpoczął działalność gospodarczą np. 9 kwietnia 2022</a:t>
            </a:r>
          </a:p>
          <a:p>
            <a:endParaRPr lang="pl-PL" sz="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F0000"/>
                </a:solidFill>
                <a:highlight>
                  <a:srgbClr val="FFFF00"/>
                </a:highlight>
              </a:rPr>
              <a:t>Umowa na wsparcie pomostowe zawarta np. 10 maja 2022</a:t>
            </a:r>
            <a:r>
              <a:rPr lang="pl-PL" b="1" dirty="0">
                <a:solidFill>
                  <a:srgbClr val="FF0000"/>
                </a:solidFill>
              </a:rPr>
              <a:t>, wypłata I raty np. 13 maja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Okresy rozliczeniowe: </a:t>
            </a:r>
            <a:r>
              <a:rPr lang="pl-PL" b="1" dirty="0">
                <a:solidFill>
                  <a:srgbClr val="FF0000"/>
                </a:solidFill>
              </a:rPr>
              <a:t>9.04-08.05; 9.05-8.06; 9.06-8.07; 9.07-8.08; 9.08-8.09; 9.09-8.10.2022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Pomoc de </a:t>
            </a:r>
            <a:r>
              <a:rPr lang="pl-PL" b="1" dirty="0" err="1"/>
              <a:t>minimis</a:t>
            </a:r>
            <a:r>
              <a:rPr lang="pl-PL" b="1" dirty="0"/>
              <a:t> wypłacana w 6 comiesięcznych ratach</a:t>
            </a:r>
            <a:r>
              <a:rPr lang="pl-PL" dirty="0"/>
              <a:t>, o stałej </a:t>
            </a:r>
            <a:r>
              <a:rPr lang="pl-PL" b="1" dirty="0"/>
              <a:t>wysokości np. 2.600,00 </a:t>
            </a:r>
            <a:r>
              <a:rPr lang="pl-PL" dirty="0"/>
              <a:t>zł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Stopa dyskontowa w maju: 4,06% </a:t>
            </a:r>
            <a:r>
              <a:rPr lang="pl-PL" dirty="0"/>
              <a:t>(stopa bazowa KE) + 1 punkt procentowy = </a:t>
            </a:r>
            <a:r>
              <a:rPr lang="pl-PL" b="1" dirty="0"/>
              <a:t>5,06% (maj 2022)</a:t>
            </a:r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1 rata: 2600,00 zł </a:t>
            </a:r>
            <a:r>
              <a:rPr lang="pl-PL" b="1" dirty="0">
                <a:solidFill>
                  <a:srgbClr val="FF0000"/>
                </a:solidFill>
              </a:rPr>
              <a:t>wypłacana jako refundacja 13.05 bez dyskontowania </a:t>
            </a:r>
            <a:r>
              <a:rPr lang="pl-PL" dirty="0"/>
              <a:t>= 2600,00 zł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2 rata: 2.600,00 𝑧ł </a:t>
            </a:r>
            <a:r>
              <a:rPr lang="pl-PL" b="1" dirty="0">
                <a:solidFill>
                  <a:srgbClr val="FF0000"/>
                </a:solidFill>
              </a:rPr>
              <a:t>wypłacana 13.05w okresie 9.05-8.06 bez dyskontowania </a:t>
            </a:r>
            <a:r>
              <a:rPr lang="pl-PL" dirty="0"/>
              <a:t>= 2600,00 zł </a:t>
            </a:r>
          </a:p>
          <a:p>
            <a:endParaRPr lang="pl-PL" sz="800" dirty="0"/>
          </a:p>
          <a:p>
            <a:r>
              <a:rPr lang="pl-PL" dirty="0"/>
              <a:t>      </a:t>
            </a:r>
            <a:r>
              <a:rPr lang="pl-PL" b="1" dirty="0"/>
              <a:t>Kolejne 4 raty do wypłaty w </a:t>
            </a:r>
            <a:r>
              <a:rPr lang="pl-PL" b="1" dirty="0">
                <a:solidFill>
                  <a:srgbClr val="FF0000"/>
                </a:solidFill>
              </a:rPr>
              <a:t>okresach przyszłych </a:t>
            </a:r>
            <a:r>
              <a:rPr lang="pl-PL" b="1" dirty="0"/>
              <a:t>np. 9 dnia każdego miesiąca:</a:t>
            </a:r>
          </a:p>
          <a:p>
            <a:endParaRPr lang="pl-PL" sz="900" dirty="0"/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3 rata: 2.600,00 𝑧ł∗1/(1+0,0506/12)1=2 589,08 𝑧ł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4 rata: 2.600,00 𝑧ł∗1/(1+0,0506/12)2=2 578,21 𝑧ł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5 rata: 2.600,00 𝑧ł∗1/(1+0,0506/12)3=2 567,39 𝑧ł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6 rata: 2.600,00 𝑧ł∗1/(1+0,0506/12)4=2 556,61 𝑧ł </a:t>
            </a:r>
          </a:p>
        </p:txBody>
      </p:sp>
    </p:spTree>
    <p:extLst>
      <p:ext uri="{BB962C8B-B14F-4D97-AF65-F5344CB8AC3E}">
        <p14:creationId xmlns:p14="http://schemas.microsoft.com/office/powerpoint/2010/main" val="342210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523" y="313243"/>
            <a:ext cx="671486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WNP– Formularz monitorowania UCZESTNIKÓW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EAC65F5-5B6A-4178-AC65-1A245ED4193C}"/>
              </a:ext>
            </a:extLst>
          </p:cNvPr>
          <p:cNvSpPr/>
          <p:nvPr/>
        </p:nvSpPr>
        <p:spPr>
          <a:xfrm>
            <a:off x="1271039" y="887782"/>
            <a:ext cx="10814888" cy="59708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Monitoring Uczestników: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wykazujemy tylko uczestników  projektu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tj. osoby, które  wzięły udział w pierwszej formie wsparcia (szkolenie)</a:t>
            </a:r>
          </a:p>
          <a:p>
            <a:pPr lvl="0"/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osoby, które  były zgłoszone do weryfikacji 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wielokrotnego uczestnictwa  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przystąpiły do szkoleń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okresie objętym wnioskiem  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powinny być wykazywane  w formularzu monitorowania uczestników</a:t>
            </a:r>
          </a:p>
          <a:p>
            <a:pPr lvl="0"/>
            <a:endParaRPr lang="pl-PL" sz="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DEGURBA  3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wybrać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opcję TAK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kolumnie Osoba w innej niekorzystnej sytuacji społecznej</a:t>
            </a:r>
          </a:p>
          <a:p>
            <a:pPr lvl="0"/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rozpoczęcia udziału w projekcie 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powinna być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tożsama z datą  rozpoczęcia udziału w I formie wsparcia (szkolenie)</a:t>
            </a:r>
          </a:p>
          <a:p>
            <a:pPr lvl="0"/>
            <a:endParaRPr lang="pl-PL" sz="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Uzupełnić pola: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Rodzaj przyznanego wsparcia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wskazywać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formy wsparcia: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szkolenia/kursy; dotacja; wsparcie pomostowe</a:t>
            </a:r>
            <a:endParaRPr lang="pl-P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pole „w tym”  przy określeniu Statusu osoby na rynku pracy w chwili przystąpienia do projektu: 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 osób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biernych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wybrać opcję: 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osoba ucząca się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osoba nieuczestnicząca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kształceniu lub szkoleniu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 osób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bezrobotnych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osoba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długotrwale bezrobotna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  inne</a:t>
            </a:r>
          </a:p>
          <a:p>
            <a:pPr lvl="0"/>
            <a:endParaRPr lang="pl-PL"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daty rozpoczęcia udziału  i zakończenia w poszczególnych formach wsparcia: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dotacji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rozpoczęcia 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data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podpisania  umowy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udzielenie wsparcia finansowego, data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zakończenia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data 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wypłaty dotacji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rachunek uczestnika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pomostówki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data rozpoczęcia to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 podpisania  umowy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udzielenie finansowego wsparcia pomostowego, data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zakończenia to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wypłaty ostatniej transzy wsparcia pomostowego</a:t>
            </a:r>
            <a:endParaRPr lang="pl-PL" sz="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86D753A-2BE2-42EA-8521-224E79A8AF8C}"/>
              </a:ext>
            </a:extLst>
          </p:cNvPr>
          <p:cNvSpPr txBox="1"/>
          <p:nvPr/>
        </p:nvSpPr>
        <p:spPr>
          <a:xfrm>
            <a:off x="1605729" y="846393"/>
            <a:ext cx="354053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Monitoring uczestników</a:t>
            </a:r>
          </a:p>
        </p:txBody>
      </p:sp>
    </p:spTree>
    <p:extLst>
      <p:ext uri="{BB962C8B-B14F-4D97-AF65-F5344CB8AC3E}">
        <p14:creationId xmlns:p14="http://schemas.microsoft.com/office/powerpoint/2010/main" val="427293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255646" y="322709"/>
            <a:ext cx="5635179" cy="1015663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Dyskontowanie pomocy de </a:t>
            </a:r>
            <a:r>
              <a:rPr lang="pl-PL" sz="2000" b="1" kern="0" dirty="0" err="1">
                <a:solidFill>
                  <a:prstClr val="white"/>
                </a:solidFill>
              </a:rPr>
              <a:t>minimis</a:t>
            </a:r>
            <a:r>
              <a:rPr lang="pl-PL" sz="2000" b="1" kern="0" dirty="0">
                <a:solidFill>
                  <a:prstClr val="white"/>
                </a:solidFill>
              </a:rPr>
              <a:t> – przykład</a:t>
            </a: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6 miesięczne wsparcie pomostowe –V 2022</a:t>
            </a:r>
          </a:p>
          <a:p>
            <a:pPr lvl="0" algn="ctr"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222A6A2-9B46-4A4D-B5E8-0238967C1AF4}"/>
              </a:ext>
            </a:extLst>
          </p:cNvPr>
          <p:cNvSpPr/>
          <p:nvPr/>
        </p:nvSpPr>
        <p:spPr>
          <a:xfrm>
            <a:off x="1780162" y="1033765"/>
            <a:ext cx="9630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</a:p>
          <a:p>
            <a:endParaRPr lang="pl-PL" dirty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A318E278-3D12-4A7A-8B84-096A2787AD50}"/>
              </a:ext>
            </a:extLst>
          </p:cNvPr>
          <p:cNvSpPr/>
          <p:nvPr/>
        </p:nvSpPr>
        <p:spPr>
          <a:xfrm>
            <a:off x="1469204" y="1105287"/>
            <a:ext cx="9421621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F0000"/>
                </a:solidFill>
              </a:rPr>
              <a:t>Uczestnik rozpoczął działalność gospodarczą np. 9 kwietnia 2022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F0000"/>
                </a:solidFill>
              </a:rPr>
              <a:t>Umowa na wsparcie pomostowe zawarta np. 10 maja 2022, wypłata I raty np. 13 maja</a:t>
            </a:r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3A5BF010-FCBD-4EC3-8D85-8FEC6E0C50D7}"/>
              </a:ext>
            </a:extLst>
          </p:cNvPr>
          <p:cNvSpPr/>
          <p:nvPr/>
        </p:nvSpPr>
        <p:spPr>
          <a:xfrm>
            <a:off x="1488587" y="1750147"/>
            <a:ext cx="48428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Kalkulator do dyskontowania pomocy de </a:t>
            </a:r>
            <a:r>
              <a:rPr lang="pl-PL" b="1" dirty="0" err="1">
                <a:solidFill>
                  <a:schemeClr val="tx1"/>
                </a:solidFill>
              </a:rPr>
              <a:t>minimis</a:t>
            </a:r>
            <a:r>
              <a:rPr lang="pl-PL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2017991E-EBDF-4D65-9FA1-30637D82D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977768"/>
              </p:ext>
            </p:extLst>
          </p:nvPr>
        </p:nvGraphicFramePr>
        <p:xfrm>
          <a:off x="1597805" y="2189529"/>
          <a:ext cx="9293018" cy="4175518"/>
        </p:xfrm>
        <a:graphic>
          <a:graphicData uri="http://schemas.openxmlformats.org/drawingml/2006/table">
            <a:tbl>
              <a:tblPr/>
              <a:tblGrid>
                <a:gridCol w="774083">
                  <a:extLst>
                    <a:ext uri="{9D8B030D-6E8A-4147-A177-3AD203B41FA5}">
                      <a16:colId xmlns:a16="http://schemas.microsoft.com/office/drawing/2014/main" val="3772121238"/>
                    </a:ext>
                  </a:extLst>
                </a:gridCol>
                <a:gridCol w="1052267">
                  <a:extLst>
                    <a:ext uri="{9D8B030D-6E8A-4147-A177-3AD203B41FA5}">
                      <a16:colId xmlns:a16="http://schemas.microsoft.com/office/drawing/2014/main" val="3251792647"/>
                    </a:ext>
                  </a:extLst>
                </a:gridCol>
                <a:gridCol w="774083">
                  <a:extLst>
                    <a:ext uri="{9D8B030D-6E8A-4147-A177-3AD203B41FA5}">
                      <a16:colId xmlns:a16="http://schemas.microsoft.com/office/drawing/2014/main" val="3337568335"/>
                    </a:ext>
                  </a:extLst>
                </a:gridCol>
                <a:gridCol w="1338517">
                  <a:extLst>
                    <a:ext uri="{9D8B030D-6E8A-4147-A177-3AD203B41FA5}">
                      <a16:colId xmlns:a16="http://schemas.microsoft.com/office/drawing/2014/main" val="2234863297"/>
                    </a:ext>
                  </a:extLst>
                </a:gridCol>
                <a:gridCol w="1338517">
                  <a:extLst>
                    <a:ext uri="{9D8B030D-6E8A-4147-A177-3AD203B41FA5}">
                      <a16:colId xmlns:a16="http://schemas.microsoft.com/office/drawing/2014/main" val="895413221"/>
                    </a:ext>
                  </a:extLst>
                </a:gridCol>
                <a:gridCol w="1338517">
                  <a:extLst>
                    <a:ext uri="{9D8B030D-6E8A-4147-A177-3AD203B41FA5}">
                      <a16:colId xmlns:a16="http://schemas.microsoft.com/office/drawing/2014/main" val="2962625064"/>
                    </a:ext>
                  </a:extLst>
                </a:gridCol>
                <a:gridCol w="1338517">
                  <a:extLst>
                    <a:ext uri="{9D8B030D-6E8A-4147-A177-3AD203B41FA5}">
                      <a16:colId xmlns:a16="http://schemas.microsoft.com/office/drawing/2014/main" val="798322074"/>
                    </a:ext>
                  </a:extLst>
                </a:gridCol>
                <a:gridCol w="1338517">
                  <a:extLst>
                    <a:ext uri="{9D8B030D-6E8A-4147-A177-3AD203B41FA5}">
                      <a16:colId xmlns:a16="http://schemas.microsoft.com/office/drawing/2014/main" val="3592941680"/>
                    </a:ext>
                  </a:extLst>
                </a:gridCol>
              </a:tblGrid>
              <a:tr h="58072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Kolejny okres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do umowy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EDB do zaświadczenia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po rozliczeniu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EDB do korekty zaświadczenia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89553"/>
                  </a:ext>
                </a:extLst>
              </a:tr>
              <a:tr h="5807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9.04-08.05;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2 600,00 zł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2 600,00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2 200,00 zł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2 200,00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dyskontowa od 1.05.2022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94989"/>
                  </a:ext>
                </a:extLst>
              </a:tr>
              <a:tr h="2974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9.05-8.06;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2 600,00 zł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2 600,00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2 500,00 zł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2 500,00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028724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9.06-8.07;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2 600,00 zł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2 589,08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2 600,00 zł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2 589,08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756177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9.07-8.08;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2 600,00 zł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2 578,21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2 600,00 zł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2 578,21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708676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9.08-8.09;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2 600,00 zł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2 567,39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2 500,00 zł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2 468,64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207082"/>
                  </a:ext>
                </a:extLst>
              </a:tr>
              <a:tr h="2974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9.09-8.10.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2 600,00 zł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2 556,61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2 400,00 zł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2 359,94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82867"/>
                  </a:ext>
                </a:extLst>
              </a:tr>
              <a:tr h="263448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153220"/>
                  </a:ext>
                </a:extLst>
              </a:tr>
              <a:tr h="793179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kwoty </a:t>
                      </a:r>
                      <a:r>
                        <a:rPr lang="pl-PL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umowy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EDB do zaświadczenia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kwoty </a:t>
                      </a:r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rozliczeniu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EDB do korekty zaświadczenia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163340"/>
                  </a:ext>
                </a:extLst>
              </a:tr>
              <a:tr h="512733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15 600,00 zł</a:t>
                      </a:r>
                    </a:p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15 491,28 zł </a:t>
                      </a:r>
                    </a:p>
                    <a:p>
                      <a:pPr algn="l" fontAlgn="b"/>
                      <a:endParaRPr lang="pl-P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14 800,00 zł </a:t>
                      </a:r>
                    </a:p>
                    <a:p>
                      <a:pPr algn="l" fontAlgn="b"/>
                      <a:endParaRPr lang="pl-P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14 695,88 zł </a:t>
                      </a:r>
                    </a:p>
                    <a:p>
                      <a:pPr algn="l" fontAlgn="b"/>
                      <a:endParaRPr lang="pl-P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70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366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436614"/>
            <a:ext cx="6367919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Wsparcie pomostowe – podsumowanie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899339"/>
            <a:ext cx="10007600" cy="59093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Uczestnik musi się rozliczać z otrzymanych transz zgodnie z Umową WP: § 4 Ustęp 2.: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w terminie do 10 dnia kalendarzowego kolejnego miesiąca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złożyć comiesięczne rozliczenie na Formularzu rozliczenia otrzymanych transz WP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+ dołączyć oświadczanie na Załączniku do umowy jeśli nadal będą przyznawane instrumenty wsparcia COVID-19  / zał. nr 9 do Standardu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+dołączyć kopie dokumentów księgowych – potwierdzających ponoszone wydatki (potwierdzone za zgodność z oryginałem) i dowodów zapłaty dokumentów księgowych ujętych w zestawieniu (dokonanych z konta bankowego przedsiębiorstwa utworzonego w ramach projektu) – co najmniej I transza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</a:rPr>
              <a:t>Beneficjent </a:t>
            </a:r>
            <a:r>
              <a:rPr lang="pl-PL" dirty="0">
                <a:solidFill>
                  <a:schemeClr val="tx1"/>
                </a:solidFill>
              </a:rPr>
              <a:t>przy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rozliczaniu każdej transzy WP wzywa UP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do </a:t>
            </a:r>
            <a:r>
              <a:rPr lang="pl-PL" b="1" dirty="0">
                <a:solidFill>
                  <a:srgbClr val="FF0000"/>
                </a:solidFill>
              </a:rPr>
              <a:t>ewentualnych zwrotów niewydatkowanych środków – pismo z 4.01.2022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We </a:t>
            </a:r>
            <a:r>
              <a:rPr lang="pl-PL" b="1" dirty="0" err="1">
                <a:solidFill>
                  <a:schemeClr val="tx1"/>
                </a:solidFill>
              </a:rPr>
              <a:t>wnp</a:t>
            </a:r>
            <a:r>
              <a:rPr lang="pl-PL" b="1" dirty="0">
                <a:solidFill>
                  <a:schemeClr val="tx1"/>
                </a:solidFill>
              </a:rPr>
              <a:t> w zestawieniu wydatków należy </a:t>
            </a:r>
            <a:r>
              <a:rPr lang="pl-PL" b="1" dirty="0">
                <a:solidFill>
                  <a:srgbClr val="FF0000"/>
                </a:solidFill>
              </a:rPr>
              <a:t>wykazywać oddzielnie każą wypłaconą i rozliczoną na FORMULARZU transzę WP – dopiero po jej rozliczeniu </a:t>
            </a:r>
            <a:r>
              <a:rPr lang="pl-PL" b="1" dirty="0">
                <a:solidFill>
                  <a:schemeClr val="tx1"/>
                </a:solidFill>
              </a:rPr>
              <a:t>wg </a:t>
            </a:r>
            <a:r>
              <a:rPr lang="pl-PL" b="1" dirty="0" err="1">
                <a:solidFill>
                  <a:schemeClr val="tx1"/>
                </a:solidFill>
              </a:rPr>
              <a:t>ww</a:t>
            </a:r>
            <a:r>
              <a:rPr lang="pl-PL" b="1" dirty="0">
                <a:solidFill>
                  <a:schemeClr val="tx1"/>
                </a:solidFill>
              </a:rPr>
              <a:t> zasad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Beneficjent informuje </a:t>
            </a:r>
            <a:r>
              <a:rPr lang="pl-PL" dirty="0">
                <a:solidFill>
                  <a:schemeClr val="tx1"/>
                </a:solidFill>
              </a:rPr>
              <a:t>w próbie do </a:t>
            </a:r>
            <a:r>
              <a:rPr lang="pl-PL" b="1" dirty="0" err="1">
                <a:solidFill>
                  <a:schemeClr val="tx1"/>
                </a:solidFill>
              </a:rPr>
              <a:t>wnp</a:t>
            </a:r>
            <a:r>
              <a:rPr lang="pl-PL" b="1" dirty="0">
                <a:solidFill>
                  <a:schemeClr val="tx1"/>
                </a:solidFill>
              </a:rPr>
              <a:t> czy </a:t>
            </a:r>
            <a:r>
              <a:rPr lang="pl-PL" b="1" dirty="0">
                <a:solidFill>
                  <a:srgbClr val="FF0000"/>
                </a:solidFill>
              </a:rPr>
              <a:t>zweryfikował  na podstawie dokumentów źródłowych wylosowany przez DWUP Formularz rozliczenia otrzymanych transz WP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Uczestnicy mogą wnioskować o zmiany w zestawieniu/Formularzu w obrębie jednego miesiąca  - do kwoty przyznanej na dany miesiąc we Wniosku o wsparcie pomostowe (pisemnie/ nie aneks)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Uczestnicy nie mogą zmieniać – przesuwać niewykorzystanych środków na wydatkowanie w ramach 6 miesięcy – pomiędzy poszczególnymi miesiącami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Należy  korygować zaświadczenia </a:t>
            </a:r>
            <a:r>
              <a:rPr lang="pl-PL" dirty="0">
                <a:solidFill>
                  <a:schemeClr val="tx1"/>
                </a:solidFill>
              </a:rPr>
              <a:t>o otrzymanej </a:t>
            </a:r>
            <a:r>
              <a:rPr lang="pl-PL" b="1" dirty="0">
                <a:solidFill>
                  <a:schemeClr val="tx1"/>
                </a:solidFill>
              </a:rPr>
              <a:t>pomocy de </a:t>
            </a:r>
            <a:r>
              <a:rPr lang="pl-PL" b="1" dirty="0" err="1">
                <a:solidFill>
                  <a:schemeClr val="tx1"/>
                </a:solidFill>
              </a:rPr>
              <a:t>minimis</a:t>
            </a:r>
            <a:r>
              <a:rPr lang="pl-PL" b="1" dirty="0">
                <a:solidFill>
                  <a:schemeClr val="tx1"/>
                </a:solidFill>
              </a:rPr>
              <a:t>-  można tego dokonywać jednorazowo na zakończenie rozliczania wsparcia pomostowego po rozliczeniu ostatniej transzy</a:t>
            </a:r>
          </a:p>
        </p:txBody>
      </p:sp>
    </p:spTree>
    <p:extLst>
      <p:ext uri="{BB962C8B-B14F-4D97-AF65-F5344CB8AC3E}">
        <p14:creationId xmlns:p14="http://schemas.microsoft.com/office/powerpoint/2010/main" val="578886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78" y="5859986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74076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0" name="pole tekstowe 19"/>
          <p:cNvSpPr txBox="1"/>
          <p:nvPr/>
        </p:nvSpPr>
        <p:spPr>
          <a:xfrm>
            <a:off x="5062526" y="89614"/>
            <a:ext cx="6024934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Problemy w realizowanych projektach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4774963B-DB24-FB48-964D-014082C682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175933" cy="5437632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D627A03A-B35B-4BF5-9465-CF7EF17B6426}"/>
              </a:ext>
            </a:extLst>
          </p:cNvPr>
          <p:cNvSpPr/>
          <p:nvPr/>
        </p:nvSpPr>
        <p:spPr>
          <a:xfrm>
            <a:off x="674957" y="439254"/>
            <a:ext cx="10428668" cy="6432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Najczęściej występujące problemy w projektach: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Problemy i opóźnienia w rekrutacji, opóźnienia realizacji projektu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Długotrwały proces wyłaniania UP jest często powodem rezygnacji uczestników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Fluktuacja kadry obsługującej projekt, w tym zmiany na stanowisku koordynatora nawet 3-4 razy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Liczne błędy w składanych WNP, które wpływają na wydłużenie procesu zatwierdzania WNP i powodują opóźnienia w wypłacie środków: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Zatrudnianie doradców zawodowych przed zrekrutowaniem uczestników – wydatki niekwalifikowalne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Brak przesyłania lub niekompletne dokumenty do próby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Wadliwe materiały szkoleniowe – niekompletne, niezgodne ze Standardem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Błędy w zestawieniu dokumentów – nr dokumentu, daty wystawienia / zapłaty, nie uzupełnione uwagi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Braki informacji/oznaczeń na stronach internetowych</a:t>
            </a:r>
            <a:endParaRPr lang="pl-PL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Opóźnienia w wypłacie dotacji i wsparcia pomostowego dla uczestników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Obwarowane wieloma wymogami </a:t>
            </a:r>
            <a:r>
              <a:rPr lang="pl-PL" dirty="0"/>
              <a:t>i </a:t>
            </a:r>
            <a:r>
              <a:rPr lang="pl-PL" b="1" dirty="0"/>
              <a:t>kłopotliwe w pozyskaniu dokumentów np. z </a:t>
            </a:r>
            <a:r>
              <a:rPr lang="pl-PL" b="1" dirty="0">
                <a:solidFill>
                  <a:srgbClr val="FF0000"/>
                </a:solidFill>
              </a:rPr>
              <a:t>ZUS – brak Zaświadczeń, nieprawidłowo wygenerowane przez Uczestników - bez potwierdzenia ze strony ZUS, z błędna treścią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Specyfika grupy docelowej – osoby młode, niedoświadczone, niecierpliwe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Stwierdzanie podwójnego uczestnictwa w projektach i uznawanie wydatków za niekwalifikowalne</a:t>
            </a:r>
          </a:p>
          <a:p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Działania podejmowane przez DWUP</a:t>
            </a:r>
          </a:p>
          <a:p>
            <a:pPr lvl="1"/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W przypadku braku postępu w rekrutacji wzywamy do przesłania </a:t>
            </a:r>
            <a:r>
              <a:rPr lang="pl-PL" b="1" dirty="0">
                <a:solidFill>
                  <a:srgbClr val="FF0000"/>
                </a:solidFill>
              </a:rPr>
              <a:t>programu naprawczego</a:t>
            </a:r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Zmiana Harmonogramu składania wniosków o płatność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Indywidualne spotkania z Beneficjentami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Instruktarz telefoniczny, udzielanie odpowiedzi na zadawane pytania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Prowadzenie szkoleń instruktażowych 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6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246258" y="5889015"/>
            <a:ext cx="4908655" cy="578461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524535" y="459562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01088852"/>
              </p:ext>
            </p:extLst>
          </p:nvPr>
        </p:nvGraphicFramePr>
        <p:xfrm>
          <a:off x="2032000" y="2324456"/>
          <a:ext cx="1779424" cy="381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" name="Obraz 19">
            <a:extLst>
              <a:ext uri="{FF2B5EF4-FFF2-40B4-BE49-F238E27FC236}">
                <a16:creationId xmlns:a16="http://schemas.microsoft.com/office/drawing/2014/main" id="{29D69DD6-9CAF-5247-BEFF-C07D647844F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2731" y="1337235"/>
            <a:ext cx="2159269" cy="4342595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6E296E91-A45F-464C-94D4-77CBD7AA871B}"/>
              </a:ext>
            </a:extLst>
          </p:cNvPr>
          <p:cNvSpPr/>
          <p:nvPr/>
        </p:nvSpPr>
        <p:spPr>
          <a:xfrm>
            <a:off x="529894" y="733839"/>
            <a:ext cx="10366706" cy="61247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Jeżeli </a:t>
            </a:r>
            <a:r>
              <a:rPr lang="pl-PL" b="1" dirty="0"/>
              <a:t>Beneficjent koryguje dane w Formularzu monitorowania uczestników projektu powiązanym z WNP za dany okres rozliczeniowy</a:t>
            </a:r>
            <a:r>
              <a:rPr lang="pl-PL" dirty="0"/>
              <a:t>, to należy </a:t>
            </a:r>
            <a:r>
              <a:rPr lang="pl-PL" b="1" dirty="0"/>
              <a:t>skorygować również te same dane w Formularzu powiązanym z wnioskiem o płatność za kolejny okres rozliczeniowy </a:t>
            </a:r>
            <a:r>
              <a:rPr lang="pl-PL" dirty="0"/>
              <a:t>(jeżeli taki Formularz utworzono w systemie SL2014)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W projektach </a:t>
            </a:r>
            <a:r>
              <a:rPr lang="pl-PL" b="1" dirty="0"/>
              <a:t>zdarzają się sytuacje, że Beneficjent poprawił dane w Formularzu na </a:t>
            </a:r>
            <a:r>
              <a:rPr lang="pl-PL" b="1" dirty="0">
                <a:solidFill>
                  <a:srgbClr val="FF0000"/>
                </a:solidFill>
              </a:rPr>
              <a:t>etapie weryfikacji WNP </a:t>
            </a:r>
            <a:r>
              <a:rPr lang="pl-PL" b="1" dirty="0"/>
              <a:t>a</a:t>
            </a:r>
            <a:r>
              <a:rPr lang="pl-PL" dirty="0"/>
              <a:t>  w </a:t>
            </a:r>
            <a:r>
              <a:rPr lang="pl-PL" b="1" dirty="0"/>
              <a:t>zainicjowanym wcześnie</a:t>
            </a:r>
            <a:r>
              <a:rPr lang="pl-PL" dirty="0"/>
              <a:t>j w systemie SL2014 </a:t>
            </a:r>
            <a:r>
              <a:rPr lang="pl-PL" b="1" dirty="0">
                <a:solidFill>
                  <a:srgbClr val="FF0000"/>
                </a:solidFill>
              </a:rPr>
              <a:t>nowym Formularzu do kolejnego wniosku / na potrzeby wielokrotnego uczestnictwa zostały błędne dane</a:t>
            </a:r>
            <a:r>
              <a:rPr lang="pl-PL" dirty="0"/>
              <a:t>. Następnie ten Formularz z błędnymi danymi przesłano z kolejnym wnioskiem o płatność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F0000"/>
                </a:solidFill>
              </a:rPr>
              <a:t>Zaświadczenia z ZUS </a:t>
            </a:r>
            <a:r>
              <a:rPr lang="pl-PL" dirty="0"/>
              <a:t>– </a:t>
            </a:r>
            <a:r>
              <a:rPr lang="pl-PL" b="1" dirty="0"/>
              <a:t>o braku podstawy do objęcia ubezpieczeniami społecznymi </a:t>
            </a:r>
            <a:r>
              <a:rPr lang="pl-PL" dirty="0"/>
              <a:t>z tytułów, o których mowa w art. 6 ust. 1 pkt 1-6, 8, 10-20, 22 ustawy z dnia 13 października 1998 r. o systemie ubezpieczeń społecznych: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Brak zaświadczenia na I dzień udzielenia wsparcia </a:t>
            </a:r>
            <a:r>
              <a:rPr lang="pl-PL" dirty="0"/>
              <a:t>(Szkolenia)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Zaświadczenia </a:t>
            </a:r>
            <a:r>
              <a:rPr lang="pl-PL" b="1" dirty="0"/>
              <a:t>nieprawidłowo wygenerowane przez Uczestników </a:t>
            </a:r>
            <a:r>
              <a:rPr lang="pl-PL" dirty="0"/>
              <a:t>- </a:t>
            </a:r>
            <a:r>
              <a:rPr lang="pl-PL" b="1" dirty="0"/>
              <a:t>bez potwierdzenia ze strony ZUS </a:t>
            </a:r>
            <a:r>
              <a:rPr lang="pl-PL" dirty="0"/>
              <a:t>-</a:t>
            </a:r>
            <a:r>
              <a:rPr lang="pl-PL" b="1" dirty="0"/>
              <a:t>Beneficjent</a:t>
            </a:r>
            <a:r>
              <a:rPr lang="pl-PL" dirty="0"/>
              <a:t>, który otrzymał od UP Zaświadczenie w formie wydruku z Platformy Usług Elektronicznych ZUS </a:t>
            </a:r>
            <a:r>
              <a:rPr lang="pl-PL" b="1" dirty="0">
                <a:solidFill>
                  <a:srgbClr val="FF0000"/>
                </a:solidFill>
              </a:rPr>
              <a:t>powinien zweryfikować jego autentyczność korzystając z wyszukiwarki potwierdzeń </a:t>
            </a:r>
            <a:r>
              <a:rPr lang="pl-PL" dirty="0"/>
              <a:t>- pod adresem: </a:t>
            </a:r>
            <a:r>
              <a:rPr lang="pl-PL" dirty="0">
                <a:hlinkClick r:id="rId14"/>
              </a:rPr>
              <a:t>https://www.zus.pl/portal/riu/riuPortalWeryfPotw.npi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Zaświadczenia z </a:t>
            </a:r>
            <a:r>
              <a:rPr lang="pl-PL" b="1" dirty="0"/>
              <a:t>błędna treścią </a:t>
            </a:r>
            <a:r>
              <a:rPr lang="pl-PL" dirty="0"/>
              <a:t>-  wydruk powinien obejmować </a:t>
            </a:r>
            <a:r>
              <a:rPr lang="pl-PL" b="1" dirty="0">
                <a:solidFill>
                  <a:srgbClr val="FF0000"/>
                </a:solidFill>
              </a:rPr>
              <a:t>informacje o braku tytułu do odprowadzania składek na ubezpieczenia społeczne</a:t>
            </a:r>
            <a:r>
              <a:rPr lang="pl-PL" dirty="0"/>
              <a:t> w związku z zatrudnieniem lub wykonywaniem innej pracy zarobkowej przez UP – </a:t>
            </a:r>
            <a:r>
              <a:rPr lang="pl-PL" b="1" dirty="0"/>
              <a:t>a są z treścią np. o braku świadczeń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Zaświadczenie uznaje się za ważne przez okres 30 dni od dnia jego wydania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DCD7D3A-DE21-457A-91B0-A0244BA31C16}"/>
              </a:ext>
            </a:extLst>
          </p:cNvPr>
          <p:cNvSpPr txBox="1"/>
          <p:nvPr/>
        </p:nvSpPr>
        <p:spPr>
          <a:xfrm>
            <a:off x="541868" y="326023"/>
            <a:ext cx="1035473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Problemy / Błędy w projektach : Formularz 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monitorowania / zaświadczenia z ZUS</a:t>
            </a:r>
          </a:p>
        </p:txBody>
      </p:sp>
    </p:spTree>
    <p:extLst>
      <p:ext uri="{BB962C8B-B14F-4D97-AF65-F5344CB8AC3E}">
        <p14:creationId xmlns:p14="http://schemas.microsoft.com/office/powerpoint/2010/main" val="2818058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246584"/>
            <a:ext cx="6367919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§ 4. Ustęp 1 punkt 3 Umowy o dofinansowanie - zapewnienie wykwalifikowanego personelu projektu 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935149"/>
            <a:ext cx="10007600" cy="5693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Personel projektu</a:t>
            </a:r>
          </a:p>
          <a:p>
            <a:endParaRPr lang="pl-PL" sz="800" b="1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Beneficjent jest zobowiązany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do  zapewnienia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realizacji projektu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przez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personel projektu posiadający kwalifikacje określone we wniosku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o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dofinansowanie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 lub/i przez osoby bezpośrednio wskazane we wniosku, w szczególności zapewnienie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koordynatora projektu, zgodnie z opisem wskazanym we WND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(§ 4. Ustęp 1 punkt 3 Umowy)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Dane koordynatora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przekazują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Państwo do DWUP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w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formie oświadczenia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na etapie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podpisywania umowy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 o dofinansowanie projektu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lub w terminie 30 dni kalendarzowych od jej podpisania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W przypadku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zmiany na stanowisku koordynatora projektu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zobowiązani są Państwo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do dostarczenia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do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DWUP aktualnego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Oświadczenia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zawierającego dane koordynatora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w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terminie 10 dni kalendarzowych od wystąpienia zmiany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na stanowisku koordynatora</a:t>
            </a:r>
            <a:endParaRPr lang="pl-PL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pl-PL" sz="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Wzór Oświadczenia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stanowi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Załącznik nr 12 do umowy o dofinansowanie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projektu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Jeżeli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Beneficjent zaangażuje do projektu personel administracyjny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, w tym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koordynatora/kierownika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projektu,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niezgodnie z zapisami aktualnego WND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w zakresie zarządzania projektem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i jednocześnie projekt jest realizowany niezgodnie z warunkami umowy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DWUP nałoży korektę na koszty pośrednie wynoszącą 5% wartości kosztów pośrednich wykazanych w złożonych dotychczas WNP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. W przypadku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nieusunięcia nieprawidłowości korekta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będzie wynosić 5% kosztów pośrednich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wykazanych </a:t>
            </a:r>
            <a:b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w każdym kolejnym WNP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–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zgodnie z taryfikatorem stanowiącym załącznik nr 4 do umowy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19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43421" y="246584"/>
            <a:ext cx="6367919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Kryterium premiującego dot. zatrudnienia </a:t>
            </a:r>
            <a:r>
              <a:rPr lang="pl-PL" sz="2000" b="1" kern="0" dirty="0" err="1">
                <a:solidFill>
                  <a:prstClr val="white"/>
                </a:solidFill>
              </a:rPr>
              <a:t>OzN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D1B19B2-D862-40FF-8708-41434BB9E309}"/>
              </a:ext>
            </a:extLst>
          </p:cNvPr>
          <p:cNvSpPr/>
          <p:nvPr/>
        </p:nvSpPr>
        <p:spPr>
          <a:xfrm>
            <a:off x="1503740" y="935149"/>
            <a:ext cx="10007600" cy="550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Personel projektu</a:t>
            </a:r>
          </a:p>
          <a:p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Jeżeli zostało przyznane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kryterium premiujące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dot.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zatrudnienia do realizacji projektu osoby </a:t>
            </a:r>
            <a:b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z niepełnosprawnością (</a:t>
            </a:r>
            <a:r>
              <a:rPr lang="pl-PL" b="1" dirty="0" err="1">
                <a:solidFill>
                  <a:prstClr val="black"/>
                </a:solidFill>
                <a:latin typeface="Calibri" panose="020F0502020204030204" pitchFamily="34" charset="0"/>
              </a:rPr>
              <a:t>OzN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)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w wymiarze co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najmniej ½ etatu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- we WND  -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deklaracja zatrudnienia </a:t>
            </a:r>
            <a:r>
              <a:rPr lang="pl-PL" b="1" dirty="0" err="1">
                <a:solidFill>
                  <a:prstClr val="black"/>
                </a:solidFill>
                <a:latin typeface="Calibri" panose="020F0502020204030204" pitchFamily="34" charset="0"/>
              </a:rPr>
              <a:t>OzN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do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realizacji projektu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ze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wskazaniem stanowiska pracy, okresu i wymiaru zatrudnienia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Zatrudnienie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  w projekcie </a:t>
            </a:r>
            <a:r>
              <a:rPr lang="pl-PL" b="1" dirty="0" err="1">
                <a:solidFill>
                  <a:prstClr val="black"/>
                </a:solidFill>
                <a:latin typeface="Calibri" panose="020F0502020204030204" pitchFamily="34" charset="0"/>
              </a:rPr>
              <a:t>OzN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może dotyczyć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dowolnego stanowiska w projekcie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Wymagamy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zatrudnienia </a:t>
            </a:r>
            <a:r>
              <a:rPr lang="pl-PL" b="1" dirty="0" err="1">
                <a:solidFill>
                  <a:prstClr val="black"/>
                </a:solidFill>
                <a:latin typeface="Calibri" panose="020F0502020204030204" pitchFamily="34" charset="0"/>
              </a:rPr>
              <a:t>OzN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co najmniej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przez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połowę okresu realizacji projektu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 w wymiarze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co najmniej ½ etatu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Jako </a:t>
            </a:r>
            <a:r>
              <a:rPr lang="pl-PL" b="1" dirty="0" err="1">
                <a:solidFill>
                  <a:prstClr val="black"/>
                </a:solidFill>
                <a:latin typeface="Calibri" panose="020F0502020204030204" pitchFamily="34" charset="0"/>
              </a:rPr>
              <a:t>OzN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należy kwalifikować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osobę spełniającą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warunki określone w Wytycznych w zakresie realizacji zasady równości szans i niedyskryminacji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, w tym dostępności dla osób z niepełnosprawnościami oraz zasady równości szans kobiet i mężczyzn w ramach funduszy unijnych na lata 2014-2020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Na zakończenie realizacji projektu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będziemy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wymagać: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oświadczenia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że taka osoba została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zatrudniona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potwierdzenia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np. w formie 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zgłoszenia  do ubezpieczeń i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</a:rPr>
              <a:t>potwierdzenia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 opłacenia składek ZUS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dokumentu potwierdzającego spełnienie statusu </a:t>
            </a:r>
            <a:r>
              <a:rPr lang="pl-PL" b="1" dirty="0" err="1">
                <a:solidFill>
                  <a:srgbClr val="FF0000"/>
                </a:solidFill>
                <a:latin typeface="Calibri" panose="020F0502020204030204" pitchFamily="34" charset="0"/>
              </a:rPr>
              <a:t>OzN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669930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78" y="5859986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74076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0" name="pole tekstowe 19"/>
          <p:cNvSpPr txBox="1"/>
          <p:nvPr/>
        </p:nvSpPr>
        <p:spPr>
          <a:xfrm>
            <a:off x="4457699" y="319215"/>
            <a:ext cx="641433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Interpretacje IZ PO WER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4774963B-DB24-FB48-964D-014082C682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50592" cy="5437632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D627A03A-B35B-4BF5-9465-CF7EF17B6426}"/>
              </a:ext>
            </a:extLst>
          </p:cNvPr>
          <p:cNvSpPr/>
          <p:nvPr/>
        </p:nvSpPr>
        <p:spPr>
          <a:xfrm>
            <a:off x="550268" y="671559"/>
            <a:ext cx="10553357" cy="62478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Przesłanki wykluczające wykonawców / podwykonawców mających siedzibę w Rosji </a:t>
            </a:r>
          </a:p>
          <a:p>
            <a:r>
              <a:rPr lang="pl-PL" b="1" dirty="0"/>
              <a:t>     oraz Białorusi z postępowań o udzielenie zamówienia współfinasowanych ze środków UE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700" dirty="0"/>
              <a:t>Pisma </a:t>
            </a:r>
            <a:r>
              <a:rPr lang="pl-PL" sz="1700" b="1" dirty="0" err="1"/>
              <a:t>MFiPR</a:t>
            </a:r>
            <a:r>
              <a:rPr lang="pl-PL" sz="1700" b="1" dirty="0">
                <a:solidFill>
                  <a:srgbClr val="FF0000"/>
                </a:solidFill>
              </a:rPr>
              <a:t> znak DKF-IV.6517.13.2022.MS z 12.04.2022 </a:t>
            </a:r>
            <a:r>
              <a:rPr lang="pl-PL" sz="1700" dirty="0">
                <a:solidFill>
                  <a:schemeClr val="tx1"/>
                </a:solidFill>
              </a:rPr>
              <a:t>oraz znak </a:t>
            </a:r>
            <a:r>
              <a:rPr lang="pl-PL" sz="1700" b="1" dirty="0">
                <a:solidFill>
                  <a:srgbClr val="FF0000"/>
                </a:solidFill>
              </a:rPr>
              <a:t>DZFIV. 6610.28.2022.PZa z 17.05.2022</a:t>
            </a:r>
          </a:p>
          <a:p>
            <a:endParaRPr lang="pl-PL" sz="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700" b="1" dirty="0">
                <a:solidFill>
                  <a:schemeClr val="tx1"/>
                </a:solidFill>
              </a:rPr>
              <a:t>Art. 8 ust. 1 ustawy o szczególnych rozwiązaniach w zakresie przeciwdziałania wspieraniu agresji na Ukrainę oraz służących ochronie bezpieczeństwa narodowego: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rgbClr val="FF0000"/>
                </a:solidFill>
              </a:rPr>
              <a:t>Z postępowania </a:t>
            </a:r>
            <a:r>
              <a:rPr lang="pl-PL" sz="1700" b="1" dirty="0">
                <a:solidFill>
                  <a:schemeClr val="tx1"/>
                </a:solidFill>
              </a:rPr>
              <a:t>o </a:t>
            </a:r>
            <a:r>
              <a:rPr lang="pl-PL" sz="1700" b="1" dirty="0">
                <a:solidFill>
                  <a:srgbClr val="FF0000"/>
                </a:solidFill>
              </a:rPr>
              <a:t>udzielenie zamówienia publicznego </a:t>
            </a:r>
            <a:r>
              <a:rPr lang="pl-PL" sz="1700" b="1" dirty="0">
                <a:solidFill>
                  <a:schemeClr val="tx1"/>
                </a:solidFill>
              </a:rPr>
              <a:t>lub </a:t>
            </a:r>
            <a:r>
              <a:rPr lang="pl-PL" sz="1700" b="1" dirty="0">
                <a:solidFill>
                  <a:srgbClr val="FF0000"/>
                </a:solidFill>
              </a:rPr>
              <a:t>konkursu prowadzonego na podstawie ustawy z dnia 11 września 2019 r. – PZP wyklucza</a:t>
            </a:r>
            <a:r>
              <a:rPr lang="pl-PL" sz="1700" b="1" dirty="0">
                <a:solidFill>
                  <a:schemeClr val="tx1"/>
                </a:solidFill>
              </a:rPr>
              <a:t> się: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chemeClr val="tx1"/>
                </a:solidFill>
              </a:rPr>
              <a:t>(1) wykonawcę </a:t>
            </a:r>
            <a:r>
              <a:rPr lang="pl-PL" sz="1700" dirty="0">
                <a:solidFill>
                  <a:schemeClr val="tx1"/>
                </a:solidFill>
              </a:rPr>
              <a:t>oraz </a:t>
            </a:r>
            <a:r>
              <a:rPr lang="pl-PL" sz="1700" b="1" dirty="0">
                <a:solidFill>
                  <a:schemeClr val="tx1"/>
                </a:solidFill>
              </a:rPr>
              <a:t>uczestnika konkursu wymienionego </a:t>
            </a:r>
            <a:r>
              <a:rPr lang="pl-PL" sz="1700" dirty="0">
                <a:solidFill>
                  <a:schemeClr val="tx1"/>
                </a:solidFill>
              </a:rPr>
              <a:t>w </a:t>
            </a:r>
            <a:r>
              <a:rPr lang="pl-PL" sz="1700" b="1" dirty="0">
                <a:solidFill>
                  <a:schemeClr val="tx1"/>
                </a:solidFill>
              </a:rPr>
              <a:t>wykazach określonych w rozporządzeniach wymienionych w art. 1;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chemeClr val="tx1"/>
                </a:solidFill>
              </a:rPr>
              <a:t>(2) wykonawcę </a:t>
            </a:r>
            <a:r>
              <a:rPr lang="pl-PL" sz="1700" dirty="0">
                <a:solidFill>
                  <a:schemeClr val="tx1"/>
                </a:solidFill>
              </a:rPr>
              <a:t>oraz</a:t>
            </a:r>
            <a:r>
              <a:rPr lang="pl-PL" sz="1700" b="1" dirty="0">
                <a:solidFill>
                  <a:schemeClr val="tx1"/>
                </a:solidFill>
              </a:rPr>
              <a:t> uczestnika konkursu, </a:t>
            </a:r>
            <a:r>
              <a:rPr lang="pl-PL" sz="1700" dirty="0">
                <a:solidFill>
                  <a:schemeClr val="tx1"/>
                </a:solidFill>
              </a:rPr>
              <a:t>którego</a:t>
            </a:r>
            <a:r>
              <a:rPr lang="pl-PL" sz="1700" b="1" dirty="0">
                <a:solidFill>
                  <a:schemeClr val="tx1"/>
                </a:solidFill>
              </a:rPr>
              <a:t> beneficjentem rzeczywistym </a:t>
            </a:r>
            <a:r>
              <a:rPr lang="pl-PL" sz="1700" dirty="0">
                <a:solidFill>
                  <a:schemeClr val="tx1"/>
                </a:solidFill>
              </a:rPr>
              <a:t>w rozumieniu ustawy z dnia 1 marca 2018 r. o przeciwdziałaniu praniu pieniędzy oraz finansowaniu terroryzmu </a:t>
            </a:r>
            <a:r>
              <a:rPr lang="pl-PL" sz="1700" b="1" dirty="0">
                <a:solidFill>
                  <a:schemeClr val="tx1"/>
                </a:solidFill>
              </a:rPr>
              <a:t>jest osoba lub podmiot wymieniony w wykazach określonych w rozporządzeniach </a:t>
            </a:r>
            <a:r>
              <a:rPr lang="pl-PL" sz="1700" dirty="0">
                <a:solidFill>
                  <a:schemeClr val="tx1"/>
                </a:solidFill>
              </a:rPr>
              <a:t>wymienionych w art. 1 albo wpisany na listę, o której mowa w art. 2 ust. 1 projektowanej Ustawy</a:t>
            </a:r>
          </a:p>
          <a:p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700" b="1" dirty="0">
                <a:solidFill>
                  <a:schemeClr val="tx1"/>
                </a:solidFill>
              </a:rPr>
              <a:t>Rozporządzenie (UE) 2022/576 z 8.04.2022 r</a:t>
            </a:r>
            <a:r>
              <a:rPr lang="pl-PL" sz="1700" dirty="0">
                <a:solidFill>
                  <a:schemeClr val="tx1"/>
                </a:solidFill>
              </a:rPr>
              <a:t>. w sprawie zmiany rozporządzenia (UE) nr 833/2014 </a:t>
            </a:r>
            <a:r>
              <a:rPr lang="pl-PL" sz="1700" b="1" dirty="0">
                <a:solidFill>
                  <a:schemeClr val="tx1"/>
                </a:solidFill>
              </a:rPr>
              <a:t>dot.</a:t>
            </a:r>
            <a:r>
              <a:rPr lang="pl-PL" sz="1700" dirty="0">
                <a:solidFill>
                  <a:schemeClr val="tx1"/>
                </a:solidFill>
              </a:rPr>
              <a:t> </a:t>
            </a:r>
            <a:r>
              <a:rPr lang="pl-PL" sz="1700" b="1" dirty="0">
                <a:solidFill>
                  <a:schemeClr val="tx1"/>
                </a:solidFill>
              </a:rPr>
              <a:t>środków ograniczających w związku z działaniami Rosji destabilizującymi sytuację na Ukrainie (Dz. Urz. UE nr L 111 z 8.4.2022, str. 1):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rgbClr val="FF0000"/>
                </a:solidFill>
              </a:rPr>
              <a:t>Art. 1 pkt 23 Zakaz udziału </a:t>
            </a:r>
            <a:r>
              <a:rPr lang="pl-PL" sz="1700" dirty="0">
                <a:solidFill>
                  <a:srgbClr val="FF0000"/>
                </a:solidFill>
              </a:rPr>
              <a:t>w</a:t>
            </a:r>
            <a:r>
              <a:rPr lang="pl-PL" sz="1700" b="1" dirty="0">
                <a:solidFill>
                  <a:srgbClr val="FF0000"/>
                </a:solidFill>
              </a:rPr>
              <a:t> wykonywaniu zamówień publicznych </a:t>
            </a:r>
            <a:r>
              <a:rPr lang="pl-PL" sz="1700" dirty="0">
                <a:solidFill>
                  <a:srgbClr val="FF0000"/>
                </a:solidFill>
              </a:rPr>
              <a:t>lub </a:t>
            </a:r>
            <a:r>
              <a:rPr lang="pl-PL" sz="1700" b="1" dirty="0">
                <a:solidFill>
                  <a:srgbClr val="FF0000"/>
                </a:solidFill>
              </a:rPr>
              <a:t>koncesji przez rosyjskich wykonawców i podwykonawców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chemeClr val="tx1"/>
                </a:solidFill>
              </a:rPr>
              <a:t>Art. 5l: zakazuje się udzielania bezpośredniego </a:t>
            </a:r>
            <a:r>
              <a:rPr lang="pl-PL" sz="1700" dirty="0">
                <a:solidFill>
                  <a:schemeClr val="tx1"/>
                </a:solidFill>
              </a:rPr>
              <a:t>lub</a:t>
            </a:r>
            <a:r>
              <a:rPr lang="pl-PL" sz="1700" b="1" dirty="0">
                <a:solidFill>
                  <a:schemeClr val="tx1"/>
                </a:solidFill>
              </a:rPr>
              <a:t> pośredniego wsparcia, </a:t>
            </a:r>
            <a:r>
              <a:rPr lang="pl-PL" sz="1700" dirty="0">
                <a:solidFill>
                  <a:schemeClr val="tx1"/>
                </a:solidFill>
              </a:rPr>
              <a:t>w tym </a:t>
            </a:r>
            <a:r>
              <a:rPr lang="pl-PL" sz="1700" b="1" dirty="0">
                <a:solidFill>
                  <a:schemeClr val="tx1"/>
                </a:solidFill>
              </a:rPr>
              <a:t>udzielania finansowania i pomocy finansowej </a:t>
            </a:r>
            <a:r>
              <a:rPr lang="pl-PL" sz="1700" dirty="0">
                <a:solidFill>
                  <a:schemeClr val="tx1"/>
                </a:solidFill>
              </a:rPr>
              <a:t>lub </a:t>
            </a:r>
            <a:r>
              <a:rPr lang="pl-PL" sz="1700" b="1" dirty="0">
                <a:solidFill>
                  <a:schemeClr val="tx1"/>
                </a:solidFill>
              </a:rPr>
              <a:t>przyznawania jakichkolwiek innych korzyści w ramach programu Unii, Euratomu lub krajowego programu państwa członkowskiego </a:t>
            </a:r>
            <a:r>
              <a:rPr lang="pl-PL" sz="1700" dirty="0">
                <a:solidFill>
                  <a:schemeClr val="tx1"/>
                </a:solidFill>
              </a:rPr>
              <a:t>na </a:t>
            </a:r>
            <a:r>
              <a:rPr lang="pl-PL" sz="1700" b="1" dirty="0">
                <a:solidFill>
                  <a:schemeClr val="tx1"/>
                </a:solidFill>
              </a:rPr>
              <a:t>rzecz jakichkolwiek osób prawnych, podmiotów lub organów z siedzibą w Rosji będących pod kontrolą publiczną</a:t>
            </a:r>
          </a:p>
        </p:txBody>
      </p:sp>
    </p:spTree>
    <p:extLst>
      <p:ext uri="{BB962C8B-B14F-4D97-AF65-F5344CB8AC3E}">
        <p14:creationId xmlns:p14="http://schemas.microsoft.com/office/powerpoint/2010/main" val="9968593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78" y="5859986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74076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0" name="pole tekstowe 19"/>
          <p:cNvSpPr txBox="1"/>
          <p:nvPr/>
        </p:nvSpPr>
        <p:spPr>
          <a:xfrm>
            <a:off x="4457699" y="319215"/>
            <a:ext cx="641433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Interpretacje IZ PO WER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4774963B-DB24-FB48-964D-014082C682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50592" cy="5437632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D627A03A-B35B-4BF5-9465-CF7EF17B6426}"/>
              </a:ext>
            </a:extLst>
          </p:cNvPr>
          <p:cNvSpPr/>
          <p:nvPr/>
        </p:nvSpPr>
        <p:spPr>
          <a:xfrm>
            <a:off x="550268" y="671559"/>
            <a:ext cx="10553357" cy="59554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Przesłanki wykluczające wykonawców / podwykonawców mających siedzibę w Rosji </a:t>
            </a:r>
          </a:p>
          <a:p>
            <a:r>
              <a:rPr lang="pl-PL" b="1" dirty="0"/>
              <a:t>     oraz Białorusi z postępowań o udzielenie zamówienia współfinasowanych ze środków UE</a:t>
            </a:r>
          </a:p>
          <a:p>
            <a:endParaRPr lang="pl-PL" sz="8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sz="1700" dirty="0"/>
              <a:t>Pisma </a:t>
            </a:r>
            <a:r>
              <a:rPr lang="pl-PL" sz="1700" b="1" dirty="0" err="1"/>
              <a:t>MFiPR</a:t>
            </a:r>
            <a:r>
              <a:rPr lang="pl-PL" sz="1700" b="1" dirty="0">
                <a:solidFill>
                  <a:srgbClr val="FF0000"/>
                </a:solidFill>
              </a:rPr>
              <a:t> znak DKF-IV.6517.13.2022.MS z 12.04.2022 </a:t>
            </a:r>
            <a:r>
              <a:rPr lang="pl-PL" sz="1700" dirty="0">
                <a:solidFill>
                  <a:prstClr val="black"/>
                </a:solidFill>
              </a:rPr>
              <a:t>oraz znak </a:t>
            </a:r>
            <a:r>
              <a:rPr lang="pl-PL" sz="1700" b="1" dirty="0">
                <a:solidFill>
                  <a:srgbClr val="FF0000"/>
                </a:solidFill>
              </a:rPr>
              <a:t>DZFIV. 6610.28.2022.PZa z 17.05.2022</a:t>
            </a:r>
          </a:p>
          <a:p>
            <a:endParaRPr lang="pl-PL" sz="800" b="1" dirty="0">
              <a:solidFill>
                <a:srgbClr val="FF0000"/>
              </a:solidFill>
            </a:endParaRPr>
          </a:p>
          <a:p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700" b="1" dirty="0">
                <a:solidFill>
                  <a:schemeClr val="tx1"/>
                </a:solidFill>
              </a:rPr>
              <a:t>Rozporządzenie (UE) 2022/576 z 8.04.2022 r</a:t>
            </a:r>
            <a:r>
              <a:rPr lang="pl-PL" sz="1700" dirty="0">
                <a:solidFill>
                  <a:schemeClr val="tx1"/>
                </a:solidFill>
              </a:rPr>
              <a:t>. w sprawie zmiany rozporządzenia (UE) nr 833/2014 </a:t>
            </a:r>
            <a:r>
              <a:rPr lang="pl-PL" sz="1700" b="1" dirty="0">
                <a:solidFill>
                  <a:schemeClr val="tx1"/>
                </a:solidFill>
              </a:rPr>
              <a:t>dot.</a:t>
            </a:r>
            <a:r>
              <a:rPr lang="pl-PL" sz="1700" dirty="0">
                <a:solidFill>
                  <a:schemeClr val="tx1"/>
                </a:solidFill>
              </a:rPr>
              <a:t> </a:t>
            </a:r>
            <a:r>
              <a:rPr lang="pl-PL" sz="1700" b="1" dirty="0">
                <a:solidFill>
                  <a:schemeClr val="tx1"/>
                </a:solidFill>
              </a:rPr>
              <a:t>środków ograniczających w związku z działaniami Rosji destabilizującymi sytuację na Ukrainie (Dz. Urz. UE nr L 111 z 8.4.2022, str. 1) –</a:t>
            </a:r>
            <a:r>
              <a:rPr lang="pl-PL" sz="1700" b="1" dirty="0" err="1">
                <a:solidFill>
                  <a:schemeClr val="tx1"/>
                </a:solidFill>
              </a:rPr>
              <a:t>c.d</a:t>
            </a:r>
            <a:r>
              <a:rPr lang="pl-PL" sz="1700" b="1" dirty="0">
                <a:solidFill>
                  <a:schemeClr val="tx1"/>
                </a:solidFill>
              </a:rPr>
              <a:t>:</a:t>
            </a:r>
          </a:p>
          <a:p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chemeClr val="tx1"/>
                </a:solidFill>
              </a:rPr>
              <a:t>Przed udzieleniem wsparcia </a:t>
            </a:r>
            <a:r>
              <a:rPr lang="pl-PL" sz="1700" dirty="0">
                <a:solidFill>
                  <a:schemeClr val="tx1"/>
                </a:solidFill>
              </a:rPr>
              <a:t>właściwa</a:t>
            </a:r>
            <a:r>
              <a:rPr lang="pl-PL" sz="1700" b="1" dirty="0">
                <a:solidFill>
                  <a:schemeClr val="tx1"/>
                </a:solidFill>
              </a:rPr>
              <a:t> instytucja powinna </a:t>
            </a:r>
            <a:r>
              <a:rPr lang="pl-PL" sz="1700" b="1" dirty="0">
                <a:solidFill>
                  <a:srgbClr val="FF0000"/>
                </a:solidFill>
              </a:rPr>
              <a:t>weryfikować, czy dany podmiot nie podlega wykluczeniu z otrzymania wsparcia </a:t>
            </a:r>
            <a:r>
              <a:rPr lang="pl-PL" sz="1700" b="1" dirty="0">
                <a:solidFill>
                  <a:schemeClr val="tx1"/>
                </a:solidFill>
              </a:rPr>
              <a:t>wynikającym z </a:t>
            </a:r>
            <a:r>
              <a:rPr lang="pl-PL" sz="1700" b="1" dirty="0">
                <a:solidFill>
                  <a:srgbClr val="FF0000"/>
                </a:solidFill>
              </a:rPr>
              <a:t>nałożonych sankcji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rgbClr val="FF0000"/>
                </a:solidFill>
              </a:rPr>
              <a:t>Listy osób i podmiotów</a:t>
            </a:r>
            <a:r>
              <a:rPr lang="pl-PL" sz="1700" b="1" dirty="0">
                <a:solidFill>
                  <a:schemeClr val="tx1"/>
                </a:solidFill>
              </a:rPr>
              <a:t>, względem których </a:t>
            </a:r>
            <a:r>
              <a:rPr lang="pl-PL" sz="1700" b="1" dirty="0">
                <a:solidFill>
                  <a:srgbClr val="FF0000"/>
                </a:solidFill>
              </a:rPr>
              <a:t>stosowane są środki sankcyjne </a:t>
            </a:r>
            <a:r>
              <a:rPr lang="pl-PL" sz="1700" b="1" dirty="0">
                <a:solidFill>
                  <a:schemeClr val="tx1"/>
                </a:solidFill>
              </a:rPr>
              <a:t>znajdują się w: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700" b="1" dirty="0">
                <a:solidFill>
                  <a:srgbClr val="FF0000"/>
                </a:solidFill>
              </a:rPr>
              <a:t>załącznikach</a:t>
            </a:r>
            <a:r>
              <a:rPr lang="pl-PL" sz="1700" b="1" dirty="0">
                <a:solidFill>
                  <a:schemeClr val="tx1"/>
                </a:solidFill>
              </a:rPr>
              <a:t> do regulacji unijnych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700" b="1" dirty="0">
                <a:solidFill>
                  <a:srgbClr val="FF0000"/>
                </a:solidFill>
              </a:rPr>
              <a:t>rejestrze zamieszczonym na stronie BIP MSWiA </a:t>
            </a:r>
            <a:r>
              <a:rPr lang="pl-PL" sz="1700" b="1" dirty="0">
                <a:solidFill>
                  <a:schemeClr val="tx1"/>
                </a:solidFill>
                <a:hlinkClick r:id="rId9"/>
              </a:rPr>
              <a:t>https://www.gov.pl/web/mswia/lista-osob-ipodmiotow-objetych-sankcjami</a:t>
            </a:r>
            <a:r>
              <a:rPr lang="pl-PL" sz="1700" b="1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chemeClr val="tx1"/>
                </a:solidFill>
              </a:rPr>
              <a:t>Zakaz ma zastosowanie również w przypadku </a:t>
            </a:r>
            <a:r>
              <a:rPr lang="pl-PL" sz="1700" b="1" dirty="0">
                <a:solidFill>
                  <a:srgbClr val="FF0000"/>
                </a:solidFill>
              </a:rPr>
              <a:t>postępowań przeprowadzanych zgodnie z Wytycznymi w zakresie kwalifikowalności wydatków </a:t>
            </a:r>
            <a:r>
              <a:rPr lang="pl-PL" sz="1700" b="1" dirty="0">
                <a:solidFill>
                  <a:schemeClr val="tx1"/>
                </a:solidFill>
              </a:rPr>
              <a:t>w ramach EFRR, EFS oraz FS, jak i do postępowań </a:t>
            </a:r>
            <a:r>
              <a:rPr lang="pl-PL" sz="1700" b="1" dirty="0">
                <a:solidFill>
                  <a:srgbClr val="FF0000"/>
                </a:solidFill>
              </a:rPr>
              <a:t>przeprowadzanych na podstawie ustawy z dnia 11 września 2019 r. PZP</a:t>
            </a:r>
            <a:r>
              <a:rPr lang="pl-PL" sz="1700" b="1" dirty="0">
                <a:solidFill>
                  <a:schemeClr val="tx1"/>
                </a:solidFill>
              </a:rPr>
              <a:t> </a:t>
            </a:r>
            <a:r>
              <a:rPr lang="pl-PL" sz="1700" dirty="0">
                <a:solidFill>
                  <a:schemeClr val="tx1"/>
                </a:solidFill>
              </a:rPr>
              <a:t>(Dz. U. z 2019 r. poz. 1129 z </a:t>
            </a:r>
            <a:r>
              <a:rPr lang="pl-PL" sz="1700" dirty="0" err="1">
                <a:solidFill>
                  <a:schemeClr val="tx1"/>
                </a:solidFill>
              </a:rPr>
              <a:t>późn</a:t>
            </a:r>
            <a:r>
              <a:rPr lang="pl-PL" sz="1700" dirty="0">
                <a:solidFill>
                  <a:schemeClr val="tx1"/>
                </a:solidFill>
              </a:rPr>
              <a:t>. zm.)</a:t>
            </a:r>
          </a:p>
          <a:p>
            <a:r>
              <a:rPr lang="pl-PL" sz="17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700" dirty="0">
                <a:solidFill>
                  <a:schemeClr val="tx1"/>
                </a:solidFill>
              </a:rPr>
              <a:t>Przepisy rozporządzenia 2022/576 weszły w życie w dniu 9 kwietnia 2022 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700" b="1" dirty="0">
                <a:solidFill>
                  <a:schemeClr val="tx1"/>
                </a:solidFill>
              </a:rPr>
              <a:t>IZ PO WER przekazywała już pismo w tej sprawie, odwołując się wówczas również do przepisów prawa krajowego Pismo </a:t>
            </a:r>
            <a:r>
              <a:rPr lang="pl-PL" sz="1700" b="1" dirty="0" err="1">
                <a:solidFill>
                  <a:schemeClr val="tx1"/>
                </a:solidFill>
              </a:rPr>
              <a:t>MFiPR</a:t>
            </a:r>
            <a:r>
              <a:rPr lang="pl-PL" sz="1700" b="1" dirty="0">
                <a:solidFill>
                  <a:schemeClr val="tx1"/>
                </a:solidFill>
              </a:rPr>
              <a:t> znak DZFIV. 6610.28.2022.PZa z 17.05.2022</a:t>
            </a:r>
          </a:p>
        </p:txBody>
      </p:sp>
    </p:spTree>
    <p:extLst>
      <p:ext uri="{BB962C8B-B14F-4D97-AF65-F5344CB8AC3E}">
        <p14:creationId xmlns:p14="http://schemas.microsoft.com/office/powerpoint/2010/main" val="32237285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9275" y="381030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138468" y="344459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Interpretacje IZ PO WER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F530E74-62CE-4F10-B752-BD0A9FC3A530}"/>
              </a:ext>
            </a:extLst>
          </p:cNvPr>
          <p:cNvSpPr/>
          <p:nvPr/>
        </p:nvSpPr>
        <p:spPr>
          <a:xfrm>
            <a:off x="1559661" y="834745"/>
            <a:ext cx="10476621" cy="57554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l-PL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b="1" dirty="0"/>
              <a:t>Pismo </a:t>
            </a:r>
            <a:r>
              <a:rPr lang="pl-PL" sz="1600" b="1" dirty="0" err="1"/>
              <a:t>MFiPR</a:t>
            </a:r>
            <a:r>
              <a:rPr lang="pl-PL" sz="1600" b="1" dirty="0"/>
              <a:t> znak sprawy: DZF-VI.6610.39.2021.MM z </a:t>
            </a:r>
            <a:r>
              <a:rPr lang="pl-PL" sz="1600" b="1" dirty="0">
                <a:highlight>
                  <a:srgbClr val="FFFF00"/>
                </a:highlight>
              </a:rPr>
              <a:t>18.11.2021</a:t>
            </a:r>
            <a:r>
              <a:rPr lang="pl-PL" sz="1600" b="1" dirty="0"/>
              <a:t> w sprawie rozliczenia kwoty wsparcia pomostowego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/>
              <a:t>Zgodnie z </a:t>
            </a:r>
            <a:r>
              <a:rPr lang="pl-PL" sz="1600" b="1" dirty="0"/>
              <a:t>Wytycznymi w zakresie realizacji przedsięwzięć z udziałem środków Europejskiego Funduszu Społecznego w obszarze rynku pracy na lata 2014- 2020 </a:t>
            </a:r>
            <a:r>
              <a:rPr lang="pl-PL" sz="1600" dirty="0"/>
              <a:t>wsparcie finansowe bezzwrotne na rozpoczęcie własnej działalności gospodarczej może być uzupełnione w ramach projektu o </a:t>
            </a:r>
            <a:r>
              <a:rPr lang="pl-PL" sz="1600" b="1" dirty="0"/>
              <a:t>wsparcie pomostowe w postaci pomocy finansowej wypłacanej miesięcznie </a:t>
            </a:r>
            <a:r>
              <a:rPr lang="pl-PL" sz="1600" b="1" dirty="0">
                <a:solidFill>
                  <a:srgbClr val="FF0000"/>
                </a:solidFill>
              </a:rPr>
              <a:t>w kwocie nie większej niż równowartość minimalnego wynagrodzenia za pracę</a:t>
            </a:r>
            <a:r>
              <a:rPr lang="pl-PL" sz="1600" b="1" dirty="0"/>
              <a:t>, o którym mowa w przepisach o minimalnym wynagrodzeniu za pracę, obowiązującego na dzień przyznania wsparcia bezzwrotnego przez okres od 6 do12 miesięcy od dnia rozpoczęcia prowadzenia działalności gospodarczej.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/>
              <a:t>Ten zapis jednoznacznie wskazuje, że </a:t>
            </a:r>
            <a:r>
              <a:rPr lang="pl-PL" sz="1600" b="1" dirty="0">
                <a:solidFill>
                  <a:srgbClr val="FF0000"/>
                </a:solidFill>
              </a:rPr>
              <a:t>wsparcie pomostowe jest wypłacane uczestnikowi projektu miesięcznie w kwocie nie większej niż równowartości minimalnego wynagrodzenia za pracę.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/>
              <a:t>Uczestnik projektu chcąc uzyskać wsparcie pomostowe musi złożyć </a:t>
            </a:r>
            <a:r>
              <a:rPr lang="pl-PL" sz="1600" b="1" dirty="0">
                <a:solidFill>
                  <a:srgbClr val="FF0000"/>
                </a:solidFill>
              </a:rPr>
              <a:t>wniosek o udzielenie wsparcia pomostowego</a:t>
            </a:r>
            <a:r>
              <a:rPr lang="pl-PL" sz="1600" b="1" dirty="0"/>
              <a:t>, a wraz z wnioskiem składa </a:t>
            </a:r>
            <a:r>
              <a:rPr lang="pl-PL" sz="1600" b="1" dirty="0">
                <a:solidFill>
                  <a:srgbClr val="FF0000"/>
                </a:solidFill>
              </a:rPr>
              <a:t>zestawienie planowanych do poniesienia wydatków</a:t>
            </a:r>
            <a:r>
              <a:rPr lang="pl-PL" sz="1600" b="1" dirty="0"/>
              <a:t>, </a:t>
            </a:r>
            <a:r>
              <a:rPr lang="pl-PL" sz="1600" dirty="0"/>
              <a:t>które powinno się </a:t>
            </a:r>
            <a:r>
              <a:rPr lang="pl-PL" sz="1600" b="1" dirty="0">
                <a:solidFill>
                  <a:srgbClr val="FF0000"/>
                </a:solidFill>
              </a:rPr>
              <a:t>zmieścić w kwocie przeznaczonej miesięcznie na wsparcie pomostowe</a:t>
            </a:r>
            <a:r>
              <a:rPr lang="pl-PL" sz="1600" b="1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/>
              <a:t>Rozliczenie WP odbywa się na podstawie rozliczenia </a:t>
            </a:r>
            <a:r>
              <a:rPr lang="pl-PL" sz="1600" dirty="0"/>
              <a:t>przedkładanego przez uczestnika, zawierającego </a:t>
            </a:r>
            <a:r>
              <a:rPr lang="pl-PL" sz="1600" b="1" dirty="0"/>
              <a:t>zestawienie poniesionych wydatków, </a:t>
            </a:r>
            <a:r>
              <a:rPr lang="pl-PL" sz="1600" dirty="0"/>
              <a:t>które powinno </a:t>
            </a:r>
            <a:r>
              <a:rPr lang="pl-PL" sz="1600" b="1" dirty="0">
                <a:solidFill>
                  <a:srgbClr val="FF0000"/>
                </a:solidFill>
              </a:rPr>
              <a:t>odpowiadać zestawieniu złożonemu wraz z wnioskiem o przyznanie wsparcia pomostowego</a:t>
            </a:r>
            <a:r>
              <a:rPr lang="pl-PL" sz="1600" b="1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/>
              <a:t>Jeśli uczestnik przedstawi w </a:t>
            </a:r>
            <a:r>
              <a:rPr lang="pl-PL" sz="1600" b="1" dirty="0">
                <a:solidFill>
                  <a:srgbClr val="FF0000"/>
                </a:solidFill>
              </a:rPr>
              <a:t>danym miesiącu mniejsze rozliczenie to dostanie zwrot kwoty odpowiadającej kwocie w rozliczeniu</a:t>
            </a:r>
            <a:r>
              <a:rPr lang="pl-PL" sz="1600" b="1" dirty="0"/>
              <a:t>, natomiast </a:t>
            </a:r>
            <a:r>
              <a:rPr lang="pl-PL" sz="1600" b="1" dirty="0">
                <a:solidFill>
                  <a:srgbClr val="FF0000"/>
                </a:solidFill>
              </a:rPr>
              <a:t>nie daje to możliwości zwiększenia tej kwoty w następnym miesiącu</a:t>
            </a:r>
            <a:r>
              <a:rPr lang="pl-PL" sz="1600" b="1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tx1"/>
                </a:solidFill>
              </a:rPr>
              <a:t>WP jest wypłacane miesięcznie w kwocie nie większej niż równowartość minimalnego wynagrodzenia za </a:t>
            </a:r>
            <a:r>
              <a:rPr lang="pl-PL" sz="1600" dirty="0">
                <a:solidFill>
                  <a:schemeClr val="tx1"/>
                </a:solidFill>
              </a:rPr>
              <a:t>pracę </a:t>
            </a:r>
            <a:r>
              <a:rPr lang="pl-PL" sz="1600" dirty="0"/>
              <a:t>na podstawie</a:t>
            </a:r>
            <a:r>
              <a:rPr lang="pl-PL" sz="1600" b="1" dirty="0"/>
              <a:t> rozliczenia planowanych w zestawieniu wydatków.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/>
              <a:t>Wskazana w treści Wytycznych </a:t>
            </a:r>
            <a:r>
              <a:rPr lang="pl-PL" sz="1600" b="1" dirty="0">
                <a:solidFill>
                  <a:srgbClr val="FF0000"/>
                </a:solidFill>
              </a:rPr>
              <a:t>wartość nie jest zatem wartością uśrednioną dla wszystkich miesięcy</a:t>
            </a:r>
            <a:r>
              <a:rPr lang="pl-PL" sz="1600" b="1" dirty="0"/>
              <a:t>, ale </a:t>
            </a:r>
            <a:r>
              <a:rPr lang="pl-PL" sz="1600" b="1" dirty="0">
                <a:solidFill>
                  <a:srgbClr val="FF0000"/>
                </a:solidFill>
              </a:rPr>
              <a:t>wartością maksymalną dla danego miesiąca, w którym następuje rozliczenie wsparcia pomostowego.</a:t>
            </a:r>
          </a:p>
        </p:txBody>
      </p:sp>
    </p:spTree>
    <p:extLst>
      <p:ext uri="{BB962C8B-B14F-4D97-AF65-F5344CB8AC3E}">
        <p14:creationId xmlns:p14="http://schemas.microsoft.com/office/powerpoint/2010/main" val="2074244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9275" y="381030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138468" y="344459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Interpretacje IZ PO WER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F530E74-62CE-4F10-B752-BD0A9FC3A530}"/>
              </a:ext>
            </a:extLst>
          </p:cNvPr>
          <p:cNvSpPr/>
          <p:nvPr/>
        </p:nvSpPr>
        <p:spPr>
          <a:xfrm>
            <a:off x="1580051" y="1148058"/>
            <a:ext cx="10676113" cy="51398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l-PL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b="1" dirty="0"/>
              <a:t>Pismo </a:t>
            </a:r>
            <a:r>
              <a:rPr lang="pl-PL" sz="1600" b="1" dirty="0" err="1"/>
              <a:t>MFiPR</a:t>
            </a:r>
            <a:r>
              <a:rPr lang="pl-PL" sz="1600" b="1" dirty="0"/>
              <a:t> znak sprawy: DZF-VI.6610.44.2021.MM z </a:t>
            </a:r>
            <a:r>
              <a:rPr lang="pl-PL" sz="1600" b="1" dirty="0">
                <a:highlight>
                  <a:srgbClr val="FFFF00"/>
                </a:highlight>
              </a:rPr>
              <a:t>14.12.2021</a:t>
            </a:r>
            <a:r>
              <a:rPr lang="pl-PL" sz="1600" b="1" dirty="0"/>
              <a:t> w sprawie rozliczenia kwoty wsparcia pomostowego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/>
              <a:t>Wytyczne w zakresie realizacji przedsięwzięć z udziałem środków EFS w obszarze rynku pracy na lata 2014-2020 jednoznacznie wskazują, </a:t>
            </a:r>
            <a:r>
              <a:rPr lang="pl-PL" sz="1600" b="1" dirty="0"/>
              <a:t>że wsparcie pomostowe jest wypłacane miesięcznie przez okres od 6 do 12 miesięcy od dnia rozpoczęcia prowadzenia działalności gospodarczej w kwocie nie większej niż równowartość minimalnego wynagrodzenia za pracę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/>
              <a:t>WP stanowi pomoc finansową na pokrycie </a:t>
            </a:r>
            <a:r>
              <a:rPr lang="pl-PL" sz="1600" b="1" dirty="0"/>
              <a:t>części obowiązkowych kosztów związanych z prowadzeniem działalności gospodarczej, takich jak obowiązkowe składki, koszty usług księgowych, opłaty wynajmu lokalu itp., które na początku mogą być dużym obciążeniem dla osób rozpoczynających prowadzenie własnej firmy - </a:t>
            </a:r>
            <a:r>
              <a:rPr lang="pl-PL" sz="1600" dirty="0"/>
              <a:t> </a:t>
            </a:r>
            <a:r>
              <a:rPr lang="pl-PL" sz="1600" b="1" dirty="0">
                <a:solidFill>
                  <a:srgbClr val="FF0000"/>
                </a:solidFill>
              </a:rPr>
              <a:t>nie może być ono traktowane jako jedyne źródło przychodów firmy i nie służy, co do zasady, pokryciu całości kosztów działalności ponoszonych przez uczestnika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/>
              <a:t>Zgodnie z zapisami </a:t>
            </a:r>
            <a:r>
              <a:rPr lang="pl-PL" sz="1600" b="1" dirty="0"/>
              <a:t>Standardu realizacji </a:t>
            </a:r>
            <a:r>
              <a:rPr lang="pl-PL" sz="1600" dirty="0"/>
              <a:t>usługi w zakresie wsparcia bezzwrotnego na założenie własnej działalności gospodarczej (…), </a:t>
            </a:r>
            <a:r>
              <a:rPr lang="pl-PL" sz="1600" b="1" dirty="0"/>
              <a:t>uczestnik </a:t>
            </a:r>
            <a:r>
              <a:rPr lang="pl-PL" sz="1600" dirty="0"/>
              <a:t>projektu, chcąc uzyskać wsparcie pomostowe </a:t>
            </a:r>
            <a:r>
              <a:rPr lang="pl-PL" sz="1600" b="1" dirty="0"/>
              <a:t>musi złożyć wniosek udzielenie WP</a:t>
            </a:r>
            <a:r>
              <a:rPr lang="pl-PL" sz="1600" dirty="0"/>
              <a:t>. Z </a:t>
            </a:r>
            <a:r>
              <a:rPr lang="pl-PL" sz="1600" b="1" dirty="0">
                <a:solidFill>
                  <a:srgbClr val="FF0000"/>
                </a:solidFill>
              </a:rPr>
              <a:t>wnioskiem składa zestawienie planowanych do poniesienia wydatków</a:t>
            </a:r>
            <a:r>
              <a:rPr lang="pl-PL" sz="1600" dirty="0"/>
              <a:t>, które powinno się </a:t>
            </a:r>
            <a:r>
              <a:rPr lang="pl-PL" sz="1600" b="1" dirty="0"/>
              <a:t>zmieścić w kwocie przeznaczonej miesięcznie na wsparcie pomostowe</a:t>
            </a:r>
            <a:r>
              <a:rPr lang="pl-PL" sz="16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/>
              <a:t>Rozliczenie WP </a:t>
            </a:r>
            <a:r>
              <a:rPr lang="pl-PL" sz="1600" dirty="0"/>
              <a:t>odbywa się na podstawie </a:t>
            </a:r>
            <a:r>
              <a:rPr lang="pl-PL" sz="1600" b="1" dirty="0"/>
              <a:t>zestawienie poniesionych wydatków</a:t>
            </a:r>
            <a:r>
              <a:rPr lang="pl-PL" sz="1600" dirty="0"/>
              <a:t>, które powinno </a:t>
            </a:r>
            <a:r>
              <a:rPr lang="pl-PL" sz="1600" b="1" dirty="0"/>
              <a:t>odpowiadać zestawieniu złożonemu wraz z wnioskiem o przyznanie WP</a:t>
            </a:r>
            <a:r>
              <a:rPr lang="pl-PL" sz="1600" dirty="0"/>
              <a:t>. </a:t>
            </a:r>
            <a:r>
              <a:rPr lang="pl-PL" sz="1600" b="1" dirty="0">
                <a:solidFill>
                  <a:srgbClr val="FF0000"/>
                </a:solidFill>
              </a:rPr>
              <a:t>W przypadku, gdy uczestnik przedstawi w danym miesiącu mniejsze rozliczenie, nie powoduje ono możliwości zwiększenia tej kwoty w następnym miesiącu.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/>
              <a:t>Zasadne</a:t>
            </a:r>
            <a:r>
              <a:rPr lang="pl-PL" sz="1600" dirty="0"/>
              <a:t> wydaje się, </a:t>
            </a:r>
            <a:r>
              <a:rPr lang="pl-PL" sz="1600" b="1" dirty="0">
                <a:solidFill>
                  <a:srgbClr val="FF0000"/>
                </a:solidFill>
              </a:rPr>
              <a:t>aby ze środków WP rozliczane były niektóre stałe koszty prowadzenia działalności gospodarczej ponoszone co miesiąc przez uczestnika projektu</a:t>
            </a:r>
            <a:r>
              <a:rPr lang="pl-PL" sz="1600" dirty="0">
                <a:solidFill>
                  <a:srgbClr val="FF0000"/>
                </a:solidFill>
              </a:rPr>
              <a:t>, </a:t>
            </a:r>
            <a:r>
              <a:rPr lang="pl-PL" sz="1600" dirty="0">
                <a:solidFill>
                  <a:schemeClr val="tx1"/>
                </a:solidFill>
              </a:rPr>
              <a:t>o ile </a:t>
            </a:r>
            <a:r>
              <a:rPr lang="pl-PL" sz="1600" b="1" dirty="0">
                <a:solidFill>
                  <a:srgbClr val="FF0000"/>
                </a:solidFill>
              </a:rPr>
              <a:t>są one ponoszone w okresie, za który składane jest rozliczenie</a:t>
            </a:r>
            <a:r>
              <a:rPr lang="pl-PL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188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523" y="313243"/>
            <a:ext cx="671486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WNP-Baza personelu / Oświadczenia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EAC65F5-5B6A-4178-AC65-1A245ED4193C}"/>
              </a:ext>
            </a:extLst>
          </p:cNvPr>
          <p:cNvSpPr/>
          <p:nvPr/>
        </p:nvSpPr>
        <p:spPr>
          <a:xfrm>
            <a:off x="1271039" y="1033765"/>
            <a:ext cx="10814888" cy="57246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Baza personelu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Uzupełniać bazę personelu w SL2014 i zwrócić uwagę by miała status  „przesłane” (nie dot. personelu z kosztów pośrednich)</a:t>
            </a:r>
          </a:p>
          <a:p>
            <a:pPr lvl="0"/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Dołączyć do WNP Oświadczenia</a:t>
            </a:r>
          </a:p>
          <a:p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OŚWIADCZENIE BENEFICJENTA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braku podwójnego finansowania wydatków w projektach współfinansowanych ze środków EFS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Załącznik nr 10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do: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Standardu realizacji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usługi w zakresie wsparcia bezzwrotnego na założenie własnej działalności gospodarczej w ramach PO WER na lata 2014-2020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projektów partnerskich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OŚWIADCZENIA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Lidera i Partnera/rów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opatrzone datą 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informacją którego WNP dotyczy (za jaki okres)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OŚWIADCZENIE UCZESTNIKA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braku podwójnego finansowania wydatków w projektach współfinansowanych ze środków Europejskiego Funduszu Społecznego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opatrzone datą lub informacją którego WNP dotyczy (za jaki okres)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oświadczenie załączane jest do każdego rozliczenia WP</a:t>
            </a: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Oświadczenia o  utracie zatrudnienia  po 1 marca 2020 r.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pozostawaniu poza rynkiem pracy do dnia rozpoczęcia udziału w projekcie –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zgodnie z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5 pkt. 5 b Regulaminu rekrutacji uczestników projektu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oświadczenie to ma potwierdzić spełnienie kryteriów udziału w projekcie na dzień rozpoczęcia udziału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nim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I dnia szkolenia</a:t>
            </a:r>
          </a:p>
          <a:p>
            <a:pPr lvl="0"/>
            <a:endParaRPr lang="pl-PL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4BD8AEA-1E2C-4520-8A0A-0F8E6D2A8C23}"/>
              </a:ext>
            </a:extLst>
          </p:cNvPr>
          <p:cNvSpPr txBox="1"/>
          <p:nvPr/>
        </p:nvSpPr>
        <p:spPr>
          <a:xfrm>
            <a:off x="1621991" y="973178"/>
            <a:ext cx="354053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Baza personelu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234F949-8A81-4D48-A0B6-75D7600955A2}"/>
              </a:ext>
            </a:extLst>
          </p:cNvPr>
          <p:cNvSpPr txBox="1"/>
          <p:nvPr/>
        </p:nvSpPr>
        <p:spPr>
          <a:xfrm>
            <a:off x="1621991" y="1948538"/>
            <a:ext cx="354053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Oświadczania – dołączyć:</a:t>
            </a:r>
          </a:p>
        </p:txBody>
      </p:sp>
    </p:spTree>
    <p:extLst>
      <p:ext uri="{BB962C8B-B14F-4D97-AF65-F5344CB8AC3E}">
        <p14:creationId xmlns:p14="http://schemas.microsoft.com/office/powerpoint/2010/main" val="39180137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9275" y="381030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138468" y="344459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Interpretacje IZ PO WER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F530E74-62CE-4F10-B752-BD0A9FC3A530}"/>
              </a:ext>
            </a:extLst>
          </p:cNvPr>
          <p:cNvSpPr/>
          <p:nvPr/>
        </p:nvSpPr>
        <p:spPr>
          <a:xfrm>
            <a:off x="1559661" y="796878"/>
            <a:ext cx="10476621" cy="57554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b="1" dirty="0"/>
              <a:t>Pismo </a:t>
            </a:r>
            <a:r>
              <a:rPr lang="pl-PL" sz="1600" b="1" dirty="0" err="1"/>
              <a:t>MFiPR</a:t>
            </a:r>
            <a:r>
              <a:rPr lang="pl-PL" sz="1600" b="1" dirty="0"/>
              <a:t> znak sprawy: DZF-VI.6610.44.2021.MM z </a:t>
            </a:r>
            <a:r>
              <a:rPr lang="pl-PL" sz="1600" b="1" dirty="0">
                <a:highlight>
                  <a:srgbClr val="FFFF00"/>
                </a:highlight>
              </a:rPr>
              <a:t>14.12.2021</a:t>
            </a:r>
            <a:r>
              <a:rPr lang="pl-PL" sz="1600" b="1" dirty="0"/>
              <a:t> w sprawie rozliczenia kwoty wsparcia pomostowego</a:t>
            </a:r>
          </a:p>
          <a:p>
            <a:r>
              <a:rPr lang="pl-PL" sz="1600" b="1" dirty="0"/>
              <a:t>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prstClr val="black"/>
                </a:solidFill>
              </a:rPr>
              <a:t>Ww. interpretacja </a:t>
            </a:r>
            <a:r>
              <a:rPr lang="pl-PL" sz="1600" b="1" dirty="0">
                <a:solidFill>
                  <a:prstClr val="black"/>
                </a:solidFill>
              </a:rPr>
              <a:t>odnosi się do zasad wskazanych w Wytycznych, jeśli dana IP przyjęła inne rozwiązania</a:t>
            </a:r>
            <a:r>
              <a:rPr lang="pl-PL" sz="1600" dirty="0">
                <a:solidFill>
                  <a:prstClr val="black"/>
                </a:solidFill>
              </a:rPr>
              <a:t>, polegające na </a:t>
            </a:r>
            <a:r>
              <a:rPr lang="pl-PL" sz="1600" b="1" dirty="0">
                <a:solidFill>
                  <a:prstClr val="black"/>
                </a:solidFill>
              </a:rPr>
              <a:t>uznaniu limitu wskazanego w treści Wytycznych za średniomiesięczny</a:t>
            </a:r>
            <a:r>
              <a:rPr lang="pl-PL" sz="1600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srgbClr val="FF0000"/>
                </a:solidFill>
              </a:rPr>
              <a:t>nie stanowi to o </a:t>
            </a:r>
            <a:r>
              <a:rPr lang="pl-PL" sz="1600" b="1" dirty="0" err="1">
                <a:solidFill>
                  <a:srgbClr val="FF0000"/>
                </a:solidFill>
              </a:rPr>
              <a:t>niekwalifikowalności</a:t>
            </a:r>
            <a:r>
              <a:rPr lang="pl-PL" sz="1600" b="1" dirty="0">
                <a:solidFill>
                  <a:srgbClr val="FF0000"/>
                </a:solidFill>
              </a:rPr>
              <a:t> rozliczonych w ten sposób wydatków, o ile spełniają one ogólne warunki kwalifikowalności wydatków wskazane w Wytycznych kwalifikowalności i są zgodne z Wytycznymi rynku pracy oraz z postanowieniami umowy o dofinansowanie projektu </a:t>
            </a:r>
            <a:r>
              <a:rPr lang="pl-PL" sz="1600" dirty="0">
                <a:solidFill>
                  <a:prstClr val="black"/>
                </a:solidFill>
              </a:rPr>
              <a:t>– </a:t>
            </a:r>
            <a:r>
              <a:rPr lang="pl-PL" sz="1600" b="1" dirty="0">
                <a:solidFill>
                  <a:prstClr val="black"/>
                </a:solidFill>
                <a:highlight>
                  <a:srgbClr val="FFFF00"/>
                </a:highlight>
              </a:rPr>
              <a:t>DWUP nie uśrednił ww. limitu – rozliczamy WP do limitu miesięcznego np. max: 2 600 zł</a:t>
            </a:r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/>
              <a:t>Należy mieć jednak na uwadze, że w przypadku </a:t>
            </a:r>
            <a:r>
              <a:rPr lang="pl-PL" sz="1600" b="1" dirty="0"/>
              <a:t>dalszej realizacji tych projektów w kolejnych miesiącach</a:t>
            </a:r>
            <a:r>
              <a:rPr lang="pl-PL" sz="1600" dirty="0"/>
              <a:t>, konieczne jest </a:t>
            </a:r>
            <a:r>
              <a:rPr lang="pl-PL" sz="1600" b="1" dirty="0"/>
              <a:t>dostosowanie systemu rozliczeń zgodnie z zapisami Wytycznych oraz Standardem i wyjaśnieniami wskazanymi powyżej.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/>
              <a:t>Odnosząc się do Państwa pytania dotyczącego </a:t>
            </a:r>
            <a:r>
              <a:rPr lang="pl-PL" sz="1600" b="1" dirty="0"/>
              <a:t>miesięcznych rozliczeń wsparcia pomostowego dokonywanych między beneficjentem a uczestnikiem projektu, należy kierować się zapisami umowy zawartej z uczestnikiem projektu</a:t>
            </a:r>
            <a:r>
              <a:rPr lang="pl-PL" sz="1600" dirty="0"/>
              <a:t>. Jednocześnie, </a:t>
            </a:r>
            <a:r>
              <a:rPr lang="pl-PL" sz="1600" b="1" dirty="0"/>
              <a:t>beneficjent musi zapewnić, że te same wydatki nie są rozliczane przez uczestnika dwukrotnie w ramach projektu.</a:t>
            </a:r>
            <a:r>
              <a:rPr lang="pl-PL" sz="1600" dirty="0"/>
              <a:t> Co do zasady, </a:t>
            </a:r>
            <a:r>
              <a:rPr lang="pl-PL" sz="1600" b="1" dirty="0"/>
              <a:t>jeśli nie jest to uregulowane w umowie</a:t>
            </a:r>
            <a:r>
              <a:rPr lang="pl-PL" sz="1600" dirty="0"/>
              <a:t>, </a:t>
            </a:r>
            <a:r>
              <a:rPr lang="pl-PL" sz="1600" b="1" dirty="0">
                <a:solidFill>
                  <a:srgbClr val="FF0000"/>
                </a:solidFill>
              </a:rPr>
              <a:t>możliwe jest rozliczanie wydatków w danym miesiącu za okres poprzedzający miesiąc składania wniosku, o ile wydatki te nie były już wcześniej rozliczone. </a:t>
            </a:r>
            <a:r>
              <a:rPr lang="pl-PL" sz="1600" dirty="0"/>
              <a:t>Możliwe jest również </a:t>
            </a:r>
            <a:r>
              <a:rPr lang="pl-PL" sz="1600" b="1" dirty="0">
                <a:solidFill>
                  <a:srgbClr val="FF0000"/>
                </a:solidFill>
              </a:rPr>
              <a:t>rozliczenie wydatków poniesionych w okresie, którego rozliczenie dotyczy, ale odnoszących się do przyszłych zobowiązań, pod warunkiem, że jest ono dokonywane na podstawie dokumentów księgowych (np. faktura), w których jasno wskazano wysokość danego zobowiązania – </a:t>
            </a:r>
            <a:r>
              <a:rPr lang="pl-PL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DWUP zakłada rozliczanie kasowe – w okresach wg dat zapłaty i dopuszcza rozliczenie np. składki OC maksymalnie za okres do 6 m-</a:t>
            </a:r>
            <a:r>
              <a:rPr lang="pl-PL" sz="16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cy</a:t>
            </a:r>
            <a:r>
              <a:rPr lang="pl-PL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 z rocznej opłaty składki, adekwatnie do upływu okresu ostatniej VI transzy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/>
              <a:t>kluczową rolą Beneficjentów </a:t>
            </a:r>
            <a:r>
              <a:rPr lang="pl-PL" sz="1600" dirty="0"/>
              <a:t>w projektach służących rozwojowi przedsiębiorczości </a:t>
            </a:r>
            <a:r>
              <a:rPr lang="pl-PL" sz="1600" b="1" dirty="0"/>
              <a:t>jest bieżące wsparcie uczestników w okresie realizacji projektu</a:t>
            </a:r>
            <a:r>
              <a:rPr lang="pl-PL" sz="1600" dirty="0"/>
              <a:t>, a zwłaszcza </a:t>
            </a:r>
            <a:r>
              <a:rPr lang="pl-PL" sz="1600" b="1" dirty="0"/>
              <a:t>w początkowym okresie prowadzenia działalności gospodarczej</a:t>
            </a:r>
            <a:r>
              <a:rPr lang="pl-PL" sz="1600" dirty="0"/>
              <a:t>, tak by </a:t>
            </a:r>
            <a:r>
              <a:rPr lang="pl-PL" sz="1600" b="1" dirty="0"/>
              <a:t>uzyskane wsparcie było jak najbardziej efektywnie przez nich wykorzystane</a:t>
            </a:r>
            <a:r>
              <a:rPr lang="pl-PL" sz="1600" dirty="0"/>
              <a:t> i było </a:t>
            </a:r>
            <a:r>
              <a:rPr lang="pl-PL" sz="1600" b="1" dirty="0"/>
              <a:t>rozliczane zgodnie z obowiązującymi zasadami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383506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9275" y="381030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138468" y="344459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Interpretacje IZ PO WER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F530E74-62CE-4F10-B752-BD0A9FC3A530}"/>
              </a:ext>
            </a:extLst>
          </p:cNvPr>
          <p:cNvSpPr/>
          <p:nvPr/>
        </p:nvSpPr>
        <p:spPr>
          <a:xfrm>
            <a:off x="1559661" y="814193"/>
            <a:ext cx="10476621" cy="61247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b="1" dirty="0"/>
              <a:t>Pismo </a:t>
            </a:r>
            <a:r>
              <a:rPr lang="pl-PL" sz="1600" b="1" dirty="0" err="1"/>
              <a:t>MFiPR</a:t>
            </a:r>
            <a:r>
              <a:rPr lang="pl-PL" sz="1600" b="1" dirty="0"/>
              <a:t> znak sprawy: DZF-V.6610.10.2022.AN z </a:t>
            </a:r>
            <a:r>
              <a:rPr lang="pl-PL" sz="1600" b="1" dirty="0">
                <a:highlight>
                  <a:srgbClr val="FFFF00"/>
                </a:highlight>
              </a:rPr>
              <a:t>24.06.2022</a:t>
            </a:r>
            <a:r>
              <a:rPr lang="pl-PL" sz="1600" b="1" dirty="0"/>
              <a:t> w sprawie rozliczenia kwoty wsparcia pomostowego</a:t>
            </a:r>
          </a:p>
          <a:p>
            <a:endParaRPr lang="pl-PL" sz="800" b="1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prstClr val="black"/>
                </a:solidFill>
              </a:rPr>
              <a:t>Wsparcie pomostowe </a:t>
            </a:r>
            <a:r>
              <a:rPr lang="pl-PL" sz="1600" dirty="0">
                <a:solidFill>
                  <a:prstClr val="black"/>
                </a:solidFill>
              </a:rPr>
              <a:t>jest wypłacane uczestnikowi projektu </a:t>
            </a:r>
            <a:r>
              <a:rPr lang="pl-PL" sz="1600" b="1" dirty="0">
                <a:solidFill>
                  <a:prstClr val="black"/>
                </a:solidFill>
              </a:rPr>
              <a:t>miesięcznie w kwocie nie większej niż równowartość minimalnego wynagrodzenia za pracę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prstClr val="black"/>
                </a:solidFill>
              </a:rPr>
              <a:t>Rozliczenie wsparcia pomostowego w projekcie (ujęcie we wniosku o płatność)</a:t>
            </a:r>
            <a:r>
              <a:rPr lang="pl-PL" sz="1600" dirty="0">
                <a:solidFill>
                  <a:prstClr val="black"/>
                </a:solidFill>
              </a:rPr>
              <a:t> odbywa się na </a:t>
            </a:r>
            <a:r>
              <a:rPr lang="pl-PL" sz="1600" b="1" dirty="0">
                <a:solidFill>
                  <a:prstClr val="black"/>
                </a:solidFill>
              </a:rPr>
              <a:t>podstawie rozliczenia przedkładanego przez uczestnika</a:t>
            </a:r>
            <a:r>
              <a:rPr lang="pl-PL" sz="1600" dirty="0">
                <a:solidFill>
                  <a:prstClr val="black"/>
                </a:solidFill>
              </a:rPr>
              <a:t>, zawierającego </a:t>
            </a:r>
            <a:r>
              <a:rPr lang="pl-PL" sz="1600" b="1" dirty="0">
                <a:solidFill>
                  <a:prstClr val="black"/>
                </a:solidFill>
              </a:rPr>
              <a:t>zestawienie poniesionych wydatków</a:t>
            </a:r>
            <a:r>
              <a:rPr lang="pl-PL" sz="1600" dirty="0">
                <a:solidFill>
                  <a:prstClr val="black"/>
                </a:solidFill>
              </a:rPr>
              <a:t>, które powinno </a:t>
            </a:r>
            <a:r>
              <a:rPr lang="pl-PL" sz="1600" b="1" dirty="0">
                <a:solidFill>
                  <a:prstClr val="black"/>
                </a:solidFill>
              </a:rPr>
              <a:t>odpowiadać zestawieniu złożonemu wraz z wnioskiem o przyznanie wsparcia pomostowego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FF0000"/>
                </a:solidFill>
              </a:rPr>
              <a:t>Jeśli uczestnik przedstawi </a:t>
            </a:r>
            <a:r>
              <a:rPr lang="pl-PL" sz="1600" b="1" dirty="0">
                <a:solidFill>
                  <a:srgbClr val="000000"/>
                </a:solidFill>
              </a:rPr>
              <a:t>w</a:t>
            </a:r>
            <a:r>
              <a:rPr lang="pl-PL" sz="1600" b="1" dirty="0">
                <a:solidFill>
                  <a:srgbClr val="FF0000"/>
                </a:solidFill>
              </a:rPr>
              <a:t> danym miesiącu rozliczenie na niższą kwotę niż otrzymana transza to wydatek kwalifikowalny odpowiada kwocie wskazanej w rozliczeniu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FF0000"/>
                </a:solidFill>
              </a:rPr>
              <a:t>Nie ma możliwości zwiększenia kwoty wydatków rozliczanych w następnym miesiącu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prstClr val="black"/>
                </a:solidFill>
              </a:rPr>
              <a:t>Wsparcie </a:t>
            </a:r>
            <a:r>
              <a:rPr lang="pl-PL" sz="1600" b="1" dirty="0">
                <a:solidFill>
                  <a:prstClr val="black"/>
                </a:solidFill>
              </a:rPr>
              <a:t>wypłacane </a:t>
            </a:r>
            <a:r>
              <a:rPr lang="pl-PL" sz="1600" dirty="0">
                <a:solidFill>
                  <a:prstClr val="black"/>
                </a:solidFill>
              </a:rPr>
              <a:t>jest </a:t>
            </a:r>
            <a:r>
              <a:rPr lang="pl-PL" sz="1600" b="1" dirty="0">
                <a:solidFill>
                  <a:prstClr val="black"/>
                </a:solidFill>
              </a:rPr>
              <a:t>w okresie od 6 </a:t>
            </a:r>
            <a:r>
              <a:rPr lang="pl-PL" sz="1600" dirty="0">
                <a:solidFill>
                  <a:prstClr val="black"/>
                </a:solidFill>
              </a:rPr>
              <a:t>do 12 miesięcy od dnia rozpoczęcia działalności gospodarczej </a:t>
            </a:r>
            <a:r>
              <a:rPr lang="pl-PL" sz="1600" b="1" dirty="0">
                <a:solidFill>
                  <a:srgbClr val="FF0000"/>
                </a:solidFill>
              </a:rPr>
              <a:t>w formie zaliczki, rozliczanej przez uczestnika.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b="1" dirty="0">
                <a:solidFill>
                  <a:srgbClr val="FF0000"/>
                </a:solidFill>
              </a:rPr>
              <a:t>Nie oznacza to, że każdorazowo należy wzywać uczestnika do zwrotu środków niewydatkowanych w poprzednim miesiącu. Na podstawie rozliczenia można bowiem odpowiednio pomniejszyć kwotę kolejnej transzy wypłacanej uczestnikowi – </a:t>
            </a:r>
            <a:r>
              <a:rPr lang="pl-PL" sz="1600" b="1" dirty="0">
                <a:solidFill>
                  <a:srgbClr val="000000"/>
                </a:solidFill>
                <a:highlight>
                  <a:srgbClr val="FFFF00"/>
                </a:highlight>
              </a:rPr>
              <a:t>DWUP –WP wypacane jest zaliczkami do 6 miesięcy – sugerujemy rozliczanie ewentualnych zwrotów niewydatkowanych środków do rozliczenia każdej transzy WP </a:t>
            </a:r>
            <a:endParaRPr lang="pl-PL" sz="1600" b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prstClr val="black"/>
                </a:solidFill>
              </a:rPr>
              <a:t>Zgodnie z zapisami Wytycznych w zakresie realizacji przedsięwzięć z udziałem środków EFS w obszarze rynku pracy na lata 2014-2020, </a:t>
            </a:r>
            <a:r>
              <a:rPr lang="pl-PL" sz="1600" b="1" dirty="0">
                <a:solidFill>
                  <a:prstClr val="black"/>
                </a:solidFill>
              </a:rPr>
              <a:t>WP jest kwalifikowalne na podstawie rozliczenia przedkładanego przez uczestnika</a:t>
            </a:r>
            <a:r>
              <a:rPr lang="pl-PL" sz="1600" dirty="0">
                <a:solidFill>
                  <a:prstClr val="black"/>
                </a:solidFill>
              </a:rPr>
              <a:t>, </a:t>
            </a:r>
            <a:r>
              <a:rPr lang="pl-PL" sz="1600" dirty="0" err="1">
                <a:solidFill>
                  <a:prstClr val="black"/>
                </a:solidFill>
              </a:rPr>
              <a:t>zawier</a:t>
            </a:r>
            <a:r>
              <a:rPr lang="pl-PL" sz="1600" dirty="0">
                <a:solidFill>
                  <a:prstClr val="black"/>
                </a:solidFill>
              </a:rPr>
              <a:t>. </a:t>
            </a:r>
            <a:r>
              <a:rPr lang="pl-PL" sz="1600" b="1" dirty="0">
                <a:solidFill>
                  <a:prstClr val="black"/>
                </a:solidFill>
              </a:rPr>
              <a:t>zestawienie wydatków faktycznie przez niego poniesionych </a:t>
            </a:r>
            <a:r>
              <a:rPr lang="pl-PL" sz="1600" dirty="0">
                <a:solidFill>
                  <a:prstClr val="black"/>
                </a:solidFill>
              </a:rPr>
              <a:t>w </a:t>
            </a:r>
            <a:r>
              <a:rPr lang="pl-PL" sz="1600" b="1" dirty="0">
                <a:solidFill>
                  <a:prstClr val="black"/>
                </a:solidFill>
              </a:rPr>
              <a:t>okresie jaki obejmuje dane zestawienie </a:t>
            </a:r>
            <a:r>
              <a:rPr lang="pl-PL" sz="1600" dirty="0">
                <a:solidFill>
                  <a:prstClr val="black"/>
                </a:solidFill>
              </a:rPr>
              <a:t>poniesionych kosztów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FF0000"/>
                </a:solidFill>
              </a:rPr>
              <a:t>Nie określono dokumentu, który winien być ujęty we WNP</a:t>
            </a:r>
            <a:r>
              <a:rPr lang="pl-PL" sz="1600" dirty="0">
                <a:solidFill>
                  <a:prstClr val="black"/>
                </a:solidFill>
              </a:rPr>
              <a:t>, to </a:t>
            </a:r>
            <a:r>
              <a:rPr lang="pl-PL" sz="1600" b="1" dirty="0">
                <a:solidFill>
                  <a:prstClr val="black"/>
                </a:solidFill>
              </a:rPr>
              <a:t>Beneficjent lub IP podejmuje decyzje w tym zakresie</a:t>
            </a:r>
            <a:r>
              <a:rPr lang="pl-PL" sz="1600" dirty="0">
                <a:solidFill>
                  <a:prstClr val="black"/>
                </a:solidFill>
              </a:rPr>
              <a:t>. We WNP bowiem może być zatem </a:t>
            </a:r>
            <a:r>
              <a:rPr lang="pl-PL" sz="1600" b="1" dirty="0">
                <a:solidFill>
                  <a:prstClr val="black"/>
                </a:solidFill>
              </a:rPr>
              <a:t>ujęta lista wypłat WP</a:t>
            </a:r>
            <a:r>
              <a:rPr lang="pl-PL" sz="1600" dirty="0">
                <a:solidFill>
                  <a:prstClr val="black"/>
                </a:solidFill>
              </a:rPr>
              <a:t>, do której </a:t>
            </a:r>
            <a:r>
              <a:rPr lang="pl-PL" sz="1600" b="1" dirty="0">
                <a:solidFill>
                  <a:prstClr val="black"/>
                </a:solidFill>
              </a:rPr>
              <a:t>załączone są przedłożone przez uczestników rozliczenia</a:t>
            </a:r>
            <a:r>
              <a:rPr lang="pl-PL" sz="1600" dirty="0">
                <a:solidFill>
                  <a:prstClr val="black"/>
                </a:solidFill>
              </a:rPr>
              <a:t>, jak również </a:t>
            </a:r>
            <a:r>
              <a:rPr lang="pl-PL" sz="1600" b="1" dirty="0">
                <a:solidFill>
                  <a:prstClr val="black"/>
                </a:solidFill>
              </a:rPr>
              <a:t>samo rozliczenie lub informacja o jego weryfikacji i zatwierdzeniu w określonej kwocie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prstClr val="black"/>
                </a:solidFill>
              </a:rPr>
              <a:t>Zasady wskazane w piśmie znak DZF-VI.6610.44.2021.MM winny być stosowane do wszystkich wydatków rozliczanych przez uczestników począwszy od grudnia 2021 r. i </a:t>
            </a:r>
            <a:r>
              <a:rPr lang="pl-PL" sz="1600" b="1" dirty="0">
                <a:solidFill>
                  <a:prstClr val="black"/>
                </a:solidFill>
              </a:rPr>
              <a:t>jeśli jest to konieczne, należy dostosować zapisy umów zawartych pomiędzy beneficjentem a uczestnikiem</a:t>
            </a:r>
            <a:r>
              <a:rPr lang="pl-PL" sz="1600" dirty="0">
                <a:solidFill>
                  <a:prstClr val="black"/>
                </a:solidFill>
              </a:rPr>
              <a:t>, tak aby zapewnić rozliczanie WP zgodnie z Wytycznymi i obowiązującymi zasadami.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6757838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9275" y="381030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170992" y="304806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Pytania Beneficjentów i odpowiedzi DWUP: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F530E74-62CE-4F10-B752-BD0A9FC3A530}"/>
              </a:ext>
            </a:extLst>
          </p:cNvPr>
          <p:cNvSpPr/>
          <p:nvPr/>
        </p:nvSpPr>
        <p:spPr>
          <a:xfrm>
            <a:off x="1371601" y="836031"/>
            <a:ext cx="10820400" cy="58477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1</a:t>
            </a:r>
            <a:r>
              <a:rPr lang="pl-PL" sz="1600" dirty="0"/>
              <a:t>.Czy w ramach monitoringu prowadzenia działalności gosp. Beneficjent powinien weryfikować czy został zakupiony sprzęt w ramach stawki jednostkowej? Bez weryfikacji faktur i potwierdzeń zapłaty. </a:t>
            </a:r>
            <a:endParaRPr lang="pl-PL" sz="1600" b="1" dirty="0"/>
          </a:p>
          <a:p>
            <a:endParaRPr lang="pl-PL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/>
              <a:t>Odpowiedź DWUP: nie ma wymogu weryfikacji zakupionego sprzętu w ramach wsparcia udzielonego stawką jednostkową</a:t>
            </a:r>
          </a:p>
          <a:p>
            <a:endParaRPr lang="pl-PL" sz="1600" b="1" dirty="0"/>
          </a:p>
          <a:p>
            <a:r>
              <a:rPr lang="pl-PL" sz="1200" b="1" dirty="0"/>
              <a:t>WZÓR MINIMALNY UMOWA NR....O UDZIELENIE WSPARCIA FINANSOWEGO § 3 ust 1-5 i § 4 ustęp 1-6</a:t>
            </a:r>
          </a:p>
          <a:p>
            <a:endParaRPr lang="pl-PL" sz="1400" b="1" dirty="0"/>
          </a:p>
          <a:p>
            <a:r>
              <a:rPr lang="pl-PL" sz="1400" b="1" dirty="0"/>
              <a:t>§ 3 Warunki kwalifikowalności wsparcia finansowego na założenie działalności gospodarczej</a:t>
            </a:r>
          </a:p>
          <a:p>
            <a:r>
              <a:rPr lang="pl-PL" sz="1400" b="1" dirty="0"/>
              <a:t>1.Uczestnik projektu zobowiązuje się do prowadzenia działalności gospodarczej przez </a:t>
            </a:r>
            <a:r>
              <a:rPr lang="pl-PL" sz="1400" b="1" dirty="0">
                <a:solidFill>
                  <a:srgbClr val="FF0000"/>
                </a:solidFill>
              </a:rPr>
              <a:t>okres co najmniej 12 miesięcy od dnia rozpoczęcia działalności gospodarczej. </a:t>
            </a:r>
          </a:p>
          <a:p>
            <a:r>
              <a:rPr lang="pl-PL" sz="1400" b="1" dirty="0"/>
              <a:t>2.Uczestnik projektu nie może zawiesić prowadzenia działalności gospodarczej w terminie wskazanym w ust. 1.</a:t>
            </a:r>
          </a:p>
          <a:p>
            <a:r>
              <a:rPr lang="pl-PL" sz="1400" b="1" dirty="0"/>
              <a:t>3. Warunkiem rozliczenia udzielonego wsparcia finansowego na założenie działalności gospodarczej tj. potwierdzenia kwalifikowalności stawki jednostkowej jest </a:t>
            </a:r>
            <a:r>
              <a:rPr lang="pl-PL" sz="1400" b="1" dirty="0">
                <a:solidFill>
                  <a:srgbClr val="FF0000"/>
                </a:solidFill>
              </a:rPr>
              <a:t>przedstawienie przez UP na wezwanie - dokumentów / dowodów potwierdzających prowadzenie przez niego dofinansowanej działalności gospodarczej przez okres wskazany w ust. 1. </a:t>
            </a:r>
          </a:p>
          <a:p>
            <a:r>
              <a:rPr lang="pl-PL" sz="1400" b="1" dirty="0"/>
              <a:t>Dokumenty te wynikają ze specyfiki planowanej działalności gospodarczej wskazanej w Biznesplanie i obejmują: </a:t>
            </a:r>
          </a:p>
          <a:p>
            <a:r>
              <a:rPr lang="pl-PL" sz="1400" b="1" dirty="0"/>
              <a:t>• </a:t>
            </a:r>
            <a:r>
              <a:rPr lang="pl-PL" sz="1400" b="1" dirty="0">
                <a:solidFill>
                  <a:srgbClr val="FF0000"/>
                </a:solidFill>
              </a:rPr>
              <a:t>potwierdzenia odprowadzania odpowiednich składek na ZUS </a:t>
            </a:r>
            <a:r>
              <a:rPr lang="pl-PL" sz="1400" b="1" dirty="0">
                <a:solidFill>
                  <a:schemeClr val="tx1"/>
                </a:solidFill>
              </a:rPr>
              <a:t>(w zależności od sytuacji prawnej uczestnika projektu);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• umowy z klientami (jeśli dotyczy);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• wyciągi bankowe potwierdzające dokonywanie sprzedaży / wykonywanie usług w ramach prowadzonej działalności;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• dokumenty potwierdzające przerwy w prowadzeniu działalności gospodarczej z powodu choroby lub korzystania ze świadczenia rehabilitacyjnego (jeśli dotyczy);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• stronę internetową działalności gospodarczej lub inne formy promocji / reklamy;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• (pozostałe dokumenty wynikające ze specyfiki działalności gospodarczej </a:t>
            </a:r>
            <a:r>
              <a:rPr lang="pl-PL" sz="1400" b="1" dirty="0"/>
              <a:t>– jeżeli dotyczy).</a:t>
            </a:r>
          </a:p>
          <a:p>
            <a:r>
              <a:rPr lang="pl-PL" sz="1400" b="1" dirty="0"/>
              <a:t>4.UP jest zobowiązany gromadzić dokumenty potwierdzające faktyczne prowadzenie działalności gospodarczej oraz bezwzględnie udostępnić je na potrzeby kontroli prowadzonej działalności gospodarczej przez podmioty do tego uprawnione. </a:t>
            </a:r>
          </a:p>
          <a:p>
            <a:r>
              <a:rPr lang="pl-PL" sz="1400" b="1" dirty="0"/>
              <a:t>5.Uczestnik projektu </a:t>
            </a:r>
            <a:r>
              <a:rPr lang="pl-PL" sz="1400" b="1" dirty="0">
                <a:solidFill>
                  <a:srgbClr val="FF0000"/>
                </a:solidFill>
              </a:rPr>
              <a:t>nie ma obowiązku gromadzenia ani opisywania dokumentów księgowych w ramach projektu na potwierdzenie poniesienia wydatków rozliczanych stawką jednostkową – gromadzone są wyłącznie te dokumenty o których mowa w ust 3 i 4.</a:t>
            </a:r>
          </a:p>
        </p:txBody>
      </p:sp>
    </p:spTree>
    <p:extLst>
      <p:ext uri="{BB962C8B-B14F-4D97-AF65-F5344CB8AC3E}">
        <p14:creationId xmlns:p14="http://schemas.microsoft.com/office/powerpoint/2010/main" val="5288517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9275" y="381030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170992" y="304806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Pytania Beneficjentów i odpowiedzi DWUP: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F530E74-62CE-4F10-B752-BD0A9FC3A530}"/>
              </a:ext>
            </a:extLst>
          </p:cNvPr>
          <p:cNvSpPr/>
          <p:nvPr/>
        </p:nvSpPr>
        <p:spPr>
          <a:xfrm>
            <a:off x="1559661" y="967404"/>
            <a:ext cx="10476621" cy="4339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/>
              <a:t>1.Czy w ramach monitoringu prowadzenia działalności gosp. Beneficjent powinien weryfikować czy został zakupiony sprzęt w ramach stawki jednostkowej? Bez weryfikacji faktur i potwierdzeń zapłaty. –c.d.</a:t>
            </a:r>
            <a:endParaRPr lang="pl-PL" sz="1600" b="1" dirty="0"/>
          </a:p>
          <a:p>
            <a:endParaRPr lang="pl-PL" sz="1600" b="1" dirty="0"/>
          </a:p>
          <a:p>
            <a:r>
              <a:rPr lang="pl-PL" sz="1200" b="1" dirty="0"/>
              <a:t>WZÓR MINIMALNY UMOWA NR....O UDZIELENIE WSPARCIA FINANSOWEGO § 3 ust 3-5 i § 4 ustęp 1-2, 4-6</a:t>
            </a:r>
          </a:p>
          <a:p>
            <a:endParaRPr lang="pl-PL" sz="1400" b="1" dirty="0"/>
          </a:p>
          <a:p>
            <a:r>
              <a:rPr lang="pl-PL" sz="1400" b="1" dirty="0"/>
              <a:t>§ 4 Monitoring i kontrola</a:t>
            </a:r>
          </a:p>
          <a:p>
            <a:r>
              <a:rPr lang="pl-PL" sz="1400" b="1" dirty="0"/>
              <a:t>1.Uczestnik projektu zobowiązany jest poddać się monitoringowi i kontroli uprawnionych organów w zakresie faktycznego prowadzenia działalności gospodarczej. </a:t>
            </a:r>
          </a:p>
          <a:p>
            <a:r>
              <a:rPr lang="pl-PL" sz="1400" b="1" dirty="0"/>
              <a:t>2.Główny obowiązek </a:t>
            </a:r>
            <a:r>
              <a:rPr lang="pl-PL" sz="1400" b="1" dirty="0">
                <a:solidFill>
                  <a:srgbClr val="FF0000"/>
                </a:solidFill>
              </a:rPr>
              <a:t>monitorowania i kontroli w zakresie faktycznego prowadzenia działalności gospodarczej spoczywa na Beneficjencie.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3. Uczestnik projektu zobowiązany jest niezwłocznie powiadomić Beneficjenta o wszelkich okolicznościach mogących zakłócić lub opóźnić prawidłowe prowadzenie działalności gospodarczej. </a:t>
            </a:r>
          </a:p>
          <a:p>
            <a:r>
              <a:rPr lang="pl-PL" sz="1400" b="1" dirty="0"/>
              <a:t>4.W okresie trwałości wsparcia Beneficjent przeprowadza co najmniej jedną kontrolę każdej dofinansowanej w projekcie działalności gospodarczej w </a:t>
            </a:r>
            <a:r>
              <a:rPr lang="pl-PL" sz="1400" b="1" dirty="0">
                <a:solidFill>
                  <a:srgbClr val="FF0000"/>
                </a:solidFill>
              </a:rPr>
              <a:t>celu potwierdzenia prowadzenia działalności gospodarczej przez wymagany okres wskazany w § 3 ust. 1 </a:t>
            </a:r>
            <a:r>
              <a:rPr lang="pl-PL" sz="1400" b="1" dirty="0"/>
              <a:t>niniejszej umowy.</a:t>
            </a:r>
          </a:p>
          <a:p>
            <a:r>
              <a:rPr lang="pl-PL" sz="1400" b="1" dirty="0"/>
              <a:t>5.Celem kontroli jest </a:t>
            </a:r>
            <a:r>
              <a:rPr lang="pl-PL" sz="1400" b="1" dirty="0">
                <a:solidFill>
                  <a:srgbClr val="FF0000"/>
                </a:solidFill>
              </a:rPr>
              <a:t>ustalenie, czy dofinansowana działalność gospodarcza jest rzeczywiście prowadzona, a nie sprawdzenie prawidłowości prowadzonej działalności</a:t>
            </a:r>
            <a:r>
              <a:rPr lang="pl-PL" sz="1400" b="1" dirty="0"/>
              <a:t>.</a:t>
            </a:r>
          </a:p>
          <a:p>
            <a:r>
              <a:rPr lang="pl-PL" sz="1400" b="1" dirty="0"/>
              <a:t>6.Podczas kontroli </a:t>
            </a:r>
            <a:r>
              <a:rPr lang="pl-PL" sz="1400" b="1" dirty="0">
                <a:solidFill>
                  <a:srgbClr val="FF0000"/>
                </a:solidFill>
              </a:rPr>
              <a:t>nie są weryfikowane pojedyncze dokumenty księgowe dotyczące wydatków wskazanych w biznesplanie, jedynie dokumenty, o których mowa w § 3. </a:t>
            </a:r>
          </a:p>
          <a:p>
            <a:endParaRPr lang="pl-PL" sz="1600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9093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9275" y="381030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170992" y="304806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Pytania Beneficjentów i odpowiedzi DWUP: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F530E74-62CE-4F10-B752-BD0A9FC3A530}"/>
              </a:ext>
            </a:extLst>
          </p:cNvPr>
          <p:cNvSpPr/>
          <p:nvPr/>
        </p:nvSpPr>
        <p:spPr>
          <a:xfrm>
            <a:off x="1277882" y="795955"/>
            <a:ext cx="10758401" cy="60620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500" dirty="0"/>
              <a:t>2. Beneficjent stoi na stanowisku, iż m.in. w świetle zmian w przepisach dotyczących sposobu naliczania składek na ubezpieczenia społeczne, radykalnych zmian cen paliw i innych zmian związanych z kosztami prowadzenia działalności gospodarczej, z którymi mamy do czynienia w obecnej sytuacji ekonomicznej w kraju, </a:t>
            </a:r>
            <a:r>
              <a:rPr lang="pl-PL" sz="1500" b="1" dirty="0"/>
              <a:t>zasadne jest korzystanie przez uczestników z prawa do wnioskowania o zmiany w zestawieniu, jak również przesuwania wydatków w ramach 6 miesięcy, w zależności od poziomu wydatkowania środków z danej transzy, a następnie ostatecznego rozliczenia wsparcia pomostowego i dokonania ewentualnego zwrotu niewydatkowanych środków globalnie, po otrzymaniu ostatniej transzy wsparcia. </a:t>
            </a:r>
            <a:r>
              <a:rPr lang="pl-PL" sz="1500" dirty="0"/>
              <a:t>Wydaje się to również zasadne z punktu widzenia korygowanych i wydawanych uczestnikom zaświadczeń o pomocy de </a:t>
            </a:r>
            <a:r>
              <a:rPr lang="pl-PL" sz="1500" dirty="0" err="1"/>
              <a:t>minimis</a:t>
            </a:r>
            <a:r>
              <a:rPr lang="pl-PL" sz="1500" dirty="0"/>
              <a:t>, gdyż zmniejsza liczbę dokumentów do zaledwie dwóch w ramach całego wsparcia, bez konieczności comiesięcznych korekt. </a:t>
            </a:r>
          </a:p>
          <a:p>
            <a:endParaRPr lang="pl-PL" sz="15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500" b="1" dirty="0"/>
              <a:t>Odpowiedź DWUP: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/>
              <a:t>Uczestnicy mogą wnioskować o zmiany w zestawieniu w obrębie jednego miesiąca  - </a:t>
            </a:r>
            <a:r>
              <a:rPr lang="pl-PL" sz="1500" b="1" dirty="0">
                <a:solidFill>
                  <a:srgbClr val="FF0000"/>
                </a:solidFill>
              </a:rPr>
              <a:t>do kwoty przyznanej na dany miesiąc we Wniosku o wsparcie pomostowe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/>
              <a:t>Uczestnicy </a:t>
            </a:r>
            <a:r>
              <a:rPr lang="pl-PL" sz="1500" b="1" dirty="0">
                <a:solidFill>
                  <a:srgbClr val="FF0000"/>
                </a:solidFill>
              </a:rPr>
              <a:t>nie mogą zmieniać – przesuwać niewykorzystanych środków </a:t>
            </a:r>
            <a:r>
              <a:rPr lang="pl-PL" sz="1500" b="1" dirty="0"/>
              <a:t>na wydatkowanie w ramach 6 miesięcy – </a:t>
            </a:r>
            <a:r>
              <a:rPr lang="pl-PL" sz="1500" b="1" dirty="0">
                <a:solidFill>
                  <a:srgbClr val="FF0000"/>
                </a:solidFill>
              </a:rPr>
              <a:t>pomiędzy poszczególnymi miesiącami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/>
              <a:t>Pismo </a:t>
            </a:r>
            <a:r>
              <a:rPr lang="pl-PL" sz="1500" b="1" dirty="0" err="1">
                <a:solidFill>
                  <a:srgbClr val="FF0000"/>
                </a:solidFill>
              </a:rPr>
              <a:t>MFiPR</a:t>
            </a:r>
            <a:r>
              <a:rPr lang="pl-PL" sz="1500" b="1" dirty="0">
                <a:solidFill>
                  <a:srgbClr val="FF0000"/>
                </a:solidFill>
              </a:rPr>
              <a:t> znak sprawy: DZF-VI.6610.39.2021.MM z 18.11.2021 </a:t>
            </a:r>
            <a:r>
              <a:rPr lang="pl-PL" sz="1500" b="1" dirty="0"/>
              <a:t>w sprawie rozliczenia kwoty wsparcia pomostowego wypłacanego miesięcznie uczestnikom projektu w ramach działania 1.2 Wsparcie osób młodych na regionalnym rynku pracy: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500" b="1" dirty="0"/>
              <a:t>Jeśli uczestnik przedstawi w danym miesiącu mniejsze rozliczenie to dostanie zwrot kwoty odpowiadającej kwocie w rozliczeniu, natomiast nie daje to możliwości zwiększenia tej kwoty w następnym miesiącu.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500" b="1" dirty="0"/>
              <a:t>Wskazana w treści Wytycznych wartość nie jest wartością uśrednioną dla wszystkich miesięcy, ale wartością maksymalną dla danego miesiąca, w którym następuje rozliczenie wsparcia pomostowego.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/>
              <a:t>Naszym zdaniem </a:t>
            </a:r>
            <a:r>
              <a:rPr lang="pl-PL" sz="1500" b="1" dirty="0">
                <a:solidFill>
                  <a:srgbClr val="FF0000"/>
                </a:solidFill>
              </a:rPr>
              <a:t>rozliczenie transz oznacza nie tylko ustalenie kwoty, jaka była należna z przekazanej zaliczki, ale również dokonanie ewentualnego zwrotu niewykorzystanych środków</a:t>
            </a:r>
            <a:r>
              <a:rPr lang="pl-PL" sz="1500" b="1" dirty="0"/>
              <a:t>, jeśli takie zostały stwierdzone. </a:t>
            </a:r>
            <a:r>
              <a:rPr lang="pl-PL" sz="1500" b="1" dirty="0">
                <a:solidFill>
                  <a:srgbClr val="FF0000"/>
                </a:solidFill>
              </a:rPr>
              <a:t>Sugerujemy sukcesywne egzekwowanie zwrotów przy comiesięcznym rozliczaniu transz</a:t>
            </a:r>
            <a:r>
              <a:rPr lang="pl-PL" sz="1500" b="1" dirty="0"/>
              <a:t>. Przy rozliczeniu dysponujecie Państwo możliwością dyscyplinowania uczestnika do należytego rozliczenia i dokonania zwrotu.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>
                <a:solidFill>
                  <a:srgbClr val="FF0000"/>
                </a:solidFill>
              </a:rPr>
              <a:t>Korygowania zaświadczeń o otrzymanej pomocy de </a:t>
            </a:r>
            <a:r>
              <a:rPr lang="pl-PL" sz="1500" b="1" dirty="0" err="1">
                <a:solidFill>
                  <a:srgbClr val="FF0000"/>
                </a:solidFill>
              </a:rPr>
              <a:t>minimis</a:t>
            </a:r>
            <a:r>
              <a:rPr lang="pl-PL" sz="1500" b="1" dirty="0">
                <a:solidFill>
                  <a:srgbClr val="FF0000"/>
                </a:solidFill>
              </a:rPr>
              <a:t> </a:t>
            </a:r>
            <a:r>
              <a:rPr lang="pl-PL" sz="1500" b="1" dirty="0"/>
              <a:t>można dokonywać </a:t>
            </a:r>
            <a:r>
              <a:rPr lang="pl-PL" sz="1500" b="1" dirty="0">
                <a:solidFill>
                  <a:srgbClr val="FF0000"/>
                </a:solidFill>
              </a:rPr>
              <a:t>jednorazowo</a:t>
            </a:r>
            <a:r>
              <a:rPr lang="pl-PL" sz="1500" b="1" dirty="0"/>
              <a:t> na zakończenie rozliczania wsparcia pomostowego po rozliczeniu ostatniej transzy.</a:t>
            </a:r>
          </a:p>
        </p:txBody>
      </p:sp>
    </p:spTree>
    <p:extLst>
      <p:ext uri="{BB962C8B-B14F-4D97-AF65-F5344CB8AC3E}">
        <p14:creationId xmlns:p14="http://schemas.microsoft.com/office/powerpoint/2010/main" val="18456162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9275" y="381030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170992" y="304806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Pytania Beneficjentów i odpowiedzi DWUP: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F530E74-62CE-4F10-B752-BD0A9FC3A530}"/>
              </a:ext>
            </a:extLst>
          </p:cNvPr>
          <p:cNvSpPr/>
          <p:nvPr/>
        </p:nvSpPr>
        <p:spPr>
          <a:xfrm>
            <a:off x="1277882" y="783931"/>
            <a:ext cx="10758401" cy="6093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500" dirty="0"/>
              <a:t>3. Procedura wielokrotnego uczestnictwa w projekcie  EFS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500" dirty="0"/>
              <a:t>Czy mogą Państwo zaprezentować technicznie, jak „sprawnie” dopisywać dane kolejnych uczestników przekazywanych do weryfikacji. Baza SL nie kumuluje danych ze sprawozdań, jakie zostały zatwierdzone i jakie nie są jeszcze zatwierdzone. </a:t>
            </a:r>
          </a:p>
          <a:p>
            <a:endParaRPr lang="pl-PL" sz="15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500" b="1" dirty="0"/>
              <a:t>Odpowiedź DWUP: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/>
              <a:t>Naszym zdaniem Beneficjent powinien prowadzić dwie bazy: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500" b="1" dirty="0"/>
              <a:t>jedną bazę danych  na potrzeby weryfikacji podwójnego uczestnictwa danymi osób zrekrutowanych  i ten plik aktualizować i przesyłać do systemu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500" b="1" dirty="0"/>
              <a:t>drugą bazę danych  na podłączania pod wniosek o płatność i ten plik aktualizować i przesyłać do systemu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/>
              <a:t>Przy weryfikacji wielokrotnego uczestnictwa  </a:t>
            </a:r>
            <a:r>
              <a:rPr lang="pl-PL" sz="1500" dirty="0"/>
              <a:t>nagminnym </a:t>
            </a:r>
            <a:r>
              <a:rPr lang="pl-PL" sz="1500" b="1" dirty="0"/>
              <a:t>problemem jest dopisywanie osób nowych do ostatniego zaakceptowanego pod WNP formularza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/>
              <a:t>W ostatnim formularzu monitorowania pod WNP są osoby, które rozpoczęły wsparcie, </a:t>
            </a:r>
            <a:r>
              <a:rPr lang="pl-PL" sz="1500" dirty="0"/>
              <a:t>ale</a:t>
            </a:r>
            <a:r>
              <a:rPr lang="pl-PL" sz="1500" b="1" dirty="0"/>
              <a:t> nie ma tych osób, które są ujęte w procedurze weryfikacji wielokrotnego uczestnictwa w projekcie, ponieważ dopiero rozpoczną szkolenia w kolejnych okresach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/>
              <a:t>Zdarza się że, Beneficjent przesyła do WNP niepełną listę i dosłownie „gubi” uczestników.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5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500" dirty="0"/>
              <a:t> 4. </a:t>
            </a:r>
            <a:r>
              <a:rPr lang="pl-PL" sz="1500" b="1" dirty="0"/>
              <a:t>Czy dokonujemy zwrotu a nie zaliczki w rozliczeniach z uczestnikiem w ramach wsparcia pomostowego. Proszę o doprecyzowanie wskazanych informacji w </a:t>
            </a:r>
            <a:r>
              <a:rPr lang="pl-PL" sz="1500" dirty="0"/>
              <a:t>odniesieniu do pisma </a:t>
            </a:r>
            <a:r>
              <a:rPr lang="pl-PL" sz="1500" b="1" dirty="0" err="1"/>
              <a:t>MFiPR</a:t>
            </a:r>
            <a:r>
              <a:rPr lang="pl-PL" sz="1500" b="1" dirty="0"/>
              <a:t> znak sprawy: DZF-VI.6610.39.2021.MM </a:t>
            </a:r>
            <a:r>
              <a:rPr lang="pl-PL" sz="1500" dirty="0"/>
              <a:t>w sprawie rozliczenia kwoty wsparcia pomostowego: </a:t>
            </a:r>
            <a:r>
              <a:rPr lang="pl-PL" sz="1500" b="1" dirty="0"/>
              <a:t>Jeśli uczestnik przedstawi w danym miesiącu mniejsze rozliczenie to dostanie zwrot kwoty odpowiadającej kwocie w rozliczeniu, natomiast nie daje to możliwości zwiększenia tej kwoty w następnym miesiącu.</a:t>
            </a:r>
          </a:p>
          <a:p>
            <a:endParaRPr lang="pl-PL" sz="15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500" b="1" dirty="0"/>
              <a:t> Odpowiedź DWUP: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/>
              <a:t>Transze wsparcia pomostowego wypłacane są zaliczką, ewentualnie I transza może być refundacją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/>
              <a:t>Jeśli uczestnik przedstawi w danym </a:t>
            </a:r>
            <a:r>
              <a:rPr lang="pl-PL" sz="1500" b="1" dirty="0">
                <a:solidFill>
                  <a:srgbClr val="FF0000"/>
                </a:solidFill>
              </a:rPr>
              <a:t>miesiącu mniejsze rozliczenie </a:t>
            </a:r>
            <a:r>
              <a:rPr lang="pl-PL" sz="1500" dirty="0"/>
              <a:t>to</a:t>
            </a:r>
            <a:r>
              <a:rPr lang="pl-PL" sz="1500" b="1" dirty="0"/>
              <a:t> powinien </a:t>
            </a:r>
            <a:r>
              <a:rPr lang="pl-PL" sz="1500" b="1" dirty="0">
                <a:solidFill>
                  <a:srgbClr val="FF0000"/>
                </a:solidFill>
              </a:rPr>
              <a:t>dokonać zwrotu kwoty niewykorzystanej </a:t>
            </a:r>
            <a:r>
              <a:rPr lang="pl-PL" sz="1500" b="1" dirty="0"/>
              <a:t>zgodnie z rozliczeniem, natomiast </a:t>
            </a:r>
            <a:r>
              <a:rPr lang="pl-PL" sz="1500" b="1" dirty="0">
                <a:solidFill>
                  <a:srgbClr val="FF0000"/>
                </a:solidFill>
              </a:rPr>
              <a:t>nie może zwiększać o tą kwotę rozliczenia wydatków w następnym miesiącu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/>
              <a:t>Ewentualnie można odstąpić od zwrotu niewydatkowanej części transzy i pomniejszyć o jej wysokość kolejną transzę  do wypłaty - </a:t>
            </a:r>
            <a:r>
              <a:rPr lang="pl-PL" sz="1500" b="1" dirty="0">
                <a:highlight>
                  <a:srgbClr val="FFFF00"/>
                </a:highlight>
              </a:rPr>
              <a:t>pismo </a:t>
            </a:r>
            <a:r>
              <a:rPr lang="pl-PL" sz="1500" b="1" dirty="0" err="1">
                <a:highlight>
                  <a:srgbClr val="FFFF00"/>
                </a:highlight>
              </a:rPr>
              <a:t>MFiPR</a:t>
            </a:r>
            <a:r>
              <a:rPr lang="pl-PL" sz="1500" b="1" dirty="0">
                <a:highlight>
                  <a:srgbClr val="FFFF00"/>
                </a:highlight>
              </a:rPr>
              <a:t> z 24.06.2022</a:t>
            </a:r>
          </a:p>
        </p:txBody>
      </p:sp>
    </p:spTree>
    <p:extLst>
      <p:ext uri="{BB962C8B-B14F-4D97-AF65-F5344CB8AC3E}">
        <p14:creationId xmlns:p14="http://schemas.microsoft.com/office/powerpoint/2010/main" val="12298833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9275" y="381030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170992" y="304806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Pytania Beneficjentów i odpowiedzi DWUP: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F530E74-62CE-4F10-B752-BD0A9FC3A530}"/>
              </a:ext>
            </a:extLst>
          </p:cNvPr>
          <p:cNvSpPr/>
          <p:nvPr/>
        </p:nvSpPr>
        <p:spPr>
          <a:xfrm>
            <a:off x="1277882" y="795955"/>
            <a:ext cx="10758401" cy="58631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500" dirty="0"/>
              <a:t>5. </a:t>
            </a:r>
            <a:r>
              <a:rPr lang="pl-PL" sz="1500" b="1" dirty="0"/>
              <a:t>Czy na podstawie poniższych zapisów mamy przyjąć, że uczestnik zwraca środki nierozliczone w zestawieniu w ramach rozliczenia danej transzy wraz z odsetkami w terminie 30 dni kalendarzowych od dnia otrzymania wezwania do zwrotu od Beneficjenta?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500" dirty="0"/>
              <a:t>Zapisy umowy o udzielenie wsparcia pomostowego, </a:t>
            </a:r>
            <a:r>
              <a:rPr lang="pl-PL" sz="1500" b="1" dirty="0"/>
              <a:t>paragraf 8 pkt. 2: Uczestnik projektu ma obowiązek dokonania zwrotu części otrzymanych środków wraz z należnymi odsetkami naliczonymi jak dla zaległości podatkowych </a:t>
            </a:r>
            <a:r>
              <a:rPr lang="pl-PL" sz="1500" dirty="0"/>
              <a:t>od dnia udzielenia wsparcia do dnia zapłaty, w terminie 30 dni kalendarzowych od dnia otrzymania wezwania do zwrotu od Beneficjenta, jeżeli: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500" dirty="0"/>
              <a:t>1) nie zostaną spełnione warunki zawarte w § 4 ust. 2 dotyczące części wydatkowanych środków.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500" dirty="0"/>
              <a:t>I zapisy umowy w paragrafie 4, pkt. 2: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500" dirty="0"/>
              <a:t>2. Rozliczenie wydatków przewidzianych we Wniosku, o którym mowa w § 1 ust. 1 nastąpi poprzez: złożenie comiesięcznego rozliczenia na Formularzu rozliczenia otrzymanych transz wsparcia pomostowego zgodnie z Załącznikiem nr 4 do umowy do 10 dnia kalendarzowego kolejnego miesiąca. Do każdego rozliczenia należy dołączyć oświadczanie na Załączniku numer 5 do umowy jeśli nadal będą przyznawane instrumenty wsparcia COVID-19. Ponadto wymagane będzie: dołączenie kopii dokumentów księgowych – potwierdzających ponoszone wydatki (potwierdzone za zgodność z oryginałem) i przedstawienie dowodów zapłaty dokumentów księgowych ujętych w zestawieniu (dokonanych z konta bankowego przedsiębiorstwa utworzonego w ramach projektu)</a:t>
            </a:r>
          </a:p>
          <a:p>
            <a:endParaRPr lang="pl-PL" sz="15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500" b="1" dirty="0"/>
              <a:t>Odpowiedź DWUP: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/>
              <a:t>Uczestnik powinien dokonać zwrotu środków niewykorzystanych z danej transzy wsparcia pomostowego  w momencie kiedy składa rozliczenie na Formularzu rozliczenia otrzymanych transz wsparcia pomostowego, a jeśli tego nie zrobił to możecie go Państwo wezwać do zwrotu ale bez odsetek. </a:t>
            </a:r>
            <a:r>
              <a:rPr lang="pl-PL" sz="1500" b="1" dirty="0" err="1"/>
              <a:t>Ww</a:t>
            </a:r>
            <a:r>
              <a:rPr lang="pl-PL" sz="1500" b="1" dirty="0"/>
              <a:t> przytoczone zapisy § 8 pkt. 2 Umowy wsparcia pomostowego dotyczą zwrotów w przypadku nieprawidłowości.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/>
              <a:t>Naszym zdaniem </a:t>
            </a:r>
            <a:r>
              <a:rPr lang="pl-PL" sz="1500" b="1" dirty="0">
                <a:solidFill>
                  <a:srgbClr val="FF0000"/>
                </a:solidFill>
              </a:rPr>
              <a:t>rozliczenie transz oznacza nie tylko ustalenie kwoty, jaka była należna z przekazanej zaliczki, ale również dokonanie ewentualnego zwrotu niewykorzystanych środków</a:t>
            </a:r>
            <a:r>
              <a:rPr lang="pl-PL" sz="1500" b="1" dirty="0"/>
              <a:t>, jeśli takie zostały stwierdzone. </a:t>
            </a:r>
            <a:r>
              <a:rPr lang="pl-PL" sz="1500" b="1" dirty="0">
                <a:solidFill>
                  <a:srgbClr val="FF0000"/>
                </a:solidFill>
              </a:rPr>
              <a:t>Sugerujemy sukcesywne egzekwowanie zwrotów przy comiesięcznym rozliczaniu transz</a:t>
            </a:r>
            <a:r>
              <a:rPr lang="pl-PL" sz="1500" b="1" dirty="0"/>
              <a:t>. Przy rozliczeniu dysponujecie Państwo możliwością dyscyplinowania uczestnika do należytego rozliczenia i dokonania zwrotu. Ewentualnie można odstąpić od zwrotu niewydatkowanej części transzy i pomniejszyć o jej wysokość kolejną transzę  do wypłaty – </a:t>
            </a:r>
            <a:r>
              <a:rPr lang="pl-PL" sz="1500" b="1" dirty="0">
                <a:highlight>
                  <a:srgbClr val="FFFF00"/>
                </a:highlight>
              </a:rPr>
              <a:t>pismo </a:t>
            </a:r>
            <a:r>
              <a:rPr lang="pl-PL" sz="1500" b="1" dirty="0" err="1">
                <a:highlight>
                  <a:srgbClr val="FFFF00"/>
                </a:highlight>
              </a:rPr>
              <a:t>MFiPR</a:t>
            </a:r>
            <a:r>
              <a:rPr lang="pl-PL" sz="1500" b="1" dirty="0">
                <a:highlight>
                  <a:srgbClr val="FFFF00"/>
                </a:highlight>
              </a:rPr>
              <a:t> z 24.06.2022</a:t>
            </a:r>
          </a:p>
        </p:txBody>
      </p:sp>
    </p:spTree>
    <p:extLst>
      <p:ext uri="{BB962C8B-B14F-4D97-AF65-F5344CB8AC3E}">
        <p14:creationId xmlns:p14="http://schemas.microsoft.com/office/powerpoint/2010/main" val="949368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9275" y="381030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170992" y="304806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Pytania Beneficjentów i odpowiedzi DWUP: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F530E74-62CE-4F10-B752-BD0A9FC3A530}"/>
              </a:ext>
            </a:extLst>
          </p:cNvPr>
          <p:cNvSpPr/>
          <p:nvPr/>
        </p:nvSpPr>
        <p:spPr>
          <a:xfrm>
            <a:off x="1277882" y="800864"/>
            <a:ext cx="10758401" cy="61247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500" dirty="0"/>
              <a:t>6. </a:t>
            </a:r>
            <a:r>
              <a:rPr lang="pl-PL" sz="1500" b="1" dirty="0"/>
              <a:t>Kiedy Beneficjent ma obowiązek korekty zaświadczenia de </a:t>
            </a:r>
            <a:r>
              <a:rPr lang="pl-PL" sz="1500" b="1" dirty="0" err="1"/>
              <a:t>minimis</a:t>
            </a:r>
            <a:r>
              <a:rPr lang="pl-PL" sz="1500" dirty="0"/>
              <a:t>? Czy na moment otrzymania zwrotu niewydatkowanych środków, np. co miesiąc? Wskazali Państwo, że korygowania zaświadczeń o otrzymanej pomocy de </a:t>
            </a:r>
            <a:r>
              <a:rPr lang="pl-PL" sz="1500" dirty="0" err="1"/>
              <a:t>minimis</a:t>
            </a:r>
            <a:r>
              <a:rPr lang="pl-PL" sz="1500" dirty="0"/>
              <a:t> można dokonywać jednorazowo na zakończenie rozliczania wsparcia pomostowego po rozliczeniu ostatniej transzy. Proszę o potwierdzenie swojego stanowiska.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500" dirty="0"/>
              <a:t> </a:t>
            </a:r>
            <a:r>
              <a:rPr lang="pl-PL" sz="1500" b="1" dirty="0"/>
              <a:t>Odpowiedź DWUP: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>
                <a:solidFill>
                  <a:srgbClr val="FF0000"/>
                </a:solidFill>
              </a:rPr>
              <a:t>Korygowania zaświadczeń o otrzymanej pomocy de </a:t>
            </a:r>
            <a:r>
              <a:rPr lang="pl-PL" sz="1500" b="1" dirty="0" err="1">
                <a:solidFill>
                  <a:srgbClr val="FF0000"/>
                </a:solidFill>
              </a:rPr>
              <a:t>minimis</a:t>
            </a:r>
            <a:r>
              <a:rPr lang="pl-PL" sz="1500" b="1" dirty="0">
                <a:solidFill>
                  <a:srgbClr val="FF0000"/>
                </a:solidFill>
              </a:rPr>
              <a:t> </a:t>
            </a:r>
            <a:r>
              <a:rPr lang="pl-PL" sz="1500" b="1" dirty="0"/>
              <a:t>można dokonywać </a:t>
            </a:r>
            <a:r>
              <a:rPr lang="pl-PL" sz="1500" b="1" dirty="0">
                <a:solidFill>
                  <a:srgbClr val="FF0000"/>
                </a:solidFill>
              </a:rPr>
              <a:t>jednorazowo</a:t>
            </a:r>
            <a:r>
              <a:rPr lang="pl-PL" sz="1500" b="1" dirty="0"/>
              <a:t> na zakończenie rozliczania wsparcia pomostowego po rozliczeniu ostatniej transzy – </a:t>
            </a:r>
            <a:r>
              <a:rPr lang="pl-PL" sz="1500" b="1" dirty="0">
                <a:solidFill>
                  <a:srgbClr val="FF0000"/>
                </a:solidFill>
              </a:rPr>
              <a:t>jako rozliczenie całej umowy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500" dirty="0"/>
              <a:t>7. Czy na zaświadczeniu de </a:t>
            </a:r>
            <a:r>
              <a:rPr lang="pl-PL" sz="1500" dirty="0" err="1"/>
              <a:t>minimis</a:t>
            </a:r>
            <a:r>
              <a:rPr lang="pl-PL" sz="1500" dirty="0"/>
              <a:t> </a:t>
            </a:r>
            <a:r>
              <a:rPr lang="pl-PL" sz="1500" b="1" dirty="0"/>
              <a:t>w polu wartość brutto w zł</a:t>
            </a:r>
            <a:r>
              <a:rPr lang="pl-PL" sz="1500" dirty="0"/>
              <a:t>. – podajemy kwotę z umowy, czy kwotę po zdyskontowaniu wartości wsparcia?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500" b="1" dirty="0"/>
              <a:t>Odpowiedź DWUP: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dirty="0"/>
              <a:t>Na zaświadczeniu de </a:t>
            </a:r>
            <a:r>
              <a:rPr lang="pl-PL" sz="1500" dirty="0" err="1"/>
              <a:t>minimis</a:t>
            </a:r>
            <a:r>
              <a:rPr lang="pl-PL" sz="1500" dirty="0"/>
              <a:t> w polu wartość brutto w zł podajemy: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dirty="0"/>
              <a:t>dla </a:t>
            </a:r>
            <a:r>
              <a:rPr lang="pl-PL" sz="1500" b="1" dirty="0"/>
              <a:t>wsparcia na założenie działalności gospodarczej </a:t>
            </a:r>
            <a:r>
              <a:rPr lang="pl-PL" sz="1500" dirty="0"/>
              <a:t>– </a:t>
            </a:r>
            <a:r>
              <a:rPr lang="pl-PL" sz="1500" b="1" dirty="0"/>
              <a:t>kwotę z Umowy stawki jednostkowej (nie dyskontujemy)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dirty="0"/>
              <a:t>dla </a:t>
            </a:r>
            <a:r>
              <a:rPr lang="pl-PL" sz="1500" b="1" dirty="0"/>
              <a:t>finansowego WP – kwotę pomocy brutto kwotę po zdyskontowaniu wartości wsparcia (dyskontujemy)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500" dirty="0"/>
              <a:t>8. Kiedy </a:t>
            </a:r>
            <a:r>
              <a:rPr lang="pl-PL" sz="1500" b="1" dirty="0"/>
              <a:t>następuje zakończenie udziału uczestnika w projekcie: </a:t>
            </a:r>
            <a:r>
              <a:rPr lang="pl-PL" sz="1500" dirty="0"/>
              <a:t>czy </a:t>
            </a:r>
            <a:r>
              <a:rPr lang="pl-PL" sz="1500" b="1" dirty="0"/>
              <a:t>po rozliczeniu stawki jednostkowej </a:t>
            </a:r>
            <a:r>
              <a:rPr lang="pl-PL" sz="1500" dirty="0"/>
              <a:t>zgodnie z warunkami umowy, czyli również po okresie 12 miesięcy od dnia rozpoczęcia działalności gospodarczej? 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500" b="1" dirty="0"/>
              <a:t>Odpowiedź DWUP: 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dirty="0"/>
              <a:t>Za </a:t>
            </a:r>
            <a:r>
              <a:rPr lang="pl-PL" sz="1500" b="1" dirty="0"/>
              <a:t>datę zakończenia udziału we wsparciu </a:t>
            </a:r>
            <a:r>
              <a:rPr lang="pl-PL" sz="1500" dirty="0"/>
              <a:t>należy uznać </a:t>
            </a:r>
            <a:r>
              <a:rPr lang="pl-PL" sz="1500" b="1" dirty="0"/>
              <a:t>datę wypłaty ostatniej transzy wsparcia pomostowego </a:t>
            </a:r>
            <a:r>
              <a:rPr lang="pl-PL" sz="1500" dirty="0"/>
              <a:t>(jeżeli jest wypłacane) lub  </a:t>
            </a:r>
            <a:r>
              <a:rPr lang="pl-PL" sz="1500" b="1" dirty="0"/>
              <a:t>wypłaty środków uczestnikowi projektu na podjęcie działalności gospodarczej (jeżeli jest to ostatnia finansowa forma wsparcia)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dirty="0"/>
              <a:t>Za dzień przystąpienia do projektu uważa się rozpoczęcie udziału w pierwszej formie wsparcia zaplanowanej w projekcie, tj. datę przystąpienia do szkolenia (o ile uczestnik otrzymał taką formę wsparcia) lub wypłaty środków uczestnikowi projektu na podjęcie działalności gospodarczej. </a:t>
            </a:r>
          </a:p>
          <a:p>
            <a:r>
              <a:rPr lang="pl-PL" sz="1500" dirty="0"/>
              <a:t>Regulamin konkursu, Rozdział II – Wymagania konkursowe, Pkt. 2 – uczestnicy projektu.</a:t>
            </a:r>
          </a:p>
        </p:txBody>
      </p:sp>
    </p:spTree>
    <p:extLst>
      <p:ext uri="{BB962C8B-B14F-4D97-AF65-F5344CB8AC3E}">
        <p14:creationId xmlns:p14="http://schemas.microsoft.com/office/powerpoint/2010/main" val="28178475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7359" y="5850915"/>
            <a:ext cx="4908655" cy="578461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35372" y="450490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33D57B40-D861-7144-9A1B-A61B77168F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9985"/>
            <a:ext cx="2226733" cy="4334283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73479" y="479839"/>
            <a:ext cx="441981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PROGRAM OPERACYJNY </a:t>
            </a:r>
          </a:p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WIEDZA EDUKACJA ROZWÓJ 2014 – 2020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506DDAF-C380-42D5-9D72-D34AE56BB66A}"/>
              </a:ext>
            </a:extLst>
          </p:cNvPr>
          <p:cNvSpPr/>
          <p:nvPr/>
        </p:nvSpPr>
        <p:spPr>
          <a:xfrm>
            <a:off x="2226733" y="1981424"/>
            <a:ext cx="9618133" cy="3631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/>
              <a:t>Jeżeli </a:t>
            </a:r>
            <a:r>
              <a:rPr lang="pl-PL" b="1" dirty="0"/>
              <a:t>uczestnicy projektów </a:t>
            </a:r>
            <a:r>
              <a:rPr lang="pl-PL" dirty="0"/>
              <a:t>już </a:t>
            </a:r>
            <a:r>
              <a:rPr lang="pl-PL" b="1" dirty="0"/>
              <a:t>po złożeniu Biznesplanów chcą rejestrować działalność gospodarczą nie czekając na wyniki oceny</a:t>
            </a:r>
            <a:r>
              <a:rPr lang="pl-PL" dirty="0"/>
              <a:t>, to </a:t>
            </a:r>
            <a:r>
              <a:rPr lang="pl-PL" b="1" dirty="0">
                <a:solidFill>
                  <a:srgbClr val="FF0000"/>
                </a:solidFill>
              </a:rPr>
              <a:t>nie ma takiego zakazu </a:t>
            </a:r>
            <a:r>
              <a:rPr lang="pl-PL" dirty="0"/>
              <a:t>i </a:t>
            </a:r>
            <a:r>
              <a:rPr lang="pl-PL" b="1" dirty="0">
                <a:solidFill>
                  <a:srgbClr val="FF0000"/>
                </a:solidFill>
              </a:rPr>
              <a:t>jest to możliwe</a:t>
            </a:r>
          </a:p>
          <a:p>
            <a:endParaRPr lang="pl-PL" sz="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/>
              <a:t>W takiej sytuacji </a:t>
            </a:r>
            <a:r>
              <a:rPr lang="pl-PL" b="1" dirty="0"/>
              <a:t>zakładają działalność gospodarczą na własne ryzyko nie wiedząc czy otrzymają finalnie dofinansowanie</a:t>
            </a:r>
          </a:p>
          <a:p>
            <a:endParaRPr lang="pl-PL" sz="8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b="1" dirty="0"/>
              <a:t>Kluczowym dokumentem </a:t>
            </a:r>
            <a:r>
              <a:rPr lang="pl-PL" dirty="0"/>
              <a:t>w przypadku wsparcia na założenie własnej działalności gospodarczej jest </a:t>
            </a:r>
            <a:r>
              <a:rPr lang="pl-PL" b="1" dirty="0">
                <a:solidFill>
                  <a:srgbClr val="FF0000"/>
                </a:solidFill>
              </a:rPr>
              <a:t>złożenie przez UP Biznesplanu</a:t>
            </a:r>
            <a:r>
              <a:rPr lang="pl-PL" dirty="0"/>
              <a:t>, który </a:t>
            </a:r>
            <a:r>
              <a:rPr lang="pl-PL" b="1" dirty="0"/>
              <a:t>podlega ocenie przez Beneficjenta</a:t>
            </a:r>
          </a:p>
          <a:p>
            <a:endParaRPr lang="pl-PL" sz="8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b="1" dirty="0"/>
              <a:t>Pozytywnie oceniony i zatwierdzony przez Beneficjenta Biznesplan jest podstawą do zawarcia umowy o udzielenie niezbędnego wsparcia finansowego </a:t>
            </a:r>
            <a:r>
              <a:rPr lang="pl-PL" dirty="0"/>
              <a:t>a następnie </a:t>
            </a:r>
            <a:r>
              <a:rPr lang="pl-PL" b="1" dirty="0"/>
              <a:t>wypłaty środków </a:t>
            </a:r>
          </a:p>
          <a:p>
            <a:endParaRPr lang="pl-PL" sz="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F0000"/>
                </a:solidFill>
              </a:rPr>
              <a:t>Wypłata dofinansowania </a:t>
            </a:r>
            <a:r>
              <a:rPr lang="pl-PL" dirty="0">
                <a:solidFill>
                  <a:srgbClr val="FF0000"/>
                </a:solidFill>
              </a:rPr>
              <a:t>i</a:t>
            </a:r>
            <a:r>
              <a:rPr lang="pl-PL" b="1" dirty="0">
                <a:solidFill>
                  <a:srgbClr val="FF0000"/>
                </a:solidFill>
              </a:rPr>
              <a:t> wsparcia pomostowego </a:t>
            </a:r>
            <a:r>
              <a:rPr lang="pl-PL" b="1" dirty="0"/>
              <a:t>jest możliwa </a:t>
            </a:r>
            <a:r>
              <a:rPr lang="pl-PL" dirty="0"/>
              <a:t>dopiero </a:t>
            </a:r>
            <a:r>
              <a:rPr lang="pl-PL" b="1" dirty="0"/>
              <a:t>po otrzymaniu pozytywnej decyzji i </a:t>
            </a:r>
            <a:r>
              <a:rPr lang="pl-PL" b="1" dirty="0">
                <a:solidFill>
                  <a:srgbClr val="FF0000"/>
                </a:solidFill>
              </a:rPr>
              <a:t>podpisaniu umów o udzielenie wsparcia finansowego </a:t>
            </a:r>
            <a:r>
              <a:rPr lang="pl-PL" dirty="0">
                <a:solidFill>
                  <a:srgbClr val="FF0000"/>
                </a:solidFill>
              </a:rPr>
              <a:t>i </a:t>
            </a:r>
            <a:r>
              <a:rPr lang="pl-PL" b="1" dirty="0">
                <a:solidFill>
                  <a:srgbClr val="FF0000"/>
                </a:solidFill>
              </a:rPr>
              <a:t>umowy o udzielenie wsparcia pomostowego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B662FCC-34EA-4B04-8D6E-C1CE299F960E}"/>
              </a:ext>
            </a:extLst>
          </p:cNvPr>
          <p:cNvSpPr txBox="1"/>
          <p:nvPr/>
        </p:nvSpPr>
        <p:spPr>
          <a:xfrm>
            <a:off x="4775629" y="350208"/>
            <a:ext cx="7069237" cy="163121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Czy istnieje możliwość otwarcia działalności gospodarczych </a:t>
            </a:r>
            <a:br>
              <a:rPr lang="pl-PL" sz="2000" b="1" kern="0" dirty="0">
                <a:solidFill>
                  <a:prstClr val="white"/>
                </a:solidFill>
              </a:rPr>
            </a:br>
            <a:r>
              <a:rPr lang="pl-PL" sz="2000" b="1" kern="0" dirty="0">
                <a:solidFill>
                  <a:prstClr val="white"/>
                </a:solidFill>
              </a:rPr>
              <a:t>po złożeniu biznesplanów przez UP, a przed decyzją </a:t>
            </a:r>
            <a:br>
              <a:rPr lang="pl-PL" sz="2000" b="1" kern="0" dirty="0">
                <a:solidFill>
                  <a:prstClr val="white"/>
                </a:solidFill>
              </a:rPr>
            </a:br>
            <a:r>
              <a:rPr lang="pl-PL" sz="2000" b="1" kern="0" dirty="0">
                <a:solidFill>
                  <a:prstClr val="white"/>
                </a:solidFill>
              </a:rPr>
              <a:t>o pozytywnej weryfikacji biznesplanu / przed podpisaniem umowy o udzielenie wsparcia finansowego?</a:t>
            </a:r>
          </a:p>
          <a:p>
            <a:pPr lvl="0" algn="ctr"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Konsultacja mailowa z IZ PO WER  </a:t>
            </a:r>
          </a:p>
        </p:txBody>
      </p:sp>
    </p:spTree>
    <p:extLst>
      <p:ext uri="{BB962C8B-B14F-4D97-AF65-F5344CB8AC3E}">
        <p14:creationId xmlns:p14="http://schemas.microsoft.com/office/powerpoint/2010/main" val="36346505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78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rostokąt 11"/>
          <p:cNvSpPr/>
          <p:nvPr/>
        </p:nvSpPr>
        <p:spPr>
          <a:xfrm>
            <a:off x="6768269" y="4119072"/>
            <a:ext cx="3809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Dziękuję za uwagę</a:t>
            </a:r>
          </a:p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Alina Zaręba</a:t>
            </a:r>
          </a:p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Kierownik Wydziału Wdrażania PO WER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585" y="572492"/>
            <a:ext cx="6135391" cy="5775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953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523" y="313243"/>
            <a:ext cx="671486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WNP-wypełnianie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EAC65F5-5B6A-4178-AC65-1A245ED4193C}"/>
              </a:ext>
            </a:extLst>
          </p:cNvPr>
          <p:cNvSpPr/>
          <p:nvPr/>
        </p:nvSpPr>
        <p:spPr>
          <a:xfrm>
            <a:off x="1317683" y="856357"/>
            <a:ext cx="10814888" cy="60016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Wniosek  o płatność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Postęp rzeczowy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Postęp rzeczowy realizacji projektu -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  poszczególnych zadań  powinien zawierać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zgodność z  harmonogramem realizacji projektu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działań podejmowanych w okresie sprawozdawczym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 tym działania na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rzecz:</a:t>
            </a:r>
            <a:b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równości szans  K i M</a:t>
            </a:r>
          </a:p>
          <a:p>
            <a:pPr lvl="0"/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  dostępności dla  </a:t>
            </a:r>
            <a:r>
              <a:rPr lang="pl-PL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</a:t>
            </a:r>
            <a:endParaRPr lang="pl-PL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inf.  nt. 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wysokości poniesionych  kosztów pośrednich 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stawek jednostkowych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wynika z zapisów  umowy o dofinasowanie  projektu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Wskaźniki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prawidłowo wypełniać dane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starannie  uzupełniać wartości wskaźników  na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podstawie monitoringu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wartość  wskaźnika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Wartość wydatków kwalifikowalnych przeznaczonych na działania związane z pandemią COVID-19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 oparciu o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postęp finansowy: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wartość wskaźnika  w okresie sprawozdawczym stanowi  całkowitą wysokość wydatków  objętych wnioskiem,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narastająco -  całkowita  wartość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dotychczas zatwierdzonych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przedstawionych do rozliczenia wydatków 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pl-PL" sz="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Problemy napotkane w trakcie realizacji projektu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wskazać informację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 występują /nie występują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jeśli tak to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opisać problemy i ich wpływ na wskaźniki ( tj. odpowiedź na  pytanie czy istnieje realne  ryzyko  nieosiągnięcia wskaźników, jeśli tak to których)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wskazać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podejmowane środki naprawcze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0DA2089-37BB-4E3E-A587-DD1D4698393E}"/>
              </a:ext>
            </a:extLst>
          </p:cNvPr>
          <p:cNvSpPr txBox="1"/>
          <p:nvPr/>
        </p:nvSpPr>
        <p:spPr>
          <a:xfrm>
            <a:off x="1668635" y="875786"/>
            <a:ext cx="354053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Wniosek  o płatność</a:t>
            </a:r>
          </a:p>
        </p:txBody>
      </p:sp>
    </p:spTree>
    <p:extLst>
      <p:ext uri="{BB962C8B-B14F-4D97-AF65-F5344CB8AC3E}">
        <p14:creationId xmlns:p14="http://schemas.microsoft.com/office/powerpoint/2010/main" val="114098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523" y="313243"/>
            <a:ext cx="671486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Wypełnianie wniosku o płatność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EAC65F5-5B6A-4178-AC65-1A245ED4193C}"/>
              </a:ext>
            </a:extLst>
          </p:cNvPr>
          <p:cNvSpPr/>
          <p:nvPr/>
        </p:nvSpPr>
        <p:spPr>
          <a:xfrm>
            <a:off x="1277881" y="935149"/>
            <a:ext cx="10660119" cy="58785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Postęp finansowy</a:t>
            </a:r>
          </a:p>
          <a:p>
            <a:pPr lvl="0"/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Zestawienie dokumentów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zwrócić uwagę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błędy w numerach dokumentów,   przyporządkowaniu  wydatków do właściwej kategorii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szczegółowo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opisywać wydatki w polu nazwa towaru lub usługi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 w 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polu uwagi - informacje </a:t>
            </a:r>
            <a:r>
              <a:rPr lang="pl-PL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personelu / wykonawców (doradcy,  trenerzy, eksperci)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imię i nazwisko, forma zaangażowania, wymiar etatu, termin realizacji, czy  jest to kwota netto, brutto, brutto </a:t>
            </a:r>
            <a:r>
              <a:rPr lang="pl-PL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brutto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innych wydatków: kalkulację kosztu, jakiej liczby osób dotyczy itp.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 wydatków  pow. 20 tys. zł dodać zapis „zakup pow. 20 tys. zł”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wybrać właściwą opcję w  polu „ kategoria podlegająca limitom” np.  - usługa  zlecona, wkład rzeczowy (nie dotyczy pomocy de </a:t>
            </a:r>
            <a:r>
              <a:rPr lang="pl-PL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podawać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wszystkie daty zapłaty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przedstawiamy do rozliczenia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wydatków za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niezrealizowane  w danym okresie działania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np. rozliczenie wynagrodzenia doradcy, </a:t>
            </a:r>
            <a:r>
              <a:rPr lang="pl-PL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gdy nie było uczestników, lub specjalistów ds. monitoringu działalności  czy  rozliczenia  - gdy nie były udzielane dotacje, wsparcie  pomostowe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wsparcia  pomostowego: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każde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rozliczenie ma stanowić odrębną  pozycję w zestawieniu dokumentów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należy podawać dane  uczestnika  i nr  rozliczanej transzy: I, II, III, IV, V, VI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jeżeli podstawą rozliczenia jest 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formularz rozliczeniowy  sporządzony przez  uczestnika – podajemy  NIP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jego działalności,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jeżeli Beneficjent  sporządza   odrębne rozliczenie to  wskazujemy NIP Beneficjenta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l-PL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8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523" y="313243"/>
            <a:ext cx="671486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Wypełnianie wniosku o płatność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EAC65F5-5B6A-4178-AC65-1A245ED4193C}"/>
              </a:ext>
            </a:extLst>
          </p:cNvPr>
          <p:cNvSpPr/>
          <p:nvPr/>
        </p:nvSpPr>
        <p:spPr>
          <a:xfrm>
            <a:off x="1302361" y="1083044"/>
            <a:ext cx="10660119" cy="50475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Źródła finansowania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prawidłowo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wypełniać tabelę zgodnie z montażem finansowym obowiązującym dla danego projektu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informacja nt.  montażu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informacji o wynikach weryfikacji  I </a:t>
            </a:r>
            <a:r>
              <a:rPr lang="pl-PL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wnp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tabeli przedstawiającej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szczegółowe rozliczenie środków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które Beneficjent otrzymał na realizację projektu –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Rozliczenie kwoty dofinansowania w podziale na  EFS i BP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/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Dokumenty źródłowe - dokumenty uczestników - Rekrutacja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Formularze rekrutacyjne – staranna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weryfikacja  złożonych dokumentów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czy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właściwie wypełnione poszczególne części formularza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które są podstawa zakwalifikowania do  projektu, w tym szczególnie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części 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 kandydata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chwili przystąpienia do projektu 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oświadczenia w części C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wybór /skreślenie właściwych opcji</a:t>
            </a:r>
          </a:p>
          <a:p>
            <a:pPr lvl="0"/>
            <a:endParaRPr lang="pl-PL"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zadbać aby wymagane dokumenty potwierdzające  spełnienie warunków udziału w projekcie były dostarczone przez uczestników 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  przystąpieniem do szkoleń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pl-PL"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Zwracamy uwagę na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właściwy sposób  korygowania  dokumentów.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dokumentach, które już zostały wcześnie  złożone i ocenione nie dokonujemy co do zasady korekt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  np.  prosimy o oświadczenie z aktualną data jak powinno być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5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523" y="313243"/>
            <a:ext cx="671486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Dokumentacja projektowa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EAC65F5-5B6A-4178-AC65-1A245ED4193C}"/>
              </a:ext>
            </a:extLst>
          </p:cNvPr>
          <p:cNvSpPr/>
          <p:nvPr/>
        </p:nvSpPr>
        <p:spPr>
          <a:xfrm>
            <a:off x="1277881" y="889405"/>
            <a:ext cx="10660119" cy="59708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endParaRPr lang="pl-PL" sz="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pl-PL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Prawidłowo opisywać dokumentację projektową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 szczególności: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umieszczać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właściwe logotypy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(właściwa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kolorystyka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 zależności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wydruku i skanu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np. w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kolorze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j.w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podawać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właściwe nazwy programu/działania, tytuł i nr projektu/umowy o dofinansowanie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wskazać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kwotę kwalifikowalną na dokumentach rozliczeniowych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zapłaty wynagrodzeń na wyciągach bankowych/potwierdzeniach transakcji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gdy odprowadzane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kwoty są wyższe niż  kwota kwalifikowalna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dodać zapis, że 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kwocie przelewu 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(do ZUS, US)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zawarte są składniki wynagrodzenia  rozliczanego personelu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wskazać te kwoty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jaki okres</a:t>
            </a:r>
          </a:p>
          <a:p>
            <a:pPr lvl="0"/>
            <a:endParaRPr lang="pl-PL"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Programy szkoleniowe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 szkolenia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zgodnie ze standardem muszą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zawierać opis rezultatów uczenia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w taki sposób,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dostarczać uczestnikom odpowiedzi na pytanie: „Co będzie wiedział, rozumiał i/lub potrafił robić uczestnik, który ukończy to szkolenie</a:t>
            </a:r>
            <a:endParaRPr lang="pl-P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Programu szkolenia  musi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obejmować harmonogram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wraz z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wymiarem czasowym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uwzględnieniem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tematów zajęć, metod szkoleniowych</a:t>
            </a:r>
          </a:p>
          <a:p>
            <a:pPr lvl="0"/>
            <a:endParaRPr lang="pl-PL"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Materiały szkoleniowe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zgodnie ze  STANDARDEM REALIZACJI USŁUGI W ZAKRESIE WSPARCIA BEZZWROTNEGO NA ZAŁOŻENIE WŁASNEJ DZIAŁALNOŚCI GOSPODARCZEJ W RAMACH PROGRAMU OPERACYJNEGO WIEDZA EDUKACJA ROZWÓJ NA LATA 2014-2020 muszą zawierać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podsumowanie treści szkolenia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odwołania do źródeł wiedzy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 której zostało ono oparte, z poszanowaniem praw autorskich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pl-PL"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Zwracamy uwagę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właściwy sposób  korygowania  dokumentów: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skreślenie,  wpisanie prawidłowych danych, zaparafowanie  i opatrzenie datą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pl-PL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F41C304E-7C37-43C7-B492-9EC5C4D1AB24}"/>
              </a:ext>
            </a:extLst>
          </p:cNvPr>
          <p:cNvGrpSpPr>
            <a:grpSpLocks noChangeAspect="1"/>
          </p:cNvGrpSpPr>
          <p:nvPr/>
        </p:nvGrpSpPr>
        <p:grpSpPr>
          <a:xfrm>
            <a:off x="8105707" y="1036749"/>
            <a:ext cx="3359306" cy="496405"/>
            <a:chOff x="-1542278" y="1938244"/>
            <a:chExt cx="8478951" cy="959484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F2F6EFC5-5FB5-42AF-A29B-A09E7658A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42278" y="1938244"/>
              <a:ext cx="2217532" cy="959484"/>
            </a:xfrm>
            <a:prstGeom prst="rect">
              <a:avLst/>
            </a:prstGeom>
          </p:spPr>
        </p:pic>
        <p:pic>
          <p:nvPicPr>
            <p:cNvPr id="18" name="Obraz 17" descr="znak_barw_rp_poziom_szara_ramka_rgb">
              <a:extLst>
                <a:ext uri="{FF2B5EF4-FFF2-40B4-BE49-F238E27FC236}">
                  <a16:creationId xmlns:a16="http://schemas.microsoft.com/office/drawing/2014/main" id="{425019BC-7C01-479A-953A-CA987219F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173" y="2046597"/>
              <a:ext cx="2782009" cy="791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7B62B6A9-DF48-47C8-90B7-88F48BA62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181" y="2019577"/>
              <a:ext cx="3204492" cy="795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7960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6519</TotalTime>
  <Words>12687</Words>
  <Application>Microsoft Office PowerPoint</Application>
  <PresentationFormat>Panoramiczny</PresentationFormat>
  <Paragraphs>1069</Paragraphs>
  <Slides>59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59</vt:i4>
      </vt:variant>
    </vt:vector>
  </HeadingPairs>
  <TitlesOfParts>
    <vt:vector size="69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Motyw pakietu Office</vt:lpstr>
      <vt:lpstr>3_Motyw pakietu Office</vt:lpstr>
      <vt:lpstr>2_Motyw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Zbigniew Ratajczak</dc:creator>
  <cp:lastModifiedBy>Promocja DWUP</cp:lastModifiedBy>
  <cp:revision>504</cp:revision>
  <cp:lastPrinted>2022-06-24T08:29:23Z</cp:lastPrinted>
  <dcterms:created xsi:type="dcterms:W3CDTF">2020-02-06T08:44:42Z</dcterms:created>
  <dcterms:modified xsi:type="dcterms:W3CDTF">2022-06-29T08:31:03Z</dcterms:modified>
</cp:coreProperties>
</file>