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262" r:id="rId2"/>
    <p:sldId id="264" r:id="rId3"/>
    <p:sldId id="267" r:id="rId4"/>
    <p:sldId id="270" r:id="rId5"/>
    <p:sldId id="320" r:id="rId6"/>
    <p:sldId id="269" r:id="rId7"/>
    <p:sldId id="268" r:id="rId8"/>
    <p:sldId id="279" r:id="rId9"/>
    <p:sldId id="302" r:id="rId10"/>
    <p:sldId id="272" r:id="rId11"/>
    <p:sldId id="318" r:id="rId12"/>
    <p:sldId id="294" r:id="rId13"/>
    <p:sldId id="295" r:id="rId14"/>
    <p:sldId id="315" r:id="rId15"/>
    <p:sldId id="319" r:id="rId16"/>
    <p:sldId id="280" r:id="rId17"/>
    <p:sldId id="281" r:id="rId18"/>
    <p:sldId id="282" r:id="rId19"/>
    <p:sldId id="283" r:id="rId20"/>
    <p:sldId id="297" r:id="rId21"/>
    <p:sldId id="299" r:id="rId22"/>
    <p:sldId id="303" r:id="rId23"/>
    <p:sldId id="314" r:id="rId24"/>
    <p:sldId id="304" r:id="rId25"/>
    <p:sldId id="305" r:id="rId26"/>
    <p:sldId id="306" r:id="rId27"/>
    <p:sldId id="307" r:id="rId28"/>
    <p:sldId id="317" r:id="rId29"/>
    <p:sldId id="308" r:id="rId30"/>
    <p:sldId id="300" r:id="rId31"/>
    <p:sldId id="301" r:id="rId32"/>
    <p:sldId id="285" r:id="rId33"/>
    <p:sldId id="323" r:id="rId34"/>
    <p:sldId id="276" r:id="rId35"/>
    <p:sldId id="277" r:id="rId36"/>
    <p:sldId id="309" r:id="rId37"/>
    <p:sldId id="311" r:id="rId38"/>
    <p:sldId id="321" r:id="rId39"/>
    <p:sldId id="273" r:id="rId40"/>
    <p:sldId id="312" r:id="rId41"/>
    <p:sldId id="313" r:id="rId4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B296"/>
    <a:srgbClr val="EF6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6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26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284BD-FE46-4E84-847E-D0D5300F90EA}" type="datetimeFigureOut">
              <a:rPr lang="pl-PL" smtClean="0"/>
              <a:pPr/>
              <a:t>03.07.2020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BD0E8-2F23-488F-9C72-8EE2B12979B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1687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0B67-8E7D-412C-AEA6-A51FD7785F6E}" type="datetime1">
              <a:rPr lang="pl-PL" smtClean="0"/>
              <a:pPr/>
              <a:t>03.07.2020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0860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5F400-D9D2-4D17-A3E6-B85A6BCA9993}" type="datetime1">
              <a:rPr lang="pl-PL" smtClean="0"/>
              <a:pPr/>
              <a:t>03.07.2020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7582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CA21-5607-414E-81BD-148EB2ADEB4E}" type="datetime1">
              <a:rPr lang="pl-PL" smtClean="0"/>
              <a:pPr/>
              <a:t>03.07.2020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2422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856AC-517C-4585-B0A8-05C91C542833}" type="datetime1">
              <a:rPr lang="pl-PL" smtClean="0"/>
              <a:pPr/>
              <a:t>03.07.2020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1580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5122-E5A8-43AF-AB92-8D9A4E16C946}" type="datetime1">
              <a:rPr lang="pl-PL" smtClean="0"/>
              <a:pPr/>
              <a:t>03.07.2020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2621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015EF-A412-43CA-B10B-C89AE47A25FC}" type="datetime1">
              <a:rPr lang="pl-PL" smtClean="0"/>
              <a:pPr/>
              <a:t>03.07.2020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8358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DD3D-1D04-4A81-A455-7AC086639C0A}" type="datetime1">
              <a:rPr lang="pl-PL" smtClean="0"/>
              <a:pPr/>
              <a:t>03.07.2020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9993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E958B-8180-415D-8C6D-E0D4CCE09073}" type="datetime1">
              <a:rPr lang="pl-PL" smtClean="0"/>
              <a:pPr/>
              <a:t>03.07.2020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7662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8B97-79B4-4125-8CFB-C0EF43860472}" type="datetime1">
              <a:rPr lang="pl-PL" smtClean="0"/>
              <a:pPr/>
              <a:t>03.07.2020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5768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D3B1-5738-475E-9FB9-F871E2A1C483}" type="datetime1">
              <a:rPr lang="pl-PL" smtClean="0"/>
              <a:pPr/>
              <a:t>03.07.2020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6726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4983-9586-4F75-BD55-58C56FCC788B}" type="datetime1">
              <a:rPr lang="pl-PL" smtClean="0"/>
              <a:pPr/>
              <a:t>03.07.2020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913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436A2-E19F-4248-8D81-55A6C7EE588F}" type="datetime1">
              <a:rPr lang="pl-PL" smtClean="0"/>
              <a:pPr/>
              <a:t>03.07.2020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DC5C5-5170-4A1C-9064-9DCDFB32235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67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mailto:promocja@dwup.pl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20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5.emf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4" name="Tytuł 13"/>
          <p:cNvSpPr>
            <a:spLocks noGrp="1"/>
          </p:cNvSpPr>
          <p:nvPr>
            <p:ph type="title"/>
          </p:nvPr>
        </p:nvSpPr>
        <p:spPr>
          <a:xfrm>
            <a:off x="2142678" y="4358150"/>
            <a:ext cx="9136693" cy="2392471"/>
          </a:xfrm>
        </p:spPr>
        <p:txBody>
          <a:bodyPr>
            <a:noAutofit/>
          </a:bodyPr>
          <a:lstStyle/>
          <a:p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4000" b="1" dirty="0"/>
              <a:t/>
            </a:r>
            <a:br>
              <a:rPr lang="pl-PL" sz="4000" b="1" dirty="0"/>
            </a:br>
            <a:r>
              <a:rPr lang="pl-PL" sz="3200" b="1" dirty="0" smtClean="0">
                <a:latin typeface="+mn-lt"/>
              </a:rPr>
              <a:t>Rynek </a:t>
            </a:r>
            <a:r>
              <a:rPr lang="pl-PL" sz="3200" b="1" dirty="0">
                <a:latin typeface="+mn-lt"/>
              </a:rPr>
              <a:t>pracy otwarty dla wszystkich </a:t>
            </a:r>
            <a:br>
              <a:rPr lang="pl-PL" sz="3200" b="1" dirty="0">
                <a:latin typeface="+mn-lt"/>
              </a:rPr>
            </a:br>
            <a:r>
              <a:rPr lang="pl-PL" sz="3200" b="1" dirty="0">
                <a:latin typeface="+mn-lt"/>
              </a:rPr>
              <a:t>Program Operacyjny Wiedza Edukacja </a:t>
            </a:r>
            <a:r>
              <a:rPr lang="pl-PL" sz="3200" b="1" dirty="0" smtClean="0">
                <a:latin typeface="+mn-lt"/>
              </a:rPr>
              <a:t>Rozwój </a:t>
            </a:r>
            <a:br>
              <a:rPr lang="pl-PL" sz="3200" b="1" dirty="0" smtClean="0">
                <a:latin typeface="+mn-lt"/>
              </a:rPr>
            </a:br>
            <a:r>
              <a:rPr lang="pl-PL" sz="3200" b="1" dirty="0" smtClean="0">
                <a:latin typeface="+mn-lt"/>
              </a:rPr>
              <a:t>2014-2020</a:t>
            </a:r>
            <a:r>
              <a:rPr lang="pl-PL" sz="3200" b="1" dirty="0">
                <a:latin typeface="+mn-lt"/>
              </a:rPr>
              <a:t/>
            </a:r>
            <a:br>
              <a:rPr lang="pl-PL" sz="3200" b="1" dirty="0">
                <a:latin typeface="+mn-lt"/>
              </a:rPr>
            </a:br>
            <a:r>
              <a:rPr lang="pl-PL" sz="3200" b="1" dirty="0" smtClean="0">
                <a:latin typeface="+mn-lt"/>
              </a:rPr>
              <a:t>							</a:t>
            </a:r>
            <a:r>
              <a:rPr lang="pl-PL" sz="1600" b="1" dirty="0" smtClean="0">
                <a:latin typeface="+mn-lt"/>
              </a:rPr>
              <a:t>Wrocław, 9 lipca 2020 r. </a:t>
            </a:r>
            <a:r>
              <a:rPr lang="pl-PL" sz="3200" b="1" dirty="0" smtClean="0">
                <a:latin typeface="+mn-lt"/>
              </a:rPr>
              <a:t>								</a:t>
            </a:r>
            <a:endParaRPr lang="pl-PL" sz="3200" b="1" dirty="0">
              <a:latin typeface="+mn-lt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6292" y="542230"/>
            <a:ext cx="3535536" cy="250928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7410" y="2313836"/>
            <a:ext cx="3299600" cy="2377315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10">
            <a:lum bright="9000"/>
          </a:blip>
          <a:stretch>
            <a:fillRect/>
          </a:stretch>
        </p:blipFill>
        <p:spPr>
          <a:xfrm>
            <a:off x="5027010" y="1933156"/>
            <a:ext cx="3279282" cy="183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0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1766170" y="1227551"/>
            <a:ext cx="9587630" cy="5060515"/>
          </a:xfrm>
        </p:spPr>
        <p:txBody>
          <a:bodyPr>
            <a:normAutofit/>
          </a:bodyPr>
          <a:lstStyle/>
          <a:p>
            <a:r>
              <a:rPr lang="pl-PL" altLang="pl-PL" sz="3200" b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Zestaw </a:t>
            </a:r>
            <a:br>
              <a:rPr lang="pl-PL" altLang="pl-PL" sz="3200" b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</a:br>
            <a:r>
              <a:rPr lang="pl-PL" altLang="pl-PL" sz="3200" b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kryteriów oceny</a:t>
            </a:r>
            <a:endParaRPr lang="pl-PL" sz="3200" dirty="0">
              <a:latin typeface="+mn-lt"/>
            </a:endParaRPr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pPr/>
              <a:t>10</a:t>
            </a:fld>
            <a:endParaRPr lang="pl-PL"/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8">
            <a:lum bright="-15000"/>
          </a:blip>
          <a:stretch>
            <a:fillRect/>
          </a:stretch>
        </p:blipFill>
        <p:spPr>
          <a:xfrm>
            <a:off x="7187608" y="1253738"/>
            <a:ext cx="4023705" cy="503432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56611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1654514" y="1227551"/>
            <a:ext cx="7577167" cy="488516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latin typeface="+mn-lt"/>
              </a:rPr>
              <a:t>KRYTERIA MERYTORYCZNE OCENIANE 0-1</a:t>
            </a:r>
            <a:endParaRPr lang="pl-PL" sz="2800" b="1" dirty="0">
              <a:latin typeface="+mn-lt"/>
            </a:endParaRPr>
          </a:p>
        </p:txBody>
      </p:sp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1552984" y="1973927"/>
            <a:ext cx="9800816" cy="4193875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pl-PL" sz="2000" b="1" dirty="0" smtClean="0"/>
              <a:t>1</a:t>
            </a:r>
            <a:r>
              <a:rPr lang="pl-PL" sz="2000" dirty="0" smtClean="0"/>
              <a:t>. Wnioskodawca </a:t>
            </a:r>
            <a:r>
              <a:rPr lang="pl-PL" sz="2000" dirty="0"/>
              <a:t>zgodnie ze Szczegółowym Opisem Osi Priorytetowych </a:t>
            </a:r>
            <a:r>
              <a:rPr lang="pl-PL" sz="2000" dirty="0" smtClean="0"/>
              <a:t>PO </a:t>
            </a:r>
            <a:r>
              <a:rPr lang="pl-PL" sz="2000" dirty="0"/>
              <a:t>WER jest podmiotem uprawnionym do ubiegania się </a:t>
            </a:r>
            <a:r>
              <a:rPr lang="pl-PL" sz="2000" dirty="0" smtClean="0"/>
              <a:t>o </a:t>
            </a:r>
            <a:r>
              <a:rPr lang="pl-PL" sz="2000" dirty="0"/>
              <a:t>dofinansowanie </a:t>
            </a:r>
            <a:r>
              <a:rPr lang="pl-PL" sz="2000" dirty="0" smtClean="0"/>
              <a:t>w </a:t>
            </a:r>
            <a:r>
              <a:rPr lang="pl-PL" sz="2000" dirty="0"/>
              <a:t>ramach właściwego Działania/Poddziałania PO WER lub właściwego naboru o ile ustalono w nim kryterium dostępu zawężające listę podmiotów uprawnionych do ubiegania się </a:t>
            </a:r>
            <a:r>
              <a:rPr lang="pl-PL" sz="2000" dirty="0" smtClean="0"/>
              <a:t>o </a:t>
            </a:r>
            <a:r>
              <a:rPr lang="pl-PL" sz="2000" dirty="0"/>
              <a:t>dofinansowanie</a:t>
            </a:r>
            <a:r>
              <a:rPr lang="pl-PL" sz="2000" dirty="0" smtClean="0"/>
              <a:t>.</a:t>
            </a:r>
          </a:p>
          <a:p>
            <a:pPr marL="0" lvl="0" indent="0" algn="just">
              <a:buNone/>
            </a:pPr>
            <a:r>
              <a:rPr lang="pl-PL" sz="2000" b="1" dirty="0"/>
              <a:t>2</a:t>
            </a:r>
            <a:r>
              <a:rPr lang="pl-PL" sz="2000" dirty="0"/>
              <a:t>. W</a:t>
            </a:r>
            <a:r>
              <a:rPr lang="pl-PL" sz="2000" dirty="0" smtClean="0"/>
              <a:t> </a:t>
            </a:r>
            <a:r>
              <a:rPr lang="pl-PL" sz="2000" dirty="0"/>
              <a:t>przypadku projektu partnerskiego spełnione zostały wymogi dotyczące: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2000" dirty="0"/>
              <a:t>wyboru partnerów, o których mowa w art. 33 ust. 2-4a ustawy z dnia 11 lipca 2014 r.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o </a:t>
            </a:r>
            <a:r>
              <a:rPr lang="pl-PL" sz="2000" dirty="0"/>
              <a:t>zasadach realizacji programów w zakresie polityki spójności finansowanych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w </a:t>
            </a:r>
            <a:r>
              <a:rPr lang="pl-PL" sz="2000" dirty="0"/>
              <a:t>perspektywie 2014-2020 (o ile dotyczy);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dirty="0"/>
              <a:t>utworzenia albo zainicjowania partnerstwa w terminie zgodnym z art. 33 ust. 3 i </a:t>
            </a:r>
            <a:r>
              <a:rPr lang="pl-PL" sz="2000" dirty="0" err="1"/>
              <a:t>SzOOP</a:t>
            </a:r>
            <a:r>
              <a:rPr lang="pl-PL" sz="2000" dirty="0"/>
              <a:t>,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tj</a:t>
            </a:r>
            <a:r>
              <a:rPr lang="pl-PL" sz="2000" dirty="0"/>
              <a:t>. przed złożeniem wniosku o dofinansowanie albo przed rozpoczęciem realizacji projektu,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o </a:t>
            </a:r>
            <a:r>
              <a:rPr lang="pl-PL" sz="2000" dirty="0"/>
              <a:t>ile data ta jest wcześniejsza od daty złożenia wniosku o dofinansowanie?</a:t>
            </a:r>
          </a:p>
          <a:p>
            <a:pPr marL="457200" lvl="0" indent="-457200" algn="just">
              <a:buAutoNum type="arabicPeriod"/>
            </a:pPr>
            <a:endParaRPr lang="pl-PL" sz="2000" dirty="0"/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half" idx="2"/>
          </p:nvPr>
        </p:nvSpPr>
        <p:spPr>
          <a:xfrm>
            <a:off x="1786467" y="5459722"/>
            <a:ext cx="8198191" cy="911582"/>
          </a:xfrm>
        </p:spPr>
        <p:txBody>
          <a:bodyPr>
            <a:normAutofit/>
          </a:bodyPr>
          <a:lstStyle/>
          <a:p>
            <a:r>
              <a:rPr lang="pl-PL" dirty="0"/>
              <a:t>Spełnienie kryterium zweryfikujemy na podstawie oświadczenia Wnioskodawcy zawartego we wniosku o dofinansowanie projektu </a:t>
            </a:r>
            <a:r>
              <a:rPr lang="pl-PL" b="1" dirty="0"/>
              <a:t>w sekcji Oświadczenia</a:t>
            </a:r>
            <a:r>
              <a:rPr lang="pl-PL" dirty="0"/>
              <a:t>. 	</a:t>
            </a:r>
          </a:p>
          <a:p>
            <a:endParaRPr lang="pl-PL" dirty="0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007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1654514" y="1227551"/>
            <a:ext cx="7577167" cy="488516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latin typeface="+mn-lt"/>
              </a:rPr>
              <a:t>KRYTERIA MERYTORYCZNE OCENIANE 0-1</a:t>
            </a:r>
            <a:endParaRPr lang="pl-PL" sz="2800" b="1" dirty="0">
              <a:latin typeface="+mn-lt"/>
            </a:endParaRPr>
          </a:p>
        </p:txBody>
      </p:sp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1621990" y="1716067"/>
            <a:ext cx="9733397" cy="47879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000" b="1" dirty="0" smtClean="0"/>
              <a:t>3</a:t>
            </a:r>
            <a:r>
              <a:rPr lang="pl-PL" sz="2000" dirty="0" smtClean="0"/>
              <a:t>. </a:t>
            </a:r>
            <a:r>
              <a:rPr lang="pl-PL" sz="2000" dirty="0"/>
              <a:t>Wnioskodawca oraz partnerzy krajowi (o ile dotyczy), ponoszący wydatki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w </a:t>
            </a:r>
            <a:r>
              <a:rPr lang="pl-PL" sz="2000" dirty="0"/>
              <a:t>danym projekcie z EFS, posiadają łączny obrót za ostatni zatwierdzony rok obrotowy zgodnie z ustawą o rachunkowości z dnia 29 września 1994 r.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(</a:t>
            </a:r>
            <a:r>
              <a:rPr lang="pl-PL" sz="2000" dirty="0"/>
              <a:t>Dz. U. 1994 nr 121 poz. 591 </a:t>
            </a:r>
            <a:r>
              <a:rPr lang="pl-PL" sz="2000" dirty="0" smtClean="0"/>
              <a:t>z </a:t>
            </a:r>
            <a:r>
              <a:rPr lang="pl-PL" sz="2000" dirty="0" err="1"/>
              <a:t>późń</a:t>
            </a:r>
            <a:r>
              <a:rPr lang="pl-PL" sz="2000" dirty="0"/>
              <a:t>. zm.) (jeśli dotyczy) lub za ostatni zamknięty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i </a:t>
            </a:r>
            <a:r>
              <a:rPr lang="pl-PL" sz="2000" dirty="0"/>
              <a:t>zatwierdzony rok kalendarzowy równy lub wyższy od średnich rocznych wydatków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w </a:t>
            </a:r>
            <a:r>
              <a:rPr lang="pl-PL" sz="2000" dirty="0"/>
              <a:t>ocenianym projekcie. </a:t>
            </a:r>
            <a:endParaRPr lang="pl-PL" sz="2000" dirty="0" smtClean="0"/>
          </a:p>
          <a:p>
            <a:pPr marL="0" indent="0" algn="just">
              <a:buNone/>
            </a:pPr>
            <a:r>
              <a:rPr lang="pl-PL" sz="2000" i="1" dirty="0" smtClean="0"/>
              <a:t>Kryterium </a:t>
            </a:r>
            <a:r>
              <a:rPr lang="pl-PL" sz="2000" i="1" dirty="0"/>
              <a:t>nie dotyczy jednostek sektora finansów publicznych (</a:t>
            </a:r>
            <a:r>
              <a:rPr lang="pl-PL" sz="2000" i="1" dirty="0" err="1"/>
              <a:t>jsfp</a:t>
            </a:r>
            <a:r>
              <a:rPr lang="pl-PL" sz="2000" i="1" dirty="0"/>
              <a:t>), w tym projektów partnerskich w których </a:t>
            </a:r>
            <a:r>
              <a:rPr lang="pl-PL" sz="2000" i="1" dirty="0" err="1"/>
              <a:t>jsfp</a:t>
            </a:r>
            <a:r>
              <a:rPr lang="pl-PL" sz="2000" i="1" dirty="0"/>
              <a:t> występują jako wnioskodawca (lider) - kryterium obrotu nie jest wówczas </a:t>
            </a:r>
            <a:r>
              <a:rPr lang="pl-PL" sz="2000" i="1" dirty="0" smtClean="0"/>
              <a:t>badane. </a:t>
            </a:r>
            <a:r>
              <a:rPr lang="pl-PL" sz="2000" i="1" dirty="0"/>
              <a:t>W przypadku podmiotów niebędących </a:t>
            </a:r>
            <a:r>
              <a:rPr lang="pl-PL" sz="2000" i="1" dirty="0" err="1" smtClean="0"/>
              <a:t>jsfp</a:t>
            </a:r>
            <a:r>
              <a:rPr lang="pl-PL" sz="2000" i="1" dirty="0" smtClean="0"/>
              <a:t> jako </a:t>
            </a:r>
            <a:r>
              <a:rPr lang="pl-PL" sz="2000" i="1" dirty="0"/>
              <a:t>obroty należy rozumieć wartość przychodów (w tym przychodów osiągniętych z tytułu otrzymanego dofinansowania na realizację projektów) osiągniętych w ostatnim zatwierdzonym roku przez danego wnioskodawcę/ partnera </a:t>
            </a:r>
            <a:r>
              <a:rPr lang="pl-PL" sz="2000" i="1" dirty="0" smtClean="0"/>
              <a:t>(</a:t>
            </a:r>
            <a:r>
              <a:rPr lang="pl-PL" sz="2000" i="1" dirty="0"/>
              <a:t>o ile dotyczy) na dzień składania wniosku o dofinansowanie. </a:t>
            </a:r>
            <a:r>
              <a:rPr lang="pl-PL" sz="2000" i="1" dirty="0" smtClean="0"/>
              <a:t/>
            </a:r>
            <a:br>
              <a:rPr lang="pl-PL" sz="2000" i="1" dirty="0" smtClean="0"/>
            </a:br>
            <a:r>
              <a:rPr lang="pl-PL" sz="2000" i="1" dirty="0" smtClean="0"/>
              <a:t>W </a:t>
            </a:r>
            <a:r>
              <a:rPr lang="pl-PL" sz="2000" i="1" dirty="0"/>
              <a:t>przypadku partnerstwa kilku podmiotów badany jest łączny obrót wszystkich podmiotów wchodzących w skład partnerstwa nie będących </a:t>
            </a:r>
            <a:r>
              <a:rPr lang="pl-PL" sz="2000" i="1" dirty="0" err="1"/>
              <a:t>jsfp</a:t>
            </a:r>
            <a:r>
              <a:rPr lang="pl-PL" sz="2000" i="1" dirty="0"/>
              <a:t>. </a:t>
            </a:r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480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1654514" y="1227551"/>
            <a:ext cx="7577167" cy="488516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latin typeface="+mn-lt"/>
              </a:rPr>
              <a:t>KRYTERIA MERYTORYCZNE OCENIANE 0-1</a:t>
            </a:r>
            <a:endParaRPr lang="pl-PL" sz="2800" b="1" dirty="0">
              <a:latin typeface="+mn-lt"/>
            </a:endParaRPr>
          </a:p>
        </p:txBody>
      </p:sp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1552984" y="1625300"/>
            <a:ext cx="9800816" cy="454250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000" b="1" dirty="0" smtClean="0"/>
              <a:t>4</a:t>
            </a:r>
            <a:r>
              <a:rPr lang="pl-PL" sz="2000" dirty="0" smtClean="0"/>
              <a:t>. </a:t>
            </a:r>
            <a:r>
              <a:rPr lang="pl-PL" sz="2000" dirty="0"/>
              <a:t>Z wnioskodawcą lub partnerem/ partnerami (o ile dotyczy) nie rozwiązano w trybie natychmiastowym umowy o dofinansowanie projektu realizowanego ze środków PO WER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z </a:t>
            </a:r>
            <a:r>
              <a:rPr lang="pl-PL" sz="2000" dirty="0"/>
              <a:t>przyczyn leżących po jego stronie. Kryterium nie dotyczy jednostek sektora finansów publicznych (</a:t>
            </a:r>
            <a:r>
              <a:rPr lang="pl-PL" sz="2000" dirty="0" err="1"/>
              <a:t>jsfp</a:t>
            </a:r>
            <a:r>
              <a:rPr lang="pl-PL" sz="2000" dirty="0" smtClean="0"/>
              <a:t>).</a:t>
            </a:r>
          </a:p>
          <a:p>
            <a:pPr marL="0" indent="0">
              <a:buNone/>
            </a:pPr>
            <a:r>
              <a:rPr lang="pl-PL" sz="1600" dirty="0" smtClean="0"/>
              <a:t>Za </a:t>
            </a:r>
            <a:r>
              <a:rPr lang="pl-PL" sz="1600" dirty="0"/>
              <a:t>przyczyny leżące po stronie wnioskodawcy lub partnera/partnerów, </a:t>
            </a:r>
            <a:r>
              <a:rPr lang="pl-PL" sz="1600" dirty="0" smtClean="0"/>
              <a:t>w </a:t>
            </a:r>
            <a:r>
              <a:rPr lang="pl-PL" sz="1600" dirty="0"/>
              <a:t>efekcie których doszło do rozwiązania umowy uznaje się następujące sytuacje</a:t>
            </a:r>
            <a:r>
              <a:rPr lang="pl-PL" sz="1600" dirty="0" smtClean="0"/>
              <a:t>: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l-PL" sz="1600" dirty="0"/>
              <a:t>Wnioskodawca/partner dopuścił się poważnych nieprawidłowości finansowych,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w </a:t>
            </a:r>
            <a:r>
              <a:rPr lang="pl-PL" sz="1600" dirty="0"/>
              <a:t>szczególności wykorzystał przekazane środki na cel inny niż określony w projekcie lub niezgodnie z umową,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l-PL" sz="1600" dirty="0"/>
              <a:t>Wnioskodawca/partner złożył lub posłużył się fałszywym oświadczeniem lub podrobionymi, przerobionymi lub stwierdzającymi nieprawdę dokumentami w celu uzyskania dofinansowania w ramach umowy, w tym uznania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za </a:t>
            </a:r>
            <a:r>
              <a:rPr lang="pl-PL" sz="1600" dirty="0"/>
              <a:t>kwalifikowalne wydatków ponoszonych w ramach projektu,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600" dirty="0"/>
              <a:t>Wnioskodawca/partner ze swojej winy nie rozpoczął realizacji projektu </a:t>
            </a:r>
            <a:br>
              <a:rPr lang="pl-PL" sz="1600" dirty="0"/>
            </a:br>
            <a:r>
              <a:rPr lang="pl-PL" sz="1600" dirty="0"/>
              <a:t>w ciągu 3 miesięcy od ustalonej we wniosku początkowej daty okresu realizacji projektu</a:t>
            </a:r>
            <a:r>
              <a:rPr lang="pl-PL" sz="1600" dirty="0" smtClean="0"/>
              <a:t>.</a:t>
            </a:r>
          </a:p>
          <a:p>
            <a:pPr marL="0" indent="0" algn="just">
              <a:buNone/>
            </a:pPr>
            <a:r>
              <a:rPr lang="pl-PL" sz="1600" dirty="0"/>
              <a:t>Spełnienie kryterium zweryfikujemy na podstawie oświadczenia Wnioskodawcy zawartego we wniosku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o </a:t>
            </a:r>
            <a:r>
              <a:rPr lang="pl-PL" sz="1600" dirty="0"/>
              <a:t>dofinansowanie projektu </a:t>
            </a:r>
            <a:r>
              <a:rPr lang="pl-PL" sz="1600" b="1" dirty="0"/>
              <a:t>w sekcji Oświadczenia</a:t>
            </a:r>
            <a:r>
              <a:rPr lang="pl-PL" sz="1600" dirty="0"/>
              <a:t>.</a:t>
            </a:r>
          </a:p>
          <a:p>
            <a:pPr marL="0" indent="0" algn="just">
              <a:buNone/>
            </a:pPr>
            <a:endParaRPr lang="pl-PL" sz="2000" dirty="0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796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1654514" y="1227551"/>
            <a:ext cx="7577167" cy="488516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latin typeface="+mn-lt"/>
              </a:rPr>
              <a:t>KRYTERIA MERYTORYCZNE OCENIANE 0-1</a:t>
            </a:r>
            <a:endParaRPr lang="pl-PL" sz="2800" b="1" dirty="0">
              <a:latin typeface="+mn-lt"/>
            </a:endParaRPr>
          </a:p>
        </p:txBody>
      </p:sp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1554572" y="1984405"/>
            <a:ext cx="9800816" cy="4490137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pl-PL" sz="2400" b="1" dirty="0"/>
              <a:t>5</a:t>
            </a:r>
            <a:r>
              <a:rPr lang="pl-PL" sz="2400" dirty="0"/>
              <a:t>. </a:t>
            </a:r>
            <a:r>
              <a:rPr lang="pl-PL" sz="2000" dirty="0"/>
              <a:t>Koszty bezpośrednie projektu nie są rozliczane w całości kwotami ryczałtowymi określonymi przez beneficjenta.</a:t>
            </a:r>
          </a:p>
          <a:p>
            <a:pPr marL="0" lvl="0" indent="0" algn="just">
              <a:buNone/>
            </a:pPr>
            <a:r>
              <a:rPr lang="pl-PL" sz="2000" dirty="0" smtClean="0"/>
              <a:t>Metoda </a:t>
            </a:r>
            <a:r>
              <a:rPr lang="pl-PL" sz="2000" dirty="0"/>
              <a:t>rozliczania kosztów bezpośrednich z zastosowaniem kwot ryczałtowych określanych przez beneficjenta ma zastosowanie tylko do projektów o wartości dofinansowania nieprzekraczającej wyrażonej w PLN równowartości 100 tys. </a:t>
            </a:r>
            <a:r>
              <a:rPr lang="pl-PL" sz="2000" dirty="0" smtClean="0"/>
              <a:t>EUR</a:t>
            </a:r>
            <a:endParaRPr lang="pl-PL" sz="2000" dirty="0"/>
          </a:p>
          <a:p>
            <a:pPr marL="0" lvl="0" indent="0" algn="just">
              <a:buNone/>
            </a:pPr>
            <a:r>
              <a:rPr lang="pl-PL" sz="2000" dirty="0" smtClean="0"/>
              <a:t>Kryterium </a:t>
            </a:r>
            <a:r>
              <a:rPr lang="pl-PL" sz="2000" dirty="0"/>
              <a:t>jest weryfikowane wyłącznie na etapie przyjmowania projektu do dofinansowania. 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half" idx="2"/>
          </p:nvPr>
        </p:nvSpPr>
        <p:spPr>
          <a:xfrm>
            <a:off x="3598606" y="5861050"/>
            <a:ext cx="6386052" cy="510253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143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1654514" y="1227551"/>
            <a:ext cx="7577167" cy="488516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latin typeface="+mn-lt"/>
              </a:rPr>
              <a:t>KRYTERIA DOSTĘPU</a:t>
            </a:r>
            <a:endParaRPr lang="pl-PL" sz="2800" b="1" dirty="0">
              <a:latin typeface="+mn-lt"/>
            </a:endParaRPr>
          </a:p>
        </p:txBody>
      </p:sp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1554572" y="1716067"/>
            <a:ext cx="9800816" cy="3743653"/>
          </a:xfrm>
        </p:spPr>
        <p:txBody>
          <a:bodyPr>
            <a:noAutofit/>
          </a:bodyPr>
          <a:lstStyle/>
          <a:p>
            <a:pPr marL="457200" lvl="0" indent="-457200">
              <a:spcBef>
                <a:spcPts val="0"/>
              </a:spcBef>
              <a:buAutoNum type="arabicPeriod"/>
            </a:pPr>
            <a:r>
              <a:rPr lang="pl-PL" sz="2000" dirty="0" smtClean="0"/>
              <a:t>Beneficjent (Lider projektu): </a:t>
            </a:r>
          </a:p>
          <a:p>
            <a:pPr marL="0" lvl="0" indent="0">
              <a:spcBef>
                <a:spcPts val="0"/>
              </a:spcBef>
              <a:buNone/>
            </a:pPr>
            <a:endParaRPr lang="pl-PL" sz="2000" dirty="0"/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000" dirty="0" smtClean="0"/>
              <a:t>to </a:t>
            </a:r>
            <a:r>
              <a:rPr lang="pl-PL" sz="2000" dirty="0"/>
              <a:t>podmiot prowadzący działalność na rzecz rozwoju przedsiębiorczości, niedziałający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dla </a:t>
            </a:r>
            <a:r>
              <a:rPr lang="pl-PL" sz="2000" dirty="0"/>
              <a:t>zysku lub przeznaczający zysk na cele statutowe zgodnie </a:t>
            </a:r>
            <a:r>
              <a:rPr lang="pl-PL" sz="2000" dirty="0" smtClean="0"/>
              <a:t>z </a:t>
            </a:r>
            <a:r>
              <a:rPr lang="pl-PL" sz="2000" dirty="0"/>
              <a:t>zapisami w statucie lub innym równoważnym dokumencie założycielskim, posiadający bazę materialną, techniczną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i </a:t>
            </a:r>
            <a:r>
              <a:rPr lang="pl-PL" sz="2000" dirty="0"/>
              <a:t>zasoby ludzkie </a:t>
            </a:r>
            <a:r>
              <a:rPr lang="pl-PL" sz="2000" dirty="0" smtClean="0"/>
              <a:t>oraz kompetencyjne </a:t>
            </a:r>
            <a:r>
              <a:rPr lang="pl-PL" sz="2000" dirty="0"/>
              <a:t>niezbędne do świadczenia usług na rzecz sektora MŚP;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000" dirty="0" smtClean="0"/>
              <a:t>posiada </a:t>
            </a:r>
            <a:r>
              <a:rPr lang="pl-PL" sz="2000" dirty="0"/>
              <a:t>co najmniej 3 letnie doświadczenie w zakresie udzielania dotacji, pożyczek lub poręczeń na utworzenie lub rozwój przedsiębiorstw w okresie ostatnich 6 lat od dnia złożenia wniosku o dofinansowanie; 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000" dirty="0" smtClean="0"/>
              <a:t>posiada </a:t>
            </a:r>
            <a:r>
              <a:rPr lang="pl-PL" sz="2000" dirty="0"/>
              <a:t>siedzibę na terenie województwa dolnośląskiego, w którym będzie realizowany projekt.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half" idx="2"/>
          </p:nvPr>
        </p:nvSpPr>
        <p:spPr>
          <a:xfrm>
            <a:off x="2492679" y="5561556"/>
            <a:ext cx="8993688" cy="839244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5" name="Prostokąt zaokrąglony 14"/>
          <p:cNvSpPr/>
          <p:nvPr/>
        </p:nvSpPr>
        <p:spPr>
          <a:xfrm>
            <a:off x="1878903" y="5452477"/>
            <a:ext cx="9728897" cy="948323"/>
          </a:xfrm>
          <a:prstGeom prst="roundRect">
            <a:avLst/>
          </a:prstGeom>
          <a:solidFill>
            <a:srgbClr val="F5B29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/>
            <a:r>
              <a:rPr lang="pl-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Dopuszcza się jednokrotne skierowanie projektu do poprawy/uzupełnienia </a:t>
            </a:r>
            <a:br>
              <a:rPr lang="pl-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pl-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 zakresie określonym w definicji kryterium.</a:t>
            </a:r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670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1654514" y="1189974"/>
            <a:ext cx="9699285" cy="500714"/>
          </a:xfrm>
        </p:spPr>
        <p:txBody>
          <a:bodyPr>
            <a:noAutofit/>
          </a:bodyPr>
          <a:lstStyle/>
          <a:p>
            <a:r>
              <a:rPr lang="pl-PL" sz="2400" b="1" dirty="0" smtClean="0">
                <a:latin typeface="+mn-lt"/>
              </a:rPr>
              <a:t>KRYTERIA DOSTĘPU</a:t>
            </a:r>
            <a:endParaRPr lang="pl-PL" sz="2400" b="1" dirty="0">
              <a:latin typeface="+mn-lt"/>
            </a:endParaRPr>
          </a:p>
        </p:txBody>
      </p:sp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1654514" y="1921449"/>
            <a:ext cx="9699286" cy="339556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000" dirty="0" smtClean="0"/>
              <a:t>2. Uczestnikami </a:t>
            </a:r>
            <a:r>
              <a:rPr lang="pl-PL" sz="2000" dirty="0"/>
              <a:t>projektu są wyłącznie osoby </a:t>
            </a:r>
            <a:r>
              <a:rPr lang="pl-PL" sz="2000" dirty="0" smtClean="0"/>
              <a:t>bierne zawodowo lub osoby bezrobotne niezarejestrowane w urzędzie pracy w </a:t>
            </a:r>
            <a:r>
              <a:rPr lang="pl-PL" sz="2000" dirty="0"/>
              <a:t>wieku 18-29 lat z województwa dolnośląskiego (osoby fizyczne, </a:t>
            </a:r>
            <a:r>
              <a:rPr lang="pl-PL" sz="2000" dirty="0" smtClean="0"/>
              <a:t>które zamieszkują </a:t>
            </a:r>
            <a:r>
              <a:rPr lang="pl-PL" sz="2000" dirty="0"/>
              <a:t>lub uczą się na obszarze województwa dolnośląskiego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w </a:t>
            </a:r>
            <a:r>
              <a:rPr lang="pl-PL" sz="2000" dirty="0"/>
              <a:t>rozumieniu Kodeksu </a:t>
            </a:r>
            <a:r>
              <a:rPr lang="pl-PL" sz="2000" dirty="0" smtClean="0"/>
              <a:t>cywilnego), które </a:t>
            </a:r>
            <a:r>
              <a:rPr lang="pl-PL" sz="2000" dirty="0"/>
              <a:t>utraciły zatrudnienie po 1 marca 2020 roku.</a:t>
            </a:r>
          </a:p>
          <a:p>
            <a:pPr marL="0" lvl="0" indent="0" algn="just">
              <a:buNone/>
            </a:pPr>
            <a:endParaRPr lang="pl-PL" sz="2000" dirty="0"/>
          </a:p>
          <a:p>
            <a:pPr marL="0" indent="0" algn="just">
              <a:buNone/>
            </a:pPr>
            <a:r>
              <a:rPr lang="pl-PL" sz="2000" dirty="0" smtClean="0"/>
              <a:t>Uczestnikami </a:t>
            </a:r>
            <a:r>
              <a:rPr lang="pl-PL" sz="2000" dirty="0"/>
              <a:t>projektu nie mogą być osoby należące do grupy docelowej określonej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dla </a:t>
            </a:r>
            <a:r>
              <a:rPr lang="pl-PL" sz="2000" dirty="0"/>
              <a:t>trybu konkursowego w poddziałaniu 1.3.1.</a:t>
            </a:r>
          </a:p>
        </p:txBody>
      </p:sp>
      <p:sp>
        <p:nvSpPr>
          <p:cNvPr id="14" name="Prostokąt zaokrąglony 13"/>
          <p:cNvSpPr/>
          <p:nvPr/>
        </p:nvSpPr>
        <p:spPr>
          <a:xfrm>
            <a:off x="1700383" y="5459722"/>
            <a:ext cx="9424791" cy="805612"/>
          </a:xfrm>
          <a:prstGeom prst="roundRect">
            <a:avLst/>
          </a:prstGeom>
          <a:solidFill>
            <a:srgbClr val="F5B29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pl-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Dopuszcza się jednokrotne skierowanie projektu do poprawy/uzupełnienia </a:t>
            </a:r>
            <a:br>
              <a:rPr lang="pl-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pl-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 zakresie określonym w definicji kryterium.</a:t>
            </a:r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60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1654514" y="1189973"/>
            <a:ext cx="9699285" cy="500715"/>
          </a:xfrm>
        </p:spPr>
        <p:txBody>
          <a:bodyPr>
            <a:noAutofit/>
          </a:bodyPr>
          <a:lstStyle/>
          <a:p>
            <a:r>
              <a:rPr lang="pl-PL" sz="2400" b="1" dirty="0" smtClean="0">
                <a:latin typeface="+mn-lt"/>
              </a:rPr>
              <a:t>KRYTERIA DOSTĘPU</a:t>
            </a:r>
            <a:endParaRPr lang="pl-PL" sz="2400" b="1" dirty="0">
              <a:latin typeface="+mn-lt"/>
            </a:endParaRPr>
          </a:p>
        </p:txBody>
      </p:sp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1654514" y="2035277"/>
            <a:ext cx="9699286" cy="3417199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pl-PL" sz="2000" b="1" dirty="0"/>
              <a:t>3</a:t>
            </a:r>
            <a:r>
              <a:rPr lang="pl-PL" sz="2000" dirty="0" smtClean="0"/>
              <a:t>. </a:t>
            </a:r>
            <a:r>
              <a:rPr lang="pl-PL" sz="2000" dirty="0"/>
              <a:t>Beneficjent zapewnia, że realizacja projektu będzie odbywała się zgodnie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z </a:t>
            </a:r>
            <a:r>
              <a:rPr lang="pl-PL" sz="2000" dirty="0"/>
              <a:t>warunkami opisanymi w </a:t>
            </a:r>
            <a:r>
              <a:rPr lang="pl-PL" sz="2000" i="1" dirty="0"/>
              <a:t>Standardzie realizacji usługi w zakresie wsparcia bezzwrotnego </a:t>
            </a:r>
            <a:r>
              <a:rPr lang="pl-PL" sz="2000" i="1" dirty="0" smtClean="0"/>
              <a:t/>
            </a:r>
            <a:br>
              <a:rPr lang="pl-PL" sz="2000" i="1" dirty="0" smtClean="0"/>
            </a:br>
            <a:r>
              <a:rPr lang="pl-PL" sz="2000" i="1" dirty="0" smtClean="0"/>
              <a:t>na </a:t>
            </a:r>
            <a:r>
              <a:rPr lang="pl-PL" sz="2000" i="1" dirty="0"/>
              <a:t>założenie własnej działalności gospodarczej w ramach Programu Operacyjnego Wiedza Edukacja Rozwój na lata 2014-2020</a:t>
            </a:r>
            <a:r>
              <a:rPr lang="pl-PL" sz="2000" dirty="0"/>
              <a:t>.</a:t>
            </a:r>
          </a:p>
        </p:txBody>
      </p:sp>
      <p:sp>
        <p:nvSpPr>
          <p:cNvPr id="14" name="Prostokąt zaokrąglony 13"/>
          <p:cNvSpPr/>
          <p:nvPr/>
        </p:nvSpPr>
        <p:spPr>
          <a:xfrm>
            <a:off x="1929007" y="5452476"/>
            <a:ext cx="9424791" cy="812857"/>
          </a:xfrm>
          <a:prstGeom prst="roundRect">
            <a:avLst/>
          </a:prstGeom>
          <a:solidFill>
            <a:srgbClr val="F5B29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pl-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Dopuszcza się jednokrotne skierowanie projektu do poprawy/uzupełnienia </a:t>
            </a:r>
            <a:br>
              <a:rPr lang="pl-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pl-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 zakresie określonym w definicji kryterium.</a:t>
            </a:r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721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1654514" y="1189973"/>
            <a:ext cx="9699285" cy="500715"/>
          </a:xfrm>
        </p:spPr>
        <p:txBody>
          <a:bodyPr>
            <a:noAutofit/>
          </a:bodyPr>
          <a:lstStyle/>
          <a:p>
            <a:r>
              <a:rPr lang="pl-PL" sz="2400" b="1" dirty="0" smtClean="0">
                <a:latin typeface="+mn-lt"/>
              </a:rPr>
              <a:t>KRYTERIA DOSTĘPU</a:t>
            </a:r>
            <a:endParaRPr lang="pl-PL" sz="2400" b="1" dirty="0">
              <a:latin typeface="+mn-lt"/>
            </a:endParaRPr>
          </a:p>
        </p:txBody>
      </p:sp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1654514" y="1690687"/>
            <a:ext cx="9699286" cy="3761789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pl-PL" sz="2000" b="1" dirty="0" smtClean="0"/>
              <a:t>4</a:t>
            </a:r>
            <a:r>
              <a:rPr lang="pl-PL" sz="2000" dirty="0" smtClean="0"/>
              <a:t>. </a:t>
            </a:r>
            <a:r>
              <a:rPr lang="pl-PL" sz="2000" dirty="0"/>
              <a:t>Projekt zakłada realizację kompleksowego wsparcia w zakresie zakładania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i </a:t>
            </a:r>
            <a:r>
              <a:rPr lang="pl-PL" sz="2000" dirty="0"/>
              <a:t>prowadzenia własnej działalności gospodarczej obejmującego wyłącznie następujące elementy: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dirty="0" smtClean="0"/>
              <a:t>szkolenia </a:t>
            </a:r>
            <a:r>
              <a:rPr lang="pl-PL" sz="2000" dirty="0"/>
              <a:t>umożliwiające uzyskanie wiedzy i umiejętności niezbędnych do podjęcia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i </a:t>
            </a:r>
            <a:r>
              <a:rPr lang="pl-PL" sz="2000" dirty="0"/>
              <a:t>prowadzenia działalności gospodarczej,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dirty="0" smtClean="0"/>
              <a:t>udzielenie </a:t>
            </a:r>
            <a:r>
              <a:rPr lang="pl-PL" sz="2000" dirty="0"/>
              <a:t>pomocy bezzwrotnej (dotacji) na utworzenie przedsiębiorstwa,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dirty="0" smtClean="0"/>
              <a:t>finansowe </a:t>
            </a:r>
            <a:r>
              <a:rPr lang="pl-PL" sz="2000" dirty="0"/>
              <a:t>wsparcie pomostowe wypłacane przez okres do 6 miesięcy od dnia rozpoczęcia prowadzenia działalności gospodarczej.</a:t>
            </a:r>
          </a:p>
        </p:txBody>
      </p:sp>
      <p:sp>
        <p:nvSpPr>
          <p:cNvPr id="14" name="Prostokąt zaokrąglony 13"/>
          <p:cNvSpPr/>
          <p:nvPr/>
        </p:nvSpPr>
        <p:spPr>
          <a:xfrm>
            <a:off x="1929008" y="5456010"/>
            <a:ext cx="9424791" cy="814192"/>
          </a:xfrm>
          <a:prstGeom prst="roundRect">
            <a:avLst/>
          </a:prstGeom>
          <a:solidFill>
            <a:srgbClr val="F5B29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pl-PL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Niespełnienie kryterium oznacza odrzucenie wniosku.</a:t>
            </a:r>
            <a:endParaRPr lang="pl-PL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106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1654514" y="1189973"/>
            <a:ext cx="9699285" cy="500715"/>
          </a:xfrm>
        </p:spPr>
        <p:txBody>
          <a:bodyPr>
            <a:noAutofit/>
          </a:bodyPr>
          <a:lstStyle/>
          <a:p>
            <a:r>
              <a:rPr lang="pl-PL" sz="2400" b="1" dirty="0" smtClean="0">
                <a:latin typeface="+mn-lt"/>
              </a:rPr>
              <a:t>KRYTERIA DOSTĘPU</a:t>
            </a:r>
            <a:endParaRPr lang="pl-PL" sz="2400" b="1" dirty="0">
              <a:latin typeface="+mn-lt"/>
            </a:endParaRPr>
          </a:p>
        </p:txBody>
      </p:sp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1621991" y="1645553"/>
            <a:ext cx="9731809" cy="3639013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pl-PL" sz="2000" b="1" dirty="0" smtClean="0"/>
              <a:t>5</a:t>
            </a:r>
            <a:r>
              <a:rPr lang="pl-PL" sz="2000" dirty="0" smtClean="0"/>
              <a:t>. </a:t>
            </a:r>
            <a:r>
              <a:rPr lang="pl-PL" sz="2000" dirty="0"/>
              <a:t>Wsparcie bezzwrotne na rozpoczęcie działalności gospodarczej jest przyznawane wyłącznie w formie stawki jednostkowej (stawka jednostkowa na samozatrudnienie</a:t>
            </a:r>
            <a:r>
              <a:rPr lang="pl-PL" sz="2000" dirty="0" smtClean="0"/>
              <a:t>).</a:t>
            </a:r>
            <a:endParaRPr lang="pl-PL" sz="2000" b="1" dirty="0" smtClean="0"/>
          </a:p>
          <a:p>
            <a:pPr marL="0" lvl="0" indent="0" algn="just">
              <a:buNone/>
            </a:pPr>
            <a:r>
              <a:rPr lang="pl-PL" sz="2000" b="1" dirty="0" smtClean="0"/>
              <a:t>6</a:t>
            </a:r>
            <a:r>
              <a:rPr lang="pl-PL" sz="2000" dirty="0" smtClean="0"/>
              <a:t>. Projekt </a:t>
            </a:r>
            <a:r>
              <a:rPr lang="pl-PL" sz="2000" dirty="0"/>
              <a:t>trwa nie dłużej niż do 30 czerwca 2023 r</a:t>
            </a:r>
            <a:r>
              <a:rPr lang="pl-PL" sz="2000" dirty="0" smtClean="0"/>
              <a:t>.</a:t>
            </a:r>
            <a:endParaRPr lang="pl-PL" sz="2000" dirty="0"/>
          </a:p>
          <a:p>
            <a:pPr marL="0" lvl="0" indent="0" algn="just">
              <a:buNone/>
            </a:pPr>
            <a:r>
              <a:rPr lang="pl-PL" sz="2000" b="1" dirty="0" smtClean="0"/>
              <a:t>7</a:t>
            </a:r>
            <a:r>
              <a:rPr lang="pl-PL" sz="2000" dirty="0" smtClean="0"/>
              <a:t>. </a:t>
            </a:r>
            <a:r>
              <a:rPr lang="pl-PL" sz="2000" dirty="0"/>
              <a:t>Wkład własny stanowi nie mniej niż 5% kwalifikowalnych wydatków projektu pomniejszonych o wartość środków przeznaczonych na wypłatę dotacji na rozpoczęcie działalności gospodarczej i wsparcia pomostowego</a:t>
            </a:r>
            <a:r>
              <a:rPr lang="pl-PL" sz="2000" dirty="0" smtClean="0"/>
              <a:t>.</a:t>
            </a:r>
          </a:p>
          <a:p>
            <a:pPr marL="0" lvl="0" indent="0">
              <a:buNone/>
            </a:pPr>
            <a:r>
              <a:rPr lang="pl-PL" sz="2000" b="1" dirty="0"/>
              <a:t>8</a:t>
            </a:r>
            <a:r>
              <a:rPr lang="pl-PL" sz="2000" dirty="0"/>
              <a:t>. Wnioskodawca złożył w ramach konkursu jeden wniosek o dofinasowanie projektu jako lider lub partner.</a:t>
            </a:r>
          </a:p>
          <a:p>
            <a:pPr marL="0" lvl="0" indent="0">
              <a:buNone/>
            </a:pPr>
            <a:r>
              <a:rPr lang="pl-PL" sz="2000" b="1" dirty="0"/>
              <a:t>9</a:t>
            </a:r>
            <a:r>
              <a:rPr lang="pl-PL" sz="2000" dirty="0"/>
              <a:t>. Minimalna wartość dofinansowania projektu przekracza wyrażoną w PLN równowartość kwoty 100 tys. EUR.</a:t>
            </a:r>
          </a:p>
          <a:p>
            <a:pPr marL="0" lvl="0" indent="0" algn="just">
              <a:buNone/>
            </a:pPr>
            <a:endParaRPr lang="pl-PL" sz="2000" dirty="0"/>
          </a:p>
        </p:txBody>
      </p:sp>
      <p:sp>
        <p:nvSpPr>
          <p:cNvPr id="14" name="Prostokąt zaokrąglony 13"/>
          <p:cNvSpPr/>
          <p:nvPr/>
        </p:nvSpPr>
        <p:spPr>
          <a:xfrm>
            <a:off x="1929008" y="5457604"/>
            <a:ext cx="9424791" cy="814192"/>
          </a:xfrm>
          <a:prstGeom prst="roundRect">
            <a:avLst/>
          </a:prstGeom>
          <a:solidFill>
            <a:srgbClr val="F5B29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pl-PL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Niespełnienie ww. kryteriów oznacza odrzucenie wniosku.</a:t>
            </a:r>
            <a:endParaRPr lang="pl-PL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947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4" name="Tytuł 13"/>
          <p:cNvSpPr>
            <a:spLocks noGrp="1"/>
          </p:cNvSpPr>
          <p:nvPr>
            <p:ph type="title"/>
          </p:nvPr>
        </p:nvSpPr>
        <p:spPr>
          <a:xfrm>
            <a:off x="1621990" y="1312606"/>
            <a:ext cx="9731809" cy="514718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l-PL" sz="2200" b="1" dirty="0" smtClean="0">
                <a:latin typeface="+mn-lt"/>
              </a:rPr>
              <a:t>Konkurs nr POWR.01.02.01-IP.10-02-002/20 </a:t>
            </a:r>
            <a:r>
              <a:rPr lang="pl-PL" sz="2200" b="1" dirty="0">
                <a:latin typeface="+mn-lt"/>
              </a:rPr>
              <a:t/>
            </a:r>
            <a:br>
              <a:rPr lang="pl-PL" sz="2200" b="1" dirty="0">
                <a:latin typeface="+mn-lt"/>
              </a:rPr>
            </a:br>
            <a:r>
              <a:rPr lang="pl-PL" sz="2200" b="1" dirty="0" smtClean="0">
                <a:latin typeface="+mn-lt"/>
              </a:rPr>
              <a:t>Przeprowadzany </a:t>
            </a:r>
            <a:r>
              <a:rPr lang="pl-PL" sz="2200" b="1" dirty="0">
                <a:latin typeface="+mn-lt"/>
              </a:rPr>
              <a:t>w </a:t>
            </a:r>
            <a:r>
              <a:rPr lang="pl-PL" sz="2200" b="1" dirty="0" smtClean="0">
                <a:latin typeface="+mn-lt"/>
              </a:rPr>
              <a:t>ramach</a:t>
            </a:r>
            <a:r>
              <a:rPr lang="pl-PL" sz="2200" b="1" dirty="0">
                <a:latin typeface="+mn-lt"/>
              </a:rPr>
              <a:t> </a:t>
            </a:r>
            <a:r>
              <a:rPr lang="pl-PL" sz="2200" b="1" dirty="0" smtClean="0">
                <a:latin typeface="+mn-lt"/>
              </a:rPr>
              <a:t>Regionalnego </a:t>
            </a:r>
            <a:r>
              <a:rPr lang="pl-PL" sz="2200" b="1" dirty="0">
                <a:latin typeface="+mn-lt"/>
              </a:rPr>
              <a:t>Programu Operacyjnego </a:t>
            </a:r>
            <a:r>
              <a:rPr lang="pl-PL" sz="2200" b="1" dirty="0" smtClean="0">
                <a:latin typeface="+mn-lt"/>
              </a:rPr>
              <a:t>Wiedza Edukacja Rozwój</a:t>
            </a:r>
            <a:br>
              <a:rPr lang="pl-PL" sz="2200" b="1" dirty="0" smtClean="0">
                <a:latin typeface="+mn-lt"/>
              </a:rPr>
            </a:br>
            <a:r>
              <a:rPr lang="pl-PL" sz="2200" dirty="0" smtClean="0">
                <a:latin typeface="+mn-lt"/>
              </a:rPr>
              <a:t>Oś </a:t>
            </a:r>
            <a:r>
              <a:rPr lang="pl-PL" sz="2200" dirty="0">
                <a:latin typeface="+mn-lt"/>
              </a:rPr>
              <a:t>priorytetowa </a:t>
            </a:r>
            <a:r>
              <a:rPr lang="pl-PL" sz="2200" dirty="0" smtClean="0">
                <a:latin typeface="+mn-lt"/>
              </a:rPr>
              <a:t>I </a:t>
            </a:r>
            <a:r>
              <a:rPr lang="pl-PL" sz="2200" i="1" dirty="0">
                <a:latin typeface="+mn-lt"/>
              </a:rPr>
              <a:t>Rynek </a:t>
            </a:r>
            <a:r>
              <a:rPr lang="pl-PL" sz="2200" i="1" dirty="0" smtClean="0">
                <a:latin typeface="+mn-lt"/>
              </a:rPr>
              <a:t>pracy otwarty dla wszystkich</a:t>
            </a:r>
            <a:r>
              <a:rPr lang="pl-PL" sz="2200" dirty="0">
                <a:latin typeface="+mn-lt"/>
              </a:rPr>
              <a:t/>
            </a:r>
            <a:br>
              <a:rPr lang="pl-PL" sz="2200" dirty="0">
                <a:latin typeface="+mn-lt"/>
              </a:rPr>
            </a:br>
            <a:r>
              <a:rPr lang="pl-PL" sz="2200" dirty="0">
                <a:latin typeface="+mn-lt"/>
              </a:rPr>
              <a:t>Działanie </a:t>
            </a:r>
            <a:r>
              <a:rPr lang="pl-PL" sz="2200" dirty="0" smtClean="0">
                <a:latin typeface="+mn-lt"/>
              </a:rPr>
              <a:t>1.2  </a:t>
            </a:r>
            <a:r>
              <a:rPr lang="pl-PL" sz="2200" i="1" dirty="0" smtClean="0">
                <a:latin typeface="+mn-lt"/>
              </a:rPr>
              <a:t>Wsparcie osób młodych na regionalnym rynku pracy</a:t>
            </a:r>
            <a:br>
              <a:rPr lang="pl-PL" sz="2200" i="1" dirty="0" smtClean="0">
                <a:latin typeface="+mn-lt"/>
              </a:rPr>
            </a:br>
            <a:r>
              <a:rPr lang="pl-PL" sz="2200" dirty="0" smtClean="0">
                <a:latin typeface="+mn-lt"/>
              </a:rPr>
              <a:t>Poddziałanie 1.2.1 </a:t>
            </a:r>
            <a:r>
              <a:rPr lang="pl-PL" sz="2200" i="1" dirty="0" smtClean="0">
                <a:latin typeface="+mn-lt"/>
              </a:rPr>
              <a:t>Wsparcie udzielane z Europejskiego Funduszu Społecznego</a:t>
            </a:r>
            <a:r>
              <a:rPr lang="pl-PL" sz="2200" i="1" dirty="0">
                <a:latin typeface="+mn-lt"/>
              </a:rPr>
              <a:t/>
            </a:r>
            <a:br>
              <a:rPr lang="pl-PL" sz="2200" i="1" dirty="0">
                <a:latin typeface="+mn-lt"/>
              </a:rPr>
            </a:br>
            <a:r>
              <a:rPr lang="pl-PL" sz="2200" i="1" dirty="0" smtClean="0">
                <a:latin typeface="+mn-lt"/>
              </a:rPr>
              <a:t/>
            </a:r>
            <a:br>
              <a:rPr lang="pl-PL" sz="2200" i="1" dirty="0" smtClean="0">
                <a:latin typeface="+mn-lt"/>
              </a:rPr>
            </a:br>
            <a:r>
              <a:rPr lang="pl-PL" sz="2200" b="1" dirty="0" smtClean="0">
                <a:latin typeface="+mn-lt"/>
              </a:rPr>
              <a:t>Nabór </a:t>
            </a:r>
            <a:r>
              <a:rPr lang="pl-PL" sz="2200" b="1" dirty="0">
                <a:latin typeface="+mn-lt"/>
              </a:rPr>
              <a:t>wniosków </a:t>
            </a:r>
            <a:r>
              <a:rPr lang="pl-PL" sz="2200" b="1" dirty="0" smtClean="0">
                <a:latin typeface="+mn-lt"/>
              </a:rPr>
              <a:t>będzie prowadzony za </a:t>
            </a:r>
            <a:r>
              <a:rPr lang="pl-PL" sz="2200" b="1" dirty="0">
                <a:latin typeface="+mn-lt"/>
              </a:rPr>
              <a:t>pośrednictwem systemu </a:t>
            </a:r>
            <a:br>
              <a:rPr lang="pl-PL" sz="2200" b="1" dirty="0">
                <a:latin typeface="+mn-lt"/>
              </a:rPr>
            </a:br>
            <a:r>
              <a:rPr lang="pl-PL" sz="2200" b="1" dirty="0">
                <a:latin typeface="+mn-lt"/>
              </a:rPr>
              <a:t>SOWA </a:t>
            </a:r>
            <a:r>
              <a:rPr lang="pl-PL" sz="2200" b="1" dirty="0" smtClean="0">
                <a:latin typeface="+mn-lt"/>
              </a:rPr>
              <a:t>PO WER</a:t>
            </a:r>
            <a:br>
              <a:rPr lang="pl-PL" sz="2200" b="1" dirty="0" smtClean="0">
                <a:latin typeface="+mn-lt"/>
              </a:rPr>
            </a:br>
            <a:r>
              <a:rPr lang="pl-PL" sz="2200" b="1" dirty="0" smtClean="0">
                <a:latin typeface="+mn-lt"/>
              </a:rPr>
              <a:t/>
            </a:r>
            <a:br>
              <a:rPr lang="pl-PL" sz="2200" b="1" dirty="0" smtClean="0">
                <a:latin typeface="+mn-lt"/>
              </a:rPr>
            </a:br>
            <a:r>
              <a:rPr lang="pl-PL" sz="2200" b="1" dirty="0" smtClean="0">
                <a:latin typeface="+mn-lt"/>
              </a:rPr>
              <a:t>rozpocznie </a:t>
            </a:r>
            <a:r>
              <a:rPr lang="pl-PL" sz="2200" b="1" dirty="0">
                <a:latin typeface="+mn-lt"/>
              </a:rPr>
              <a:t>się</a:t>
            </a:r>
            <a:r>
              <a:rPr lang="pl-PL" sz="2200" b="1" dirty="0" smtClean="0">
                <a:latin typeface="+mn-lt"/>
              </a:rPr>
              <a:t>:     27.07.2020 r</a:t>
            </a:r>
            <a:r>
              <a:rPr lang="pl-PL" sz="2200" b="1" dirty="0">
                <a:latin typeface="+mn-lt"/>
              </a:rPr>
              <a:t>. o godz. 00:01 </a:t>
            </a:r>
            <a:br>
              <a:rPr lang="pl-PL" sz="2200" b="1" dirty="0">
                <a:latin typeface="+mn-lt"/>
              </a:rPr>
            </a:br>
            <a:r>
              <a:rPr lang="pl-PL" sz="2200" b="1" dirty="0">
                <a:latin typeface="+mn-lt"/>
              </a:rPr>
              <a:t/>
            </a:r>
            <a:br>
              <a:rPr lang="pl-PL" sz="2200" b="1" dirty="0">
                <a:latin typeface="+mn-lt"/>
              </a:rPr>
            </a:br>
            <a:r>
              <a:rPr lang="pl-PL" sz="2200" b="1" dirty="0" smtClean="0">
                <a:latin typeface="+mn-lt"/>
              </a:rPr>
              <a:t>zakończy </a:t>
            </a:r>
            <a:r>
              <a:rPr lang="pl-PL" sz="2200" b="1" dirty="0">
                <a:latin typeface="+mn-lt"/>
              </a:rPr>
              <a:t>się:	</a:t>
            </a:r>
            <a:r>
              <a:rPr lang="pl-PL" sz="2200" b="1" dirty="0" smtClean="0">
                <a:latin typeface="+mn-lt"/>
              </a:rPr>
              <a:t>10.08.2020 </a:t>
            </a:r>
            <a:r>
              <a:rPr lang="pl-PL" sz="2200" b="1" dirty="0">
                <a:latin typeface="+mn-lt"/>
              </a:rPr>
              <a:t>r. o godz. </a:t>
            </a:r>
            <a:r>
              <a:rPr lang="pl-PL" sz="2200" b="1" dirty="0" smtClean="0">
                <a:latin typeface="+mn-lt"/>
              </a:rPr>
              <a:t>14:00</a:t>
            </a:r>
            <a:r>
              <a:rPr lang="pl-PL" sz="2700" b="1" dirty="0">
                <a:latin typeface="+mn-lt"/>
              </a:rPr>
              <a:t/>
            </a:r>
            <a:br>
              <a:rPr lang="pl-PL" sz="2700" b="1" dirty="0">
                <a:latin typeface="+mn-lt"/>
              </a:rPr>
            </a:br>
            <a:r>
              <a:rPr lang="pl-PL" sz="2700" dirty="0">
                <a:latin typeface="+mn-lt"/>
              </a:rPr>
              <a:t/>
            </a:r>
            <a:br>
              <a:rPr lang="pl-PL" sz="2700" dirty="0">
                <a:latin typeface="+mn-lt"/>
              </a:rPr>
            </a:br>
            <a:endParaRPr lang="pl-PL" sz="2700" dirty="0">
              <a:latin typeface="+mn-lt"/>
            </a:endParaRPr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pPr/>
              <a:t>2</a:t>
            </a:fld>
            <a:endParaRPr lang="pl-PL"/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8">
            <a:lum bright="-15000"/>
          </a:blip>
          <a:stretch>
            <a:fillRect/>
          </a:stretch>
        </p:blipFill>
        <p:spPr>
          <a:xfrm>
            <a:off x="9119942" y="4034558"/>
            <a:ext cx="2151273" cy="206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1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1654514" y="1189973"/>
            <a:ext cx="9699285" cy="500715"/>
          </a:xfrm>
        </p:spPr>
        <p:txBody>
          <a:bodyPr>
            <a:noAutofit/>
          </a:bodyPr>
          <a:lstStyle/>
          <a:p>
            <a:r>
              <a:rPr lang="pl-PL" sz="2400" b="1" dirty="0" smtClean="0">
                <a:latin typeface="+mn-lt"/>
              </a:rPr>
              <a:t>KRYTERIA HORYZONTALNE</a:t>
            </a:r>
            <a:endParaRPr lang="pl-PL" sz="2400" b="1" dirty="0">
              <a:latin typeface="+mn-lt"/>
            </a:endParaRPr>
          </a:p>
        </p:txBody>
      </p:sp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1621991" y="1548581"/>
            <a:ext cx="9731809" cy="5088193"/>
          </a:xfrm>
        </p:spPr>
        <p:txBody>
          <a:bodyPr>
            <a:no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endParaRPr lang="pl-PL" sz="2000" b="1" dirty="0" smtClean="0"/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2000" b="1" dirty="0" smtClean="0"/>
              <a:t>1. </a:t>
            </a:r>
            <a:r>
              <a:rPr lang="pl-PL" sz="2000" dirty="0" smtClean="0"/>
              <a:t>W </a:t>
            </a:r>
            <a:r>
              <a:rPr lang="pl-PL" sz="2000" dirty="0"/>
              <a:t>trakcie oceny nie stwierdzono niezgodności z prawodawstwem krajowym w zakresie odnoszącym się do sposobu realizacji i zakresu projektu i wnioskodawcy</a:t>
            </a:r>
            <a:r>
              <a:rPr lang="pl-PL" sz="2000" dirty="0" smtClean="0"/>
              <a:t>.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pl-PL" sz="2000" dirty="0" smtClean="0"/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2000" b="1" dirty="0" smtClean="0"/>
              <a:t>2.</a:t>
            </a:r>
            <a:r>
              <a:rPr lang="pl-PL" sz="2000" dirty="0" smtClean="0"/>
              <a:t> Projekt jest zgodny z zasadą równości szans kobiet i mężczyzn w oparciu o standard minimum.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pl-PL" sz="20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pl-PL" sz="2000" b="1" dirty="0" smtClean="0"/>
              <a:t>3</a:t>
            </a:r>
            <a:r>
              <a:rPr lang="pl-PL" sz="2000" dirty="0" smtClean="0"/>
              <a:t>. </a:t>
            </a:r>
            <a:r>
              <a:rPr lang="pl-PL" sz="2000" dirty="0"/>
              <a:t>P</a:t>
            </a:r>
            <a:r>
              <a:rPr lang="pl-PL" sz="2000" dirty="0" smtClean="0"/>
              <a:t>rojekt </a:t>
            </a:r>
            <a:r>
              <a:rPr lang="pl-PL" sz="2000" dirty="0"/>
              <a:t>ma pozytywny wpływ na zasadę równości szans </a:t>
            </a:r>
            <a:r>
              <a:rPr lang="pl-PL" sz="2000" dirty="0" smtClean="0"/>
              <a:t>i </a:t>
            </a:r>
            <a:r>
              <a:rPr lang="pl-PL" sz="2000" dirty="0"/>
              <a:t>niedyskryminacji, w tym dostępności dla osób z niepełnosprawnościami. Przez pozytywny wpływ należy rozumieć zapewnienie dostępności do oferowanego w projekcie wsparcia dla wszystkich jego uczestników oraz zapewnienie dostępności wszystkich produktów projektu (które nie zostały uznane za neutralne) dla wszystkich ich użytkowników, zgodnie ze standardami dostępności, stanowiącymi załącznik do Wytycznych w zakresie realizacji zasady równości szans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i </a:t>
            </a:r>
            <a:r>
              <a:rPr lang="pl-PL" sz="2000" dirty="0"/>
              <a:t>niedyskryminacji, w tym dostępności dla osób z niepełnosprawnościami oraz zasady równości szans kobiet i mężczyzn w ramach funduszy unijnych na lata </a:t>
            </a:r>
            <a:r>
              <a:rPr lang="pl-PL" sz="2000" dirty="0" smtClean="0"/>
              <a:t>2014-2020.</a:t>
            </a:r>
            <a:endParaRPr lang="pl-PL" sz="2000" dirty="0"/>
          </a:p>
          <a:p>
            <a:pPr marL="0" lvl="0" indent="0">
              <a:buNone/>
            </a:pPr>
            <a:endParaRPr lang="pl-PL" sz="2400" dirty="0" smtClean="0"/>
          </a:p>
          <a:p>
            <a:pPr marL="0" lvl="0" indent="0">
              <a:buNone/>
            </a:pPr>
            <a:endParaRPr lang="pl-PL" dirty="0"/>
          </a:p>
        </p:txBody>
      </p:sp>
      <p:sp>
        <p:nvSpPr>
          <p:cNvPr id="14" name="Symbol zastępczy numeru slajd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687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1654514" y="1189973"/>
            <a:ext cx="9699285" cy="500715"/>
          </a:xfrm>
        </p:spPr>
        <p:txBody>
          <a:bodyPr>
            <a:noAutofit/>
          </a:bodyPr>
          <a:lstStyle/>
          <a:p>
            <a:r>
              <a:rPr lang="pl-PL" sz="2400" b="1" dirty="0" smtClean="0">
                <a:latin typeface="+mn-lt"/>
              </a:rPr>
              <a:t>KRYTERIA</a:t>
            </a:r>
            <a:r>
              <a:rPr lang="pl-PL" sz="2800" b="1" dirty="0" smtClean="0">
                <a:latin typeface="+mn-lt"/>
              </a:rPr>
              <a:t> </a:t>
            </a:r>
            <a:r>
              <a:rPr lang="pl-PL" sz="2400" b="1" dirty="0" smtClean="0">
                <a:latin typeface="+mn-lt"/>
              </a:rPr>
              <a:t>HORYZONTALNE</a:t>
            </a:r>
            <a:endParaRPr lang="pl-PL" sz="2400" b="1" dirty="0">
              <a:latin typeface="+mn-lt"/>
            </a:endParaRPr>
          </a:p>
        </p:txBody>
      </p:sp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1621991" y="1690687"/>
            <a:ext cx="9731809" cy="398360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pl-PL" sz="2000" b="1" dirty="0" smtClean="0"/>
              <a:t>4</a:t>
            </a:r>
            <a:r>
              <a:rPr lang="pl-PL" sz="2000" dirty="0" smtClean="0"/>
              <a:t>. </a:t>
            </a:r>
            <a:r>
              <a:rPr lang="pl-PL" sz="2000" dirty="0"/>
              <a:t>P</a:t>
            </a:r>
            <a:r>
              <a:rPr lang="pl-PL" sz="2000" dirty="0" smtClean="0"/>
              <a:t>rojekt </a:t>
            </a:r>
            <a:r>
              <a:rPr lang="pl-PL" sz="2000" dirty="0"/>
              <a:t>jest zgodny z zasadą zrównoważonego </a:t>
            </a:r>
            <a:r>
              <a:rPr lang="pl-PL" sz="2000" dirty="0" smtClean="0"/>
              <a:t>rozwoju</a:t>
            </a:r>
            <a:r>
              <a:rPr lang="pl-PL" sz="2000" dirty="0"/>
              <a:t>.</a:t>
            </a:r>
          </a:p>
          <a:p>
            <a:pPr marL="0" lvl="0" indent="0" algn="just">
              <a:buNone/>
            </a:pPr>
            <a:r>
              <a:rPr lang="pl-PL" sz="2000" dirty="0" smtClean="0"/>
              <a:t>Wyżej wymienione kryteria weryfikowane są na podstawie treści wniosku o dofinansowanie. W przypadku informacji niepełnych/niejasnych projekt może zostać skierowany do negocjacji w tym zakresie. W przypadku braku zapisów potwierdzających spełnienie kryteriów </a:t>
            </a:r>
            <a:r>
              <a:rPr lang="pl-PL" sz="2000" b="1" dirty="0" smtClean="0"/>
              <a:t>wniosek jest odrzucany i nie podlega dalszej ocenie. </a:t>
            </a:r>
            <a:endParaRPr lang="pl-PL" sz="2000" b="1" dirty="0"/>
          </a:p>
        </p:txBody>
      </p:sp>
      <p:sp>
        <p:nvSpPr>
          <p:cNvPr id="14" name="Symbol zastępczy numeru slajd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pPr/>
              <a:t>21</a:t>
            </a:fld>
            <a:endParaRPr lang="pl-PL"/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5150" y="3496733"/>
            <a:ext cx="9591566" cy="285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1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1654514" y="1189973"/>
            <a:ext cx="9699285" cy="500715"/>
          </a:xfrm>
        </p:spPr>
        <p:txBody>
          <a:bodyPr>
            <a:noAutofit/>
          </a:bodyPr>
          <a:lstStyle/>
          <a:p>
            <a:r>
              <a:rPr lang="pl-PL" sz="2400" b="1" dirty="0" smtClean="0">
                <a:latin typeface="+mn-lt"/>
              </a:rPr>
              <a:t>Zasada </a:t>
            </a:r>
            <a:r>
              <a:rPr lang="pl-PL" sz="2400" b="1" dirty="0">
                <a:latin typeface="+mn-lt"/>
              </a:rPr>
              <a:t>równości szans kobiet i mężczyzn</a:t>
            </a:r>
          </a:p>
        </p:txBody>
      </p:sp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1621991" y="1690688"/>
            <a:ext cx="9731809" cy="463637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Ocena </a:t>
            </a:r>
            <a:r>
              <a:rPr lang="pl-PL" sz="2000" dirty="0"/>
              <a:t>zgodności projektów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współfinansowanych </a:t>
            </a:r>
            <a:r>
              <a:rPr lang="pl-PL" sz="2000" dirty="0"/>
              <a:t>z EFS z zasadą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równości </a:t>
            </a:r>
            <a:r>
              <a:rPr lang="pl-PL" sz="2000" dirty="0"/>
              <a:t>szans kobiet i mężczyzn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odbywa </a:t>
            </a:r>
            <a:r>
              <a:rPr lang="pl-PL" sz="2000" dirty="0"/>
              <a:t>się na podstawie tzw.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„</a:t>
            </a:r>
            <a:r>
              <a:rPr lang="pl-PL" sz="2000" dirty="0"/>
              <a:t>standardu minimum” stanowiącego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załącznik </a:t>
            </a:r>
            <a:r>
              <a:rPr lang="pl-PL" sz="2000" dirty="0"/>
              <a:t>nr 1 do „Wytycznych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w </a:t>
            </a:r>
            <a:r>
              <a:rPr lang="pl-PL" sz="2000" dirty="0"/>
              <a:t>zakresie realizacji zasady równości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szans </a:t>
            </a:r>
            <a:r>
              <a:rPr lang="pl-PL" sz="2000" dirty="0"/>
              <a:t>i niedyskryminacji,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w </a:t>
            </a:r>
            <a:r>
              <a:rPr lang="pl-PL" sz="2000" dirty="0"/>
              <a:t>tym dostępności dla osób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z </a:t>
            </a:r>
            <a:r>
              <a:rPr lang="pl-PL" sz="2000" dirty="0"/>
              <a:t>niepełnosprawnościami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oraz </a:t>
            </a:r>
            <a:r>
              <a:rPr lang="pl-PL" sz="2000" dirty="0"/>
              <a:t>zasady równości szans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kobiet </a:t>
            </a:r>
            <a:r>
              <a:rPr lang="pl-PL" sz="2000" dirty="0"/>
              <a:t>i mężczyzn </a:t>
            </a:r>
            <a:r>
              <a:rPr lang="pl-PL" sz="2000" dirty="0" smtClean="0"/>
              <a:t>w </a:t>
            </a:r>
            <a:r>
              <a:rPr lang="pl-PL" sz="2000" dirty="0"/>
              <a:t>ramach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funduszy </a:t>
            </a:r>
            <a:r>
              <a:rPr lang="pl-PL" sz="2000" dirty="0"/>
              <a:t>unijnych </a:t>
            </a:r>
            <a:r>
              <a:rPr lang="pl-PL" sz="2000" dirty="0" smtClean="0"/>
              <a:t>na </a:t>
            </a:r>
            <a:r>
              <a:rPr lang="pl-PL" sz="2000" dirty="0"/>
              <a:t>lata 2014-2020”.</a:t>
            </a:r>
          </a:p>
          <a:p>
            <a:pPr marL="0" lvl="0" indent="0">
              <a:buNone/>
            </a:pPr>
            <a:endParaRPr lang="pl-PL" dirty="0"/>
          </a:p>
        </p:txBody>
      </p:sp>
      <p:sp>
        <p:nvSpPr>
          <p:cNvPr id="14" name="Symbol zastępczy numeru slajd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pPr/>
              <a:t>22</a:t>
            </a:fld>
            <a:endParaRPr lang="pl-PL"/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4353" y="1921448"/>
            <a:ext cx="5229445" cy="3437361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33024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1654514" y="1189973"/>
            <a:ext cx="9699285" cy="500715"/>
          </a:xfrm>
        </p:spPr>
        <p:txBody>
          <a:bodyPr>
            <a:noAutofit/>
          </a:bodyPr>
          <a:lstStyle/>
          <a:p>
            <a:r>
              <a:rPr lang="pl-PL" sz="2400" b="1" dirty="0" smtClean="0">
                <a:latin typeface="+mn-lt"/>
              </a:rPr>
              <a:t>Zasada </a:t>
            </a:r>
            <a:r>
              <a:rPr lang="pl-PL" sz="2400" b="1" dirty="0">
                <a:latin typeface="+mn-lt"/>
              </a:rPr>
              <a:t>równości szans kobiet i mężczyzn</a:t>
            </a:r>
          </a:p>
        </p:txBody>
      </p:sp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1621991" y="1690688"/>
            <a:ext cx="9731809" cy="463637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pl-PL" sz="2000" dirty="0" smtClean="0"/>
          </a:p>
          <a:p>
            <a:pPr marL="0" indent="0" algn="just">
              <a:buNone/>
            </a:pPr>
            <a:r>
              <a:rPr lang="pl-PL" sz="2000" dirty="0" smtClean="0"/>
              <a:t>Zasada </a:t>
            </a:r>
            <a:r>
              <a:rPr lang="pl-PL" sz="2000" dirty="0"/>
              <a:t>równości szans kobiet i mężczyzn, to zasada, która ma prowadzić </a:t>
            </a:r>
            <a:r>
              <a:rPr lang="pl-PL" sz="2000" dirty="0" smtClean="0"/>
              <a:t>do </a:t>
            </a:r>
            <a:r>
              <a:rPr lang="pl-PL" sz="2000" dirty="0"/>
              <a:t>podejmowania działań na rzecz osiągnięcia stanu, w którym kobietom </a:t>
            </a:r>
            <a:r>
              <a:rPr lang="pl-PL" sz="2000" dirty="0" smtClean="0"/>
              <a:t>i </a:t>
            </a:r>
            <a:r>
              <a:rPr lang="pl-PL" sz="2000" dirty="0"/>
              <a:t>mężczyznom przypisuje się taką samą wartość społeczną, równe prawa </a:t>
            </a:r>
            <a:r>
              <a:rPr lang="pl-PL" sz="2000" dirty="0" smtClean="0"/>
              <a:t>i </a:t>
            </a:r>
            <a:r>
              <a:rPr lang="pl-PL" sz="2000" dirty="0"/>
              <a:t>równe obowiązki oraz gdy mają oni równy dostęp do zasobów (środki finansowe, szanse rozwoju), z których mogą korzystać. Zasada ta ma gwarantować możliwość wyboru drogi życiowej bez ograniczeń wynikających ze stereotypów płci. Jest to również uwzględnienie perspektywy płci </a:t>
            </a:r>
            <a:r>
              <a:rPr lang="pl-PL" sz="2000" dirty="0" smtClean="0"/>
              <a:t>w </a:t>
            </a:r>
            <a:r>
              <a:rPr lang="pl-PL" sz="2000" dirty="0"/>
              <a:t>głównym nurcie wszystkich procesów politycznych, priorytetów i działań </a:t>
            </a:r>
            <a:r>
              <a:rPr lang="pl-PL" sz="2000" dirty="0" smtClean="0"/>
              <a:t>w </a:t>
            </a:r>
            <a:r>
              <a:rPr lang="pl-PL" sz="2000" dirty="0"/>
              <a:t>ramach RPO WD, na wszystkich jego etapach wdrażania, tj. na etapie planowania, realizacji, ewaluacji. To celowe, systematyczne i świadome ocenianie danej polityki i działań z perspektywy wpływu na warunki życia kobiet i mężczyzn, które ma na celu przeciwdziałanie dyskryminacji i osiągniecie równości szans kobiet i mężczyzn.</a:t>
            </a:r>
          </a:p>
          <a:p>
            <a:pPr marL="0" lvl="0" indent="0">
              <a:buNone/>
            </a:pPr>
            <a:endParaRPr lang="pl-PL" dirty="0"/>
          </a:p>
        </p:txBody>
      </p:sp>
      <p:sp>
        <p:nvSpPr>
          <p:cNvPr id="14" name="Symbol zastępczy numeru slajd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429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1654514" y="1268361"/>
            <a:ext cx="9699285" cy="532107"/>
          </a:xfrm>
        </p:spPr>
        <p:txBody>
          <a:bodyPr>
            <a:noAutofit/>
          </a:bodyPr>
          <a:lstStyle/>
          <a:p>
            <a:r>
              <a:rPr lang="pl-PL" sz="2400" b="1" dirty="0">
                <a:latin typeface="+mn-lt"/>
              </a:rPr>
              <a:t>Zasada równości szans i niedyskryminacji, w tym dostępności dla osób </a:t>
            </a:r>
            <a:br>
              <a:rPr lang="pl-PL" sz="2400" b="1" dirty="0">
                <a:latin typeface="+mn-lt"/>
              </a:rPr>
            </a:br>
            <a:r>
              <a:rPr lang="pl-PL" sz="2400" b="1" dirty="0">
                <a:latin typeface="+mn-lt"/>
              </a:rPr>
              <a:t>z niepełnosprawnościami</a:t>
            </a:r>
          </a:p>
        </p:txBody>
      </p:sp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1621991" y="1921448"/>
            <a:ext cx="9731809" cy="440561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000" dirty="0"/>
              <a:t>Zasada równości szans i niedyskryminacji polega na umożliwieniu wszystkim osobom – bez względu na płeć, wiek, niepełnosprawność, rasę lub pochodzenie etniczne, wyznawaną religię lub światopogląd, orientację seksualną, miejsce zamieszkania – sprawiedliwego, pełnego uczestnictwa we wszystkich dziedzinach życia na jednakowych zasadach.</a:t>
            </a:r>
          </a:p>
          <a:p>
            <a:pPr marL="0" indent="0" algn="just">
              <a:buNone/>
            </a:pPr>
            <a:r>
              <a:rPr lang="pl-PL" sz="2000" dirty="0"/>
              <a:t>Wnioskodawca zobowiązany jest do realizacji projektu w oparciu o standardy dostępności dla polityki spójności na lata 2014-2020</a:t>
            </a:r>
            <a:r>
              <a:rPr lang="x-none" sz="2000" dirty="0"/>
              <a:t>, stanowiące </a:t>
            </a:r>
            <a:r>
              <a:rPr lang="x-none" sz="2000" dirty="0" smtClean="0"/>
              <a:t>załącznik </a:t>
            </a:r>
            <a:r>
              <a:rPr lang="x-none" sz="2000" dirty="0"/>
              <a:t>nr 2 do Wytycznych 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x-none" sz="2000" dirty="0" smtClean="0"/>
              <a:t>w </a:t>
            </a:r>
            <a:r>
              <a:rPr lang="x-none" sz="2000" dirty="0"/>
              <a:t>zakresie realizacji zasady równości szans i niedyskryminacji, w tym dostępności dla osób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x-none" sz="2000" dirty="0" smtClean="0"/>
              <a:t>z </a:t>
            </a:r>
            <a:r>
              <a:rPr lang="x-none" sz="2000" dirty="0"/>
              <a:t>niepełnosprawnościami oraz zasady równości szans kobiet i mężczyzn w ramach funduszy unijnych na lata 2014-2020 aktualnych na dzień przyjęcia kryterium. </a:t>
            </a:r>
            <a:endParaRPr lang="pl-PL" sz="2000" dirty="0"/>
          </a:p>
          <a:p>
            <a:pPr marL="0" indent="0" algn="just">
              <a:buNone/>
            </a:pPr>
            <a:r>
              <a:rPr lang="pl-PL" sz="2000" dirty="0"/>
              <a:t>Jest to zestaw jakościowych i technicznych wymagań w stosunku do wsparcia finansowanego ze środków funduszy polityki spójności, w celu zapewnienia osobom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z </a:t>
            </a:r>
            <a:r>
              <a:rPr lang="pl-PL" sz="2000" dirty="0"/>
              <a:t>niepełnosprawnościami możliwości skorzystania z udziału w projektach, jak i z efektów ich realizacji. Wnioskodawcę obowiązuje 6 standardów: szkoleniowy, edukacyjny, informacyjno-promocyjny, cyfrowy, architektoniczny oraz transportowy.</a:t>
            </a:r>
          </a:p>
          <a:p>
            <a:pPr marL="0" lvl="0" indent="0">
              <a:buNone/>
            </a:pPr>
            <a:endParaRPr lang="pl-PL" sz="2000" dirty="0"/>
          </a:p>
        </p:txBody>
      </p:sp>
      <p:sp>
        <p:nvSpPr>
          <p:cNvPr id="14" name="Symbol zastępczy numeru slajd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972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1654514" y="1268361"/>
            <a:ext cx="9699285" cy="532107"/>
          </a:xfrm>
        </p:spPr>
        <p:txBody>
          <a:bodyPr>
            <a:noAutofit/>
          </a:bodyPr>
          <a:lstStyle/>
          <a:p>
            <a:r>
              <a:rPr lang="pl-PL" sz="2400" b="1" dirty="0">
                <a:latin typeface="+mn-lt"/>
              </a:rPr>
              <a:t>Zasada równości szans i niedyskryminacji, w tym dostępności dla osób </a:t>
            </a:r>
            <a:br>
              <a:rPr lang="pl-PL" sz="2400" b="1" dirty="0">
                <a:latin typeface="+mn-lt"/>
              </a:rPr>
            </a:br>
            <a:r>
              <a:rPr lang="pl-PL" sz="2400" b="1" dirty="0">
                <a:latin typeface="+mn-lt"/>
              </a:rPr>
              <a:t>z niepełnosprawnościami</a:t>
            </a:r>
          </a:p>
        </p:txBody>
      </p:sp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1621991" y="1800467"/>
            <a:ext cx="9731809" cy="5421599"/>
          </a:xfrm>
        </p:spPr>
        <p:txBody>
          <a:bodyPr>
            <a:noAutofit/>
          </a:bodyPr>
          <a:lstStyle/>
          <a:p>
            <a:pPr marL="360000" lvl="1" indent="-28800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sz="2000" dirty="0">
                <a:cs typeface="Arial" panose="020B0604020202020204" pitchFamily="34" charset="0"/>
              </a:rPr>
              <a:t>Standard szkoleniowy dotyczy realizacji szkoleń, kursów, warsztatów </a:t>
            </a:r>
            <a:r>
              <a:rPr lang="pl-PL" sz="2000" dirty="0" smtClean="0">
                <a:cs typeface="Arial" panose="020B0604020202020204" pitchFamily="34" charset="0"/>
              </a:rPr>
              <a:t/>
            </a:r>
            <a:br>
              <a:rPr lang="pl-PL" sz="2000" dirty="0" smtClean="0">
                <a:cs typeface="Arial" panose="020B0604020202020204" pitchFamily="34" charset="0"/>
              </a:rPr>
            </a:br>
            <a:r>
              <a:rPr lang="pl-PL" sz="2000" dirty="0" smtClean="0">
                <a:cs typeface="Arial" panose="020B0604020202020204" pitchFamily="34" charset="0"/>
              </a:rPr>
              <a:t>czy </a:t>
            </a:r>
            <a:r>
              <a:rPr lang="pl-PL" sz="2000" dirty="0">
                <a:cs typeface="Arial" panose="020B0604020202020204" pitchFamily="34" charset="0"/>
              </a:rPr>
              <a:t>doradztwa</a:t>
            </a:r>
          </a:p>
          <a:p>
            <a:pPr marL="360000" lvl="1" indent="-28800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sz="2000" dirty="0">
                <a:cs typeface="Arial" panose="020B0604020202020204" pitchFamily="34" charset="0"/>
              </a:rPr>
              <a:t>Standard cyfrowy dotyczy dokumentów elektronicznych, multimediów, serwisów internetowych (m.in. innymi strony, portale, platformy i moduły </a:t>
            </a:r>
            <a:r>
              <a:rPr lang="pl-PL" sz="2000" dirty="0" smtClean="0">
                <a:cs typeface="Arial" panose="020B0604020202020204" pitchFamily="34" charset="0"/>
              </a:rPr>
              <a:t>e-learningowe</a:t>
            </a:r>
            <a:r>
              <a:rPr lang="pl-PL" sz="2000" dirty="0">
                <a:cs typeface="Arial" panose="020B0604020202020204" pitchFamily="34" charset="0"/>
              </a:rPr>
              <a:t>, aplikacje webowe, formularze online, serwisy społecznościowe)</a:t>
            </a:r>
          </a:p>
          <a:p>
            <a:pPr marL="360000" lvl="1" indent="-28800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sz="2000" dirty="0">
                <a:cs typeface="Arial" panose="020B0604020202020204" pitchFamily="34" charset="0"/>
              </a:rPr>
              <a:t>Standard edukacyjny dotyczy budowanych, modernizowanych lub wyposażanych placówek edukacyjnych</a:t>
            </a:r>
          </a:p>
          <a:p>
            <a:pPr marL="360000" lvl="1" indent="-28800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sz="2000" dirty="0">
                <a:cs typeface="Arial" panose="020B0604020202020204" pitchFamily="34" charset="0"/>
              </a:rPr>
              <a:t>Standard informacyjno-promocyjny dotyczy organizowanych kampanii medialnych, materiałów informacyjnych i wydarzeń informacyjno-promocyjnych w ramach projektów</a:t>
            </a:r>
          </a:p>
          <a:p>
            <a:pPr marL="360000" lvl="1" indent="-28800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sz="2000" dirty="0">
                <a:cs typeface="Arial" panose="020B0604020202020204" pitchFamily="34" charset="0"/>
              </a:rPr>
              <a:t>Standard architektoniczny dotyczy dostosowania architektonicznego budynków jak </a:t>
            </a:r>
            <a:r>
              <a:rPr lang="pl-PL" sz="2000" dirty="0" smtClean="0">
                <a:cs typeface="Arial" panose="020B0604020202020204" pitchFamily="34" charset="0"/>
              </a:rPr>
              <a:t/>
            </a:r>
            <a:br>
              <a:rPr lang="pl-PL" sz="2000" dirty="0" smtClean="0">
                <a:cs typeface="Arial" panose="020B0604020202020204" pitchFamily="34" charset="0"/>
              </a:rPr>
            </a:br>
            <a:r>
              <a:rPr lang="pl-PL" sz="2000" dirty="0" smtClean="0">
                <a:cs typeface="Arial" panose="020B0604020202020204" pitchFamily="34" charset="0"/>
              </a:rPr>
              <a:t>i </a:t>
            </a:r>
            <a:r>
              <a:rPr lang="pl-PL" sz="2000" dirty="0">
                <a:cs typeface="Arial" panose="020B0604020202020204" pitchFamily="34" charset="0"/>
              </a:rPr>
              <a:t>otoczenia dla osób z niepełnosprawnościami</a:t>
            </a:r>
          </a:p>
          <a:p>
            <a:pPr marL="360000" lvl="1" indent="-28800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sz="2000" dirty="0">
                <a:cs typeface="Arial" panose="020B0604020202020204" pitchFamily="34" charset="0"/>
              </a:rPr>
              <a:t>Standard transportowy dotyczy infrastruktury transportu publicznego</a:t>
            </a:r>
          </a:p>
          <a:p>
            <a:pPr marL="0" lvl="0" indent="0">
              <a:lnSpc>
                <a:spcPct val="100000"/>
              </a:lnSpc>
              <a:buNone/>
            </a:pPr>
            <a:endParaRPr lang="pl-PL" sz="2000" dirty="0"/>
          </a:p>
        </p:txBody>
      </p:sp>
      <p:sp>
        <p:nvSpPr>
          <p:cNvPr id="14" name="Symbol zastępczy numeru slajd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702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1654514" y="1033766"/>
            <a:ext cx="9699285" cy="514816"/>
          </a:xfrm>
        </p:spPr>
        <p:txBody>
          <a:bodyPr>
            <a:noAutofit/>
          </a:bodyPr>
          <a:lstStyle/>
          <a:p>
            <a:r>
              <a:rPr lang="pl-PL" sz="2400" b="1" dirty="0">
                <a:latin typeface="+mn-lt"/>
              </a:rPr>
              <a:t>Zasada zrównoważonego rozwoju</a:t>
            </a:r>
          </a:p>
        </p:txBody>
      </p:sp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1621991" y="1430594"/>
            <a:ext cx="9731809" cy="489646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000" dirty="0"/>
              <a:t>Zasada zrównoważonego rozwoju oznacza, że rozwój społeczny i gospodarczy nie może pozostawać </a:t>
            </a:r>
            <a:r>
              <a:rPr lang="pl-PL" sz="2000" dirty="0" smtClean="0"/>
              <a:t>w </a:t>
            </a:r>
            <a:r>
              <a:rPr lang="pl-PL" sz="2000" dirty="0"/>
              <a:t>konflikcie z interesami ochrony środowiska i ładu przestrzennego. Projektowane działania muszą zatem uwzględniać potrzeby przyszłych pokoleń, dlatego nie mogą naruszać równowagi przyrodniczej </a:t>
            </a:r>
            <a:r>
              <a:rPr lang="pl-PL" sz="2000" dirty="0" smtClean="0"/>
              <a:t>i </a:t>
            </a:r>
            <a:r>
              <a:rPr lang="pl-PL" sz="2000" dirty="0"/>
              <a:t>przestrzennej. Wszelkie działania będą realizowane z uwzględnieniem potrzeb zachowania różnorodności biologicznej, zrównoważonego podejścia do użytkowania zasobów przyrody, przywrócenia i utrwalenia ładu przestrzennego oraz wymogów ochrony obszarów cennych przyrodniczo, w tym ich integralności i spójności.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000" dirty="0" smtClean="0"/>
              <a:t>Przykłady</a:t>
            </a:r>
            <a:r>
              <a:rPr lang="pl-PL" sz="2000" dirty="0"/>
              <a:t>: minimalizowanie ilości drukowanych materiałów szkoleniowych i umieszczanie ich w sieci </a:t>
            </a:r>
            <a:r>
              <a:rPr lang="pl-PL" sz="2000" dirty="0" smtClean="0"/>
              <a:t>w </a:t>
            </a:r>
            <a:r>
              <a:rPr lang="pl-PL" sz="2000" dirty="0"/>
              <a:t>formie elektronicznej, drukowanie dwustronne materiałów szkoleniowych, w miarę możliwości zastępowanie drukowania umieszczaniem ich na stronach www (eliminujemy wtedy również płyty CD), w miarę możliwości wykorzystywanie </a:t>
            </a:r>
            <a:r>
              <a:rPr lang="pl-PL" sz="2000" dirty="0" err="1"/>
              <a:t>sal</a:t>
            </a:r>
            <a:r>
              <a:rPr lang="pl-PL" sz="2000" dirty="0"/>
              <a:t> zaprojektowanych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w </a:t>
            </a:r>
            <a:r>
              <a:rPr lang="pl-PL" sz="2000" dirty="0"/>
              <a:t>systemie energooszczędnym, wyrzucanie zużytego papieru do pojemników na makulaturę, świadome używanie klimatyzacji </a:t>
            </a:r>
            <a:r>
              <a:rPr lang="pl-PL" sz="2000" dirty="0" smtClean="0"/>
              <a:t>i </a:t>
            </a:r>
            <a:r>
              <a:rPr lang="pl-PL" sz="2000" dirty="0"/>
              <a:t>otwieranie okien w sytuacjach, gdy pozwoli to na utrzymanie właściwej temperatury, korzystanie tylko z niezbędnego źródła światła np. jeśli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w </a:t>
            </a:r>
            <a:r>
              <a:rPr lang="pl-PL" sz="2000" dirty="0"/>
              <a:t>pokoju jest tylko 1 osoba – nie trzeba używać wszystkich żarówek.</a:t>
            </a:r>
          </a:p>
          <a:p>
            <a:pPr marL="0" lvl="0" indent="0">
              <a:lnSpc>
                <a:spcPct val="100000"/>
              </a:lnSpc>
              <a:buNone/>
            </a:pPr>
            <a:endParaRPr lang="pl-PL" sz="2000" dirty="0"/>
          </a:p>
        </p:txBody>
      </p:sp>
      <p:sp>
        <p:nvSpPr>
          <p:cNvPr id="14" name="Symbol zastępczy numeru slajd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pPr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313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1654514" y="1033766"/>
            <a:ext cx="9699285" cy="514816"/>
          </a:xfrm>
        </p:spPr>
        <p:txBody>
          <a:bodyPr>
            <a:noAutofit/>
          </a:bodyPr>
          <a:lstStyle/>
          <a:p>
            <a:r>
              <a:rPr lang="pl-PL" sz="2400" b="1" dirty="0">
                <a:latin typeface="+mn-lt"/>
              </a:rPr>
              <a:t>Koncepcja „uniwersalnego projektowania”</a:t>
            </a:r>
          </a:p>
        </p:txBody>
      </p:sp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1621991" y="1430593"/>
            <a:ext cx="9731809" cy="529088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000" dirty="0"/>
              <a:t>Koncepcja uniwersalnego projektowania - projektowanie produktów, środowiska, programów i usług w taki sposób, by były użyteczne dla wszystkich, w możliwie największym stopniu, bez potrzeby adaptacji lub specjalistycznego projektowania. Uniwersalne projektowanie nie wyklucza możliwości zapewniania dodatkowych udogodnień dla szczególnych grup osób z niepełnosprawnościami, jeżeli jest to potrzebne.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000" dirty="0"/>
              <a:t>Co do zasady, wszystkie produkty projektów realizowanych ze środków EFS, EFRR i FS (produkty, towary, usługi, infrastruktura) są dostępne dla wszystkich osób, w tym również dostosowane do zidentyfikowanych potrzeb osób </a:t>
            </a:r>
            <a:r>
              <a:rPr lang="pl-PL" sz="2000" dirty="0" smtClean="0"/>
              <a:t>z </a:t>
            </a:r>
            <a:r>
              <a:rPr lang="pl-PL" sz="2000" dirty="0"/>
              <a:t>niepełnosprawnościami. Oznacza to, </a:t>
            </a:r>
            <a:r>
              <a:rPr lang="pl-PL" sz="2000" dirty="0" smtClean="0"/>
              <a:t>że </a:t>
            </a:r>
            <a:r>
              <a:rPr lang="pl-PL" sz="2000" dirty="0"/>
              <a:t>muszą być zgodne z koncepcją uniwersalnego projektowania, opartego na ośmiu regułach:</a:t>
            </a: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000" dirty="0"/>
              <a:t>1. Użyteczność dla osób o różnej sprawności</a:t>
            </a: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000" dirty="0"/>
              <a:t>2. Elastyczność w użytkowaniu</a:t>
            </a: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000" dirty="0"/>
              <a:t>3. Proste i intuicyjne użytkowanie</a:t>
            </a: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000" dirty="0"/>
              <a:t>4. Czytelna informacja</a:t>
            </a: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000" dirty="0"/>
              <a:t>5. Tolerancja na błędy</a:t>
            </a: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000" dirty="0"/>
              <a:t>6. Wygodne użytkowanie bez wysiłku</a:t>
            </a: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000" dirty="0"/>
              <a:t>7. Wielkość i przestrzeń odpowiednie dla dostępu i użytkowania</a:t>
            </a: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000" dirty="0"/>
              <a:t>8. Percepcja równości</a:t>
            </a:r>
          </a:p>
          <a:p>
            <a:pPr marL="0" lvl="0" indent="0">
              <a:lnSpc>
                <a:spcPct val="100000"/>
              </a:lnSpc>
              <a:buNone/>
            </a:pPr>
            <a:endParaRPr lang="pl-PL" sz="2000" dirty="0"/>
          </a:p>
        </p:txBody>
      </p:sp>
      <p:sp>
        <p:nvSpPr>
          <p:cNvPr id="14" name="Symbol zastępczy numeru slajd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pPr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724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1654514" y="1033766"/>
            <a:ext cx="9699285" cy="514816"/>
          </a:xfrm>
        </p:spPr>
        <p:txBody>
          <a:bodyPr>
            <a:noAutofit/>
          </a:bodyPr>
          <a:lstStyle/>
          <a:p>
            <a:r>
              <a:rPr lang="pl-PL" sz="2400" b="1" dirty="0">
                <a:latin typeface="+mn-lt"/>
              </a:rPr>
              <a:t>Koncepcja „uniwersalnego projektowania”</a:t>
            </a:r>
          </a:p>
        </p:txBody>
      </p:sp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1621991" y="1430594"/>
            <a:ext cx="9731809" cy="489646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sz="20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000" dirty="0" smtClean="0"/>
              <a:t>Wszystkie </a:t>
            </a:r>
            <a:r>
              <a:rPr lang="pl-PL" sz="2000" dirty="0"/>
              <a:t>projekty (zarówno z EFS jak i z EFRR) powinny być dostępne dla osób niepełnosprawnych – </a:t>
            </a:r>
            <a:r>
              <a:rPr lang="pl-PL" sz="2000" dirty="0" smtClean="0"/>
              <a:t>co </a:t>
            </a:r>
            <a:r>
              <a:rPr lang="pl-PL" sz="2000" dirty="0"/>
              <a:t>nie oznacza automatycznie, że muszą być one uniwersalnie zaprojektowane, tzn. od razu, z góry zapewniać zestaw wszelkiego rodzaju możliwych ułatwień dla różnych rodzajów niepełnosprawności . To dotyczy tylko projektów, w których powstaje nowa infrastruktura lub istniejąca jest znacząco przebudowywana. </a:t>
            </a:r>
          </a:p>
          <a:p>
            <a:pPr marL="0" lvl="0" indent="0">
              <a:lnSpc>
                <a:spcPct val="100000"/>
              </a:lnSpc>
              <a:buNone/>
            </a:pPr>
            <a:endParaRPr lang="pl-PL" sz="2000" dirty="0"/>
          </a:p>
        </p:txBody>
      </p:sp>
      <p:sp>
        <p:nvSpPr>
          <p:cNvPr id="14" name="Symbol zastępczy numeru slajd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pPr/>
              <a:t>28</a:t>
            </a:fld>
            <a:endParaRPr lang="pl-PL"/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6970" y="3426726"/>
            <a:ext cx="7836151" cy="3035950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16" name="pole tekstowe 15"/>
          <p:cNvSpPr txBox="1"/>
          <p:nvPr/>
        </p:nvSpPr>
        <p:spPr>
          <a:xfrm>
            <a:off x="8297307" y="6130410"/>
            <a:ext cx="2008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źródło</a:t>
            </a:r>
            <a:r>
              <a:rPr lang="pl-PL" sz="1400" dirty="0"/>
              <a:t>: </a:t>
            </a:r>
            <a:r>
              <a:rPr lang="pl-PL" sz="1400" dirty="0" smtClean="0"/>
              <a:t>raportkolejowy.pl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57464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1654514" y="1033765"/>
            <a:ext cx="9699285" cy="986763"/>
          </a:xfrm>
        </p:spPr>
        <p:txBody>
          <a:bodyPr>
            <a:noAutofit/>
          </a:bodyPr>
          <a:lstStyle/>
          <a:p>
            <a:r>
              <a:rPr lang="pl-PL" sz="2400" b="1" dirty="0">
                <a:latin typeface="+mn-lt"/>
              </a:rPr>
              <a:t>Mechanizm racjonalnych usprawnień</a:t>
            </a:r>
          </a:p>
        </p:txBody>
      </p:sp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1621991" y="1873044"/>
            <a:ext cx="9731809" cy="445401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sz="20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000" dirty="0" smtClean="0"/>
              <a:t>W </a:t>
            </a:r>
            <a:r>
              <a:rPr lang="pl-PL" sz="2000" dirty="0"/>
              <a:t>przypadku planowania projektu/usługi w pierwszej kolejności należy dążyć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do </a:t>
            </a:r>
            <a:r>
              <a:rPr lang="pl-PL" sz="2000" dirty="0"/>
              <a:t>zapewnienia jej dostępności w oparciu o koncepcję uniwersalnego projektowania. Mechanizm racjonalnych usprawnień (MRU) jako narzędzie zapewnienia dostępności jest rozpatrywany w drugiej kolejności.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000" dirty="0"/>
              <a:t>W projektach ogólnodostępnych, w przypadku wystąpienia potrzeby sfinansowania kosztów wynikających z posiadanych niepełnosprawności przez uczestników </a:t>
            </a:r>
            <a:r>
              <a:rPr lang="pl-PL" sz="2000" dirty="0" smtClean="0"/>
              <a:t>(</a:t>
            </a:r>
            <a:r>
              <a:rPr lang="pl-PL" sz="2000" dirty="0"/>
              <a:t>lub personel) projektu, Beneficjent korzysta z przesunięcia środków w projekcie </a:t>
            </a:r>
            <a:r>
              <a:rPr lang="pl-PL" sz="2000" dirty="0" smtClean="0"/>
              <a:t>lub </a:t>
            </a:r>
            <a:r>
              <a:rPr lang="pl-PL" sz="2000" dirty="0"/>
              <a:t>wnioskuje do IOK będącej stroną umowy </a:t>
            </a:r>
            <a:r>
              <a:rPr lang="pl-PL" sz="2000" dirty="0" smtClean="0"/>
              <a:t>o </a:t>
            </a:r>
            <a:r>
              <a:rPr lang="pl-PL" sz="2000" dirty="0"/>
              <a:t>dofinansowanie projektu o zwiększenie wartości projektu. Maksymalny koszt MRU na 1 osobę w projekcie wynosi wtedy </a:t>
            </a:r>
            <a:r>
              <a:rPr lang="pl-PL" sz="2000" dirty="0" smtClean="0"/>
              <a:t>12 </a:t>
            </a:r>
            <a:r>
              <a:rPr lang="pl-PL" sz="2000" dirty="0"/>
              <a:t>tysięcy złotych brutto.</a:t>
            </a:r>
          </a:p>
          <a:p>
            <a:pPr marL="0" lvl="0" indent="0">
              <a:lnSpc>
                <a:spcPct val="100000"/>
              </a:lnSpc>
              <a:buNone/>
            </a:pPr>
            <a:endParaRPr lang="pl-PL" sz="2000" dirty="0"/>
          </a:p>
        </p:txBody>
      </p:sp>
      <p:sp>
        <p:nvSpPr>
          <p:cNvPr id="14" name="Symbol zastępczy numeru slajd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pPr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782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1654514" y="1227551"/>
            <a:ext cx="9699285" cy="5123145"/>
          </a:xfrm>
        </p:spPr>
        <p:txBody>
          <a:bodyPr>
            <a:normAutofit/>
          </a:bodyPr>
          <a:lstStyle/>
          <a:p>
            <a:pPr marL="252000" lvl="0">
              <a:spcBef>
                <a:spcPts val="3000"/>
              </a:spcBef>
            </a:pPr>
            <a:r>
              <a:rPr lang="pl-PL" sz="20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Kwota</a:t>
            </a:r>
            <a:r>
              <a:rPr lang="pl-PL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pl-PL" sz="20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przeznaczona </a:t>
            </a:r>
            <a:r>
              <a:rPr lang="pl-PL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na dofinansowanie </a:t>
            </a:r>
            <a:r>
              <a:rPr lang="pl-PL" sz="20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pl-PL" sz="20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</a:br>
            <a:r>
              <a:rPr lang="pl-PL" sz="20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projektów w </a:t>
            </a:r>
            <a:r>
              <a:rPr lang="pl-PL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ramach konkursu (alokacja):</a:t>
            </a:r>
            <a:r>
              <a:rPr lang="pl-PL" sz="2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pl-PL" sz="2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</a:br>
            <a:r>
              <a:rPr lang="pl-PL" sz="2000" b="1" dirty="0" smtClean="0">
                <a:latin typeface="+mn-lt"/>
              </a:rPr>
              <a:t>51 732 320,84 PLN</a:t>
            </a:r>
            <a:br>
              <a:rPr lang="pl-PL" sz="2000" b="1" dirty="0" smtClean="0">
                <a:latin typeface="+mn-lt"/>
              </a:rPr>
            </a:br>
            <a:r>
              <a:rPr lang="pl-PL" sz="2000" dirty="0" smtClean="0">
                <a:latin typeface="+mn-lt"/>
              </a:rPr>
              <a:t>Kwota </a:t>
            </a:r>
            <a:r>
              <a:rPr lang="pl-PL" sz="20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środków europejskich: 43 600 000,00 PLN.  </a:t>
            </a:r>
            <a:endParaRPr lang="pl-PL" sz="2000" dirty="0">
              <a:latin typeface="+mn-lt"/>
            </a:endParaRPr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pPr/>
              <a:t>3</a:t>
            </a:fld>
            <a:endParaRPr lang="pl-PL"/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2991" y="270934"/>
            <a:ext cx="3923977" cy="607976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54512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1654514" y="1189973"/>
            <a:ext cx="9699285" cy="500715"/>
          </a:xfrm>
        </p:spPr>
        <p:txBody>
          <a:bodyPr>
            <a:noAutofit/>
          </a:bodyPr>
          <a:lstStyle/>
          <a:p>
            <a:r>
              <a:rPr lang="pl-PL" sz="2400" b="1" dirty="0" smtClean="0">
                <a:latin typeface="+mn-lt"/>
              </a:rPr>
              <a:t>KRYTERIA MERYTORYCZNE</a:t>
            </a:r>
            <a:endParaRPr lang="pl-PL" sz="2400" b="1" dirty="0">
              <a:latin typeface="+mn-lt"/>
            </a:endParaRPr>
          </a:p>
        </p:txBody>
      </p:sp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1621991" y="1921448"/>
            <a:ext cx="9731809" cy="4352352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l-PL" sz="2000" dirty="0" smtClean="0">
                <a:cs typeface="Arial" panose="020B0604020202020204" pitchFamily="34" charset="0"/>
              </a:rPr>
              <a:t>W ramach oceny merytorycznej oceniający weryfikują zapisy wniosku o dofinansowanie </a:t>
            </a:r>
            <a:br>
              <a:rPr lang="pl-PL" sz="2000" dirty="0" smtClean="0">
                <a:cs typeface="Arial" panose="020B0604020202020204" pitchFamily="34" charset="0"/>
              </a:rPr>
            </a:br>
            <a:r>
              <a:rPr lang="pl-PL" sz="2000" dirty="0" smtClean="0">
                <a:cs typeface="Arial" panose="020B0604020202020204" pitchFamily="34" charset="0"/>
              </a:rPr>
              <a:t>w poszczególnych częściach w następujący sposób (kolejność zgodnie z Kartą oceny merytorycznej wniosku):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2000" b="1" dirty="0" smtClean="0">
                <a:cs typeface="Arial" panose="020B0604020202020204" pitchFamily="34" charset="0"/>
              </a:rPr>
              <a:t>1. </a:t>
            </a:r>
            <a:r>
              <a:rPr lang="pl-PL" sz="2000" dirty="0" smtClean="0">
                <a:cs typeface="Arial" panose="020B0604020202020204" pitchFamily="34" charset="0"/>
              </a:rPr>
              <a:t>Pkt. 3.2 Adekwatność </a:t>
            </a:r>
            <a:r>
              <a:rPr lang="pl-PL" sz="2000" dirty="0">
                <a:cs typeface="Arial" panose="020B0604020202020204" pitchFamily="34" charset="0"/>
              </a:rPr>
              <a:t>doboru grupy docelowej do właściwego celu szczegółowego </a:t>
            </a:r>
            <a:r>
              <a:rPr lang="pl-PL" sz="2000" dirty="0" smtClean="0">
                <a:cs typeface="Arial" panose="020B0604020202020204" pitchFamily="34" charset="0"/>
              </a:rPr>
              <a:t/>
            </a:r>
            <a:br>
              <a:rPr lang="pl-PL" sz="2000" dirty="0" smtClean="0">
                <a:cs typeface="Arial" panose="020B0604020202020204" pitchFamily="34" charset="0"/>
              </a:rPr>
            </a:br>
            <a:r>
              <a:rPr lang="pl-PL" sz="2000" dirty="0" smtClean="0">
                <a:cs typeface="Arial" panose="020B0604020202020204" pitchFamily="34" charset="0"/>
              </a:rPr>
              <a:t>PO </a:t>
            </a:r>
            <a:r>
              <a:rPr lang="pl-PL" sz="2000" dirty="0">
                <a:cs typeface="Arial" panose="020B0604020202020204" pitchFamily="34" charset="0"/>
              </a:rPr>
              <a:t>WER oraz jakość diagnozy specyfiki tej grupy – 20/12 </a:t>
            </a:r>
            <a:r>
              <a:rPr lang="pl-PL" sz="2000" dirty="0" smtClean="0">
                <a:cs typeface="Arial" panose="020B0604020202020204" pitchFamily="34" charset="0"/>
              </a:rPr>
              <a:t>pkt;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2000" b="1" dirty="0" smtClean="0">
                <a:cs typeface="Arial" panose="020B0604020202020204" pitchFamily="34" charset="0"/>
              </a:rPr>
              <a:t>2</a:t>
            </a:r>
            <a:r>
              <a:rPr lang="pl-PL" sz="2000" dirty="0" smtClean="0">
                <a:cs typeface="Arial" panose="020B0604020202020204" pitchFamily="34" charset="0"/>
              </a:rPr>
              <a:t>. </a:t>
            </a:r>
            <a:r>
              <a:rPr lang="pl-PL" sz="2000" dirty="0">
                <a:cs typeface="Arial" panose="020B0604020202020204" pitchFamily="34" charset="0"/>
              </a:rPr>
              <a:t>P</a:t>
            </a:r>
            <a:r>
              <a:rPr lang="pl-PL" sz="2000" dirty="0" smtClean="0">
                <a:cs typeface="Arial" panose="020B0604020202020204" pitchFamily="34" charset="0"/>
              </a:rPr>
              <a:t>kt 3.1 i 4.1 </a:t>
            </a:r>
            <a:r>
              <a:rPr lang="pl-PL" sz="2000" dirty="0">
                <a:cs typeface="Arial" panose="020B0604020202020204" pitchFamily="34" charset="0"/>
              </a:rPr>
              <a:t>Trafność doboru i spójność zadań przewidzianych do realizacji w ramach projektu – 20/12 </a:t>
            </a:r>
            <a:r>
              <a:rPr lang="pl-PL" sz="2000" dirty="0" smtClean="0">
                <a:cs typeface="Arial" panose="020B0604020202020204" pitchFamily="34" charset="0"/>
              </a:rPr>
              <a:t>pkt;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2000" b="1" dirty="0" smtClean="0">
                <a:cs typeface="Arial" panose="020B0604020202020204" pitchFamily="34" charset="0"/>
              </a:rPr>
              <a:t>3</a:t>
            </a:r>
            <a:r>
              <a:rPr lang="pl-PL" sz="2000" dirty="0" smtClean="0">
                <a:cs typeface="Arial" panose="020B0604020202020204" pitchFamily="34" charset="0"/>
              </a:rPr>
              <a:t>. Pkt 4.3 Stopień zaangażowania potencjału wnioskodawcy i partnerów (o ile dotyczy) </a:t>
            </a:r>
            <a:r>
              <a:rPr lang="pl-PL" sz="2000" dirty="0" smtClean="0">
                <a:cs typeface="Arial" panose="020B0604020202020204" pitchFamily="34" charset="0"/>
              </a:rPr>
              <a:t>- 10/6 </a:t>
            </a:r>
            <a:r>
              <a:rPr lang="pl-PL" sz="2000" dirty="0" smtClean="0">
                <a:cs typeface="Arial" panose="020B0604020202020204" pitchFamily="34" charset="0"/>
              </a:rPr>
              <a:t>pkt;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2000" b="1" dirty="0" smtClean="0">
                <a:cs typeface="Arial" panose="020B0604020202020204" pitchFamily="34" charset="0"/>
              </a:rPr>
              <a:t>4</a:t>
            </a:r>
            <a:r>
              <a:rPr lang="pl-PL" sz="2000" dirty="0" smtClean="0">
                <a:cs typeface="Arial" panose="020B0604020202020204" pitchFamily="34" charset="0"/>
              </a:rPr>
              <a:t>. </a:t>
            </a:r>
            <a:r>
              <a:rPr lang="pl-PL" sz="2000" dirty="0"/>
              <a:t>Pkt 4.4 Adekwatność potencjału społecznego wnioskodawcy i partnerów (o ile dotyczy) – 15/9 pkt;</a:t>
            </a:r>
          </a:p>
          <a:p>
            <a:pPr marL="0" indent="0">
              <a:lnSpc>
                <a:spcPct val="110000"/>
              </a:lnSpc>
              <a:buNone/>
            </a:pPr>
            <a:endParaRPr lang="pl-PL" sz="2400" dirty="0"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pl-PL" sz="2400" dirty="0" smtClean="0"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pl-PL" sz="2400" dirty="0"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l-PL" dirty="0"/>
          </a:p>
        </p:txBody>
      </p:sp>
      <p:sp>
        <p:nvSpPr>
          <p:cNvPr id="14" name="Symbol zastępczy numeru slajd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pPr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27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1654514" y="1189973"/>
            <a:ext cx="9699285" cy="500715"/>
          </a:xfrm>
        </p:spPr>
        <p:txBody>
          <a:bodyPr>
            <a:noAutofit/>
          </a:bodyPr>
          <a:lstStyle/>
          <a:p>
            <a:r>
              <a:rPr lang="pl-PL" sz="2400" b="1" dirty="0" smtClean="0">
                <a:latin typeface="+mn-lt"/>
              </a:rPr>
              <a:t>KRYTERIA MERYTORYCZNE</a:t>
            </a:r>
            <a:endParaRPr lang="pl-PL" sz="2400" b="1" dirty="0">
              <a:latin typeface="+mn-lt"/>
            </a:endParaRPr>
          </a:p>
        </p:txBody>
      </p:sp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1621991" y="1921447"/>
            <a:ext cx="9731809" cy="443490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pl-PL" sz="2000" b="1" dirty="0" smtClean="0"/>
              <a:t>5</a:t>
            </a:r>
            <a:r>
              <a:rPr lang="pl-PL" sz="2000" dirty="0" smtClean="0"/>
              <a:t>. Pkt 4.5 Sposób zarządzania projektem w kontekście zakresu zadań </a:t>
            </a:r>
            <a:br>
              <a:rPr lang="pl-PL" sz="2000" dirty="0" smtClean="0"/>
            </a:br>
            <a:r>
              <a:rPr lang="pl-PL" sz="2000" dirty="0" smtClean="0"/>
              <a:t>w projekcie – 5/3;</a:t>
            </a:r>
          </a:p>
          <a:p>
            <a:pPr marL="0" lvl="0" indent="0">
              <a:buNone/>
            </a:pPr>
            <a:r>
              <a:rPr lang="pl-PL" sz="2000" b="1" dirty="0" smtClean="0"/>
              <a:t>6</a:t>
            </a:r>
            <a:r>
              <a:rPr lang="pl-PL" sz="2000" dirty="0" smtClean="0"/>
              <a:t>. Pkt 3.1.2 (cały wniosek) Uzasadnienie potrzeby realizacji projektu </a:t>
            </a:r>
            <a:r>
              <a:rPr lang="pl-PL" sz="2000" dirty="0" smtClean="0"/>
              <a:t>w </a:t>
            </a:r>
            <a:r>
              <a:rPr lang="pl-PL" sz="2000" dirty="0" smtClean="0"/>
              <a:t>kontekście właściwego celu szczegółowego PO WER – 15/9 pkt;</a:t>
            </a:r>
          </a:p>
          <a:p>
            <a:pPr marL="0" lvl="0" indent="0">
              <a:buNone/>
            </a:pPr>
            <a:r>
              <a:rPr lang="pl-PL" sz="2000" b="1" dirty="0" smtClean="0"/>
              <a:t>7</a:t>
            </a:r>
            <a:r>
              <a:rPr lang="pl-PL" sz="2000" dirty="0" smtClean="0"/>
              <a:t>. V Prawidłowość budżetu projektu – 15/0 pkt.</a:t>
            </a:r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Maksymalna możliwa do uzyskania średnia liczba punktów za spełnienie kryteriów merytorycznych ocenionych punktowo wynosi 100. </a:t>
            </a:r>
          </a:p>
          <a:p>
            <a:pPr marL="0" indent="0">
              <a:buNone/>
            </a:pPr>
            <a:r>
              <a:rPr lang="pl-PL" sz="2000" dirty="0" smtClean="0"/>
              <a:t>W </a:t>
            </a:r>
            <a:r>
              <a:rPr lang="pl-PL" sz="2000" dirty="0"/>
              <a:t>kryterium dotyczącym prawidłowości budżetu projektu </a:t>
            </a:r>
            <a:r>
              <a:rPr lang="pl-PL" sz="2000" b="1" dirty="0"/>
              <a:t>nie ustalono progu minimalnej liczby punktów</a:t>
            </a:r>
            <a:r>
              <a:rPr lang="pl-PL" sz="2000" dirty="0"/>
              <a:t> wymaganych do uzyskania pozytywnej oceny kryterium. Przyznanie wartości 0 pkt nie wyklucza możliwości skierowania projektu do etapu negocjacji.</a:t>
            </a:r>
          </a:p>
          <a:p>
            <a:pPr marL="0" lvl="0" indent="0">
              <a:buNone/>
            </a:pPr>
            <a:endParaRPr lang="pl-PL" sz="2400" dirty="0" smtClean="0"/>
          </a:p>
          <a:p>
            <a:pPr marL="0" lvl="0" indent="0">
              <a:buNone/>
            </a:pPr>
            <a:endParaRPr lang="pl-PL" sz="2400" dirty="0"/>
          </a:p>
        </p:txBody>
      </p:sp>
      <p:sp>
        <p:nvSpPr>
          <p:cNvPr id="14" name="Symbol zastępczy numeru slajd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pPr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917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1654514" y="1189973"/>
            <a:ext cx="9699285" cy="500715"/>
          </a:xfrm>
        </p:spPr>
        <p:txBody>
          <a:bodyPr>
            <a:noAutofit/>
          </a:bodyPr>
          <a:lstStyle/>
          <a:p>
            <a:r>
              <a:rPr lang="pl-PL" sz="2400" b="1" dirty="0" smtClean="0">
                <a:latin typeface="+mn-lt"/>
              </a:rPr>
              <a:t>KRYTERIA PREMIUJĄCE</a:t>
            </a:r>
            <a:endParaRPr lang="pl-PL" sz="2400" b="1" dirty="0">
              <a:latin typeface="+mn-lt"/>
            </a:endParaRPr>
          </a:p>
        </p:txBody>
      </p:sp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1621991" y="2085474"/>
            <a:ext cx="9731809" cy="4270876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pl-PL" sz="2000" b="1" dirty="0" smtClean="0"/>
              <a:t>1</a:t>
            </a:r>
            <a:r>
              <a:rPr lang="pl-PL" sz="2000" dirty="0" smtClean="0"/>
              <a:t>. </a:t>
            </a:r>
            <a:r>
              <a:rPr lang="pl-PL" sz="2000" dirty="0"/>
              <a:t>Grupę docelową w projekcie stanowią w co najmniej 10% osoby zamieszkujące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(</a:t>
            </a:r>
            <a:r>
              <a:rPr lang="pl-PL" sz="2000" dirty="0"/>
              <a:t>w rozumieniu przepisów Kodeksu cywilnego) miasta średnie lub miasta tracące funkcje </a:t>
            </a:r>
            <a:r>
              <a:rPr lang="pl-PL" sz="2000" dirty="0" smtClean="0"/>
              <a:t>społeczno-gospodarcze – </a:t>
            </a:r>
            <a:r>
              <a:rPr lang="pl-PL" sz="2000" b="1" dirty="0" smtClean="0"/>
              <a:t>2 punkty</a:t>
            </a:r>
            <a:endParaRPr lang="pl-PL" sz="2000" b="1" dirty="0"/>
          </a:p>
          <a:p>
            <a:pPr marL="0" indent="0" algn="just">
              <a:buNone/>
            </a:pPr>
            <a:r>
              <a:rPr lang="pl-PL" sz="2000" dirty="0"/>
              <a:t>Miasta średnie to miasta powyżej 20 tys. mieszkańców z wyłączeniem miast wojewódzkich oraz mniejsze, z liczbą ludności pomiędzy 15-20 tys. mieszkańców będące stolicami powiatów (tzw. miasta tracące funkcje społeczno-gospodarcze). </a:t>
            </a:r>
            <a:endParaRPr lang="pl-PL" sz="2000" dirty="0" smtClean="0"/>
          </a:p>
          <a:p>
            <a:pPr marL="0" indent="0" algn="just">
              <a:buNone/>
            </a:pPr>
            <a:endParaRPr lang="pl-PL" sz="2000" dirty="0" smtClean="0"/>
          </a:p>
          <a:p>
            <a:pPr marL="0" indent="0" algn="just">
              <a:buNone/>
            </a:pPr>
            <a:r>
              <a:rPr lang="pl-PL" sz="2000" dirty="0"/>
              <a:t>T</a:t>
            </a:r>
            <a:r>
              <a:rPr lang="pl-PL" sz="2000" dirty="0" smtClean="0"/>
              <a:t>akimi miastami w </a:t>
            </a:r>
            <a:r>
              <a:rPr lang="pl-PL" sz="2000" dirty="0"/>
              <a:t>województwie dolnośląskim są: </a:t>
            </a:r>
            <a:r>
              <a:rPr lang="pl-PL" sz="2000" b="1" dirty="0"/>
              <a:t>Bielawa, Bolesławiec, Dzierżoniów, Głogów, Jawor, Jelenia Góra, Kamienna Góra, Kłodzko, Legnica, Lubań, Lubin, Nowa Ruda, Oleśnica, Oława, Polkowice, Świdnica, Świebodzice, Wałbrzych, Ząbkowice Śląskie, Zgorzelec, Złotoryja</a:t>
            </a:r>
            <a:r>
              <a:rPr lang="pl-PL" sz="2000" dirty="0"/>
              <a:t>. </a:t>
            </a:r>
            <a:endParaRPr lang="pl-PL" sz="1600" b="1" dirty="0" smtClean="0"/>
          </a:p>
          <a:p>
            <a:pPr marL="0" indent="0" algn="just">
              <a:buNone/>
            </a:pPr>
            <a:endParaRPr lang="pl-PL" sz="2000" dirty="0"/>
          </a:p>
          <a:p>
            <a:pPr marL="0" lvl="0" indent="0">
              <a:buNone/>
            </a:pPr>
            <a:endParaRPr lang="pl-PL" dirty="0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pPr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110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1654514" y="1189973"/>
            <a:ext cx="9699285" cy="500715"/>
          </a:xfrm>
        </p:spPr>
        <p:txBody>
          <a:bodyPr>
            <a:noAutofit/>
          </a:bodyPr>
          <a:lstStyle/>
          <a:p>
            <a:r>
              <a:rPr lang="pl-PL" sz="2400" b="1" dirty="0" smtClean="0">
                <a:latin typeface="+mn-lt"/>
              </a:rPr>
              <a:t>KRYTERIA PREMIUJĄCE</a:t>
            </a:r>
            <a:endParaRPr lang="pl-PL" sz="2400" b="1" dirty="0">
              <a:latin typeface="+mn-lt"/>
            </a:endParaRPr>
          </a:p>
        </p:txBody>
      </p:sp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1621991" y="2085474"/>
            <a:ext cx="9731809" cy="4270876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pl-PL" sz="2000" b="1" dirty="0" smtClean="0"/>
              <a:t>2</a:t>
            </a:r>
            <a:r>
              <a:rPr lang="pl-PL" sz="2000" dirty="0"/>
              <a:t>. Wnioskodawca zapewni, że do realizacji projektu zostanie zatrudniona osoba z niepełnosprawnością w wymiarze co najmniej ½ etatu </a:t>
            </a:r>
            <a:r>
              <a:rPr lang="pl-PL" sz="2000" b="1" dirty="0"/>
              <a:t>– 3 </a:t>
            </a:r>
            <a:r>
              <a:rPr lang="pl-PL" sz="2000" b="1" dirty="0" smtClean="0"/>
              <a:t>punkty</a:t>
            </a:r>
          </a:p>
          <a:p>
            <a:pPr marL="0" lvl="0" indent="0" algn="just">
              <a:buNone/>
            </a:pPr>
            <a:endParaRPr lang="pl-PL" sz="2000" b="1" dirty="0"/>
          </a:p>
          <a:p>
            <a:pPr marL="0" indent="0" algn="just">
              <a:buNone/>
            </a:pPr>
            <a:r>
              <a:rPr lang="pl-PL" sz="2000" dirty="0"/>
              <a:t>Zatrudnienie do realizacji projektu osoby z niepełnosprawnościami może dotyczyć dowolnego stanowiska w projekcie. Minimalny okres zatrudnienia to co najmniej połowa okresu realizacji projektu. </a:t>
            </a:r>
            <a:r>
              <a:rPr lang="pl-PL" dirty="0"/>
              <a:t>	</a:t>
            </a:r>
          </a:p>
          <a:p>
            <a:pPr marL="0" lvl="0" indent="0" algn="just">
              <a:buNone/>
            </a:pPr>
            <a:endParaRPr lang="pl-PL" sz="2000" b="1" dirty="0"/>
          </a:p>
          <a:p>
            <a:pPr marL="0" indent="0" algn="just">
              <a:buNone/>
            </a:pPr>
            <a:endParaRPr lang="pl-PL" sz="2000" dirty="0"/>
          </a:p>
          <a:p>
            <a:pPr marL="0" lvl="0" indent="0">
              <a:buNone/>
            </a:pPr>
            <a:endParaRPr lang="pl-PL" dirty="0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pPr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855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1621991" y="1283109"/>
            <a:ext cx="9699285" cy="1147382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sz="2700" b="1" dirty="0">
                <a:latin typeface="+mn-lt"/>
              </a:rPr>
              <a:t>KRYTERIA ETAPU NEGOCJACJI</a:t>
            </a:r>
            <a:br>
              <a:rPr lang="pl-PL" sz="2700" b="1" dirty="0">
                <a:latin typeface="+mn-lt"/>
              </a:rPr>
            </a:br>
            <a:endParaRPr lang="pl-PL" sz="2700" b="1" dirty="0">
              <a:latin typeface="+mn-lt"/>
            </a:endParaRPr>
          </a:p>
        </p:txBody>
      </p:sp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1621991" y="2430491"/>
            <a:ext cx="9377516" cy="362549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l-PL" sz="2000" dirty="0" smtClean="0"/>
              <a:t>Czy </a:t>
            </a:r>
            <a:r>
              <a:rPr lang="pl-PL" sz="2000" dirty="0"/>
              <a:t>negocjacje podjęto w wyznaczonym przez IOK </a:t>
            </a:r>
            <a:r>
              <a:rPr lang="pl-PL" sz="2000" dirty="0" smtClean="0"/>
              <a:t>terminie?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dirty="0" smtClean="0"/>
              <a:t> </a:t>
            </a:r>
            <a:r>
              <a:rPr lang="pl-PL" sz="2000" dirty="0"/>
              <a:t>Czy do wniosku zostały wprowadzone korekty wskazane przez oceniających w kartach oceny projektu lub przez przewodniczącego KOP, lub inne zmiany wynikające z ustaleń dokonanych podczas </a:t>
            </a:r>
            <a:r>
              <a:rPr lang="pl-PL" sz="2000" dirty="0" smtClean="0"/>
              <a:t>negocjacji?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dirty="0"/>
              <a:t>Czy KOP uzyskał od wnioskodawcy informacje i wyjaśnienia dotyczące określonych zapisów we wniosku, wskazanych przez oceniających </a:t>
            </a:r>
            <a:r>
              <a:rPr lang="pl-PL" sz="2000" dirty="0" smtClean="0"/>
              <a:t>w </a:t>
            </a:r>
            <a:r>
              <a:rPr lang="pl-PL" sz="2000" dirty="0"/>
              <a:t>kartach oceny projektu lub przewodniczącego </a:t>
            </a:r>
            <a:r>
              <a:rPr lang="pl-PL" sz="2000" dirty="0" smtClean="0"/>
              <a:t>KOP?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dirty="0" smtClean="0"/>
              <a:t>Czy </a:t>
            </a:r>
            <a:r>
              <a:rPr lang="pl-PL" sz="2000" dirty="0"/>
              <a:t>do wniosku zostały wprowadzone inne zmiany niż wynikające z kart oceny projektu lub uwag przewodniczącego KOP lub ustaleń wynikających z procesu </a:t>
            </a:r>
            <a:r>
              <a:rPr lang="pl-PL" sz="2000" dirty="0" smtClean="0"/>
              <a:t>negocjacji?</a:t>
            </a:r>
            <a:endParaRPr lang="pl-PL" sz="2000" dirty="0"/>
          </a:p>
        </p:txBody>
      </p:sp>
      <p:sp>
        <p:nvSpPr>
          <p:cNvPr id="14" name="Symbol zastępczy numeru slajd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pPr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869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1654514" y="1238865"/>
            <a:ext cx="9699285" cy="451823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latin typeface="+mn-lt"/>
              </a:rPr>
              <a:t>WSKAŹNIKI</a:t>
            </a:r>
            <a:endParaRPr lang="pl-PL" sz="2400" b="1" dirty="0">
              <a:latin typeface="+mn-lt"/>
            </a:endParaRPr>
          </a:p>
        </p:txBody>
      </p:sp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1654514" y="1970340"/>
            <a:ext cx="9699286" cy="434197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l-PL" sz="2000" dirty="0">
                <a:cs typeface="Arial" panose="020B0604020202020204" pitchFamily="34" charset="0"/>
              </a:rPr>
              <a:t>We wniosku o dofinansowanie należy wskazać i monitorować: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000" dirty="0">
                <a:cs typeface="Arial" panose="020B0604020202020204" pitchFamily="34" charset="0"/>
              </a:rPr>
              <a:t>wszystkie niżej wymienione wskaźniki, </a:t>
            </a:r>
            <a:r>
              <a:rPr lang="pl-PL" sz="2000" dirty="0" smtClean="0">
                <a:cs typeface="Arial" panose="020B0604020202020204" pitchFamily="34" charset="0"/>
              </a:rPr>
              <a:t>które </a:t>
            </a:r>
            <a:r>
              <a:rPr lang="pl-PL" sz="2000" dirty="0">
                <a:cs typeface="Arial" panose="020B0604020202020204" pitchFamily="34" charset="0"/>
              </a:rPr>
              <a:t>są adekwatne dla danego projektu</a:t>
            </a:r>
            <a:r>
              <a:rPr lang="pl-PL" sz="2000" dirty="0" smtClean="0">
                <a:cs typeface="Arial" panose="020B0604020202020204" pitchFamily="34" charset="0"/>
              </a:rPr>
              <a:t>, </a:t>
            </a:r>
            <a:r>
              <a:rPr lang="pl-PL" sz="2000" dirty="0">
                <a:cs typeface="Arial" panose="020B0604020202020204" pitchFamily="34" charset="0"/>
              </a:rPr>
              <a:t>w tym co najmniej, jeden wskaźnik </a:t>
            </a:r>
            <a:r>
              <a:rPr lang="pl-PL" sz="2000" dirty="0" smtClean="0">
                <a:cs typeface="Arial" panose="020B0604020202020204" pitchFamily="34" charset="0"/>
              </a:rPr>
              <a:t>programowy </a:t>
            </a:r>
            <a:r>
              <a:rPr lang="pl-PL" sz="2000" dirty="0">
                <a:cs typeface="Arial" panose="020B0604020202020204" pitchFamily="34" charset="0"/>
              </a:rPr>
              <a:t>produktu i jeden wskaźnik </a:t>
            </a:r>
            <a:r>
              <a:rPr lang="pl-PL" sz="2000" dirty="0" smtClean="0">
                <a:cs typeface="Arial" panose="020B0604020202020204" pitchFamily="34" charset="0"/>
              </a:rPr>
              <a:t>programowy rezultatu; oraz</a:t>
            </a:r>
            <a:endParaRPr lang="pl-PL" sz="2000" dirty="0"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000" dirty="0">
                <a:cs typeface="Arial" panose="020B0604020202020204" pitchFamily="34" charset="0"/>
              </a:rPr>
              <a:t>wszystkie niżej wymienione wskaźniki </a:t>
            </a:r>
            <a:r>
              <a:rPr lang="pl-PL" sz="2000" dirty="0" smtClean="0">
                <a:cs typeface="Arial" panose="020B0604020202020204" pitchFamily="34" charset="0"/>
              </a:rPr>
              <a:t>horyzontalne</a:t>
            </a:r>
            <a:r>
              <a:rPr lang="pl-PL" sz="2000" dirty="0">
                <a:cs typeface="Arial" panose="020B0604020202020204" pitchFamily="34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2000" dirty="0"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2000" b="1" dirty="0">
                <a:cs typeface="Arial" panose="020B0604020202020204" pitchFamily="34" charset="0"/>
              </a:rPr>
              <a:t>Wskaźnik produktu: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2000" dirty="0"/>
              <a:t>Liczba osób bezrobotnych (łącznie z długotrwale bezrobotnymi) objętych wsparciem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w </a:t>
            </a:r>
            <a:r>
              <a:rPr lang="pl-PL" sz="2000" dirty="0"/>
              <a:t>programie [osoby</a:t>
            </a:r>
            <a:r>
              <a:rPr lang="pl-PL" sz="2000" dirty="0" smtClean="0"/>
              <a:t>]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dirty="0"/>
              <a:t>Liczba osób długotrwale bezrobotnych objętych wsparciem w programie [osoby]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dirty="0"/>
              <a:t>Liczba osób biernych zawodowo objętych wsparciem w programie [osoby</a:t>
            </a:r>
            <a:r>
              <a:rPr lang="pl-PL" sz="2000" dirty="0" smtClean="0"/>
              <a:t>]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dirty="0"/>
              <a:t>Liczba osób biernych zawodowo nieuczestniczących w kształceniu lub szkoleniu, objętych wsparciem w programie [osoby]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l-PL" sz="2000" dirty="0"/>
          </a:p>
        </p:txBody>
      </p:sp>
      <p:sp>
        <p:nvSpPr>
          <p:cNvPr id="14" name="Symbol zastępczy numeru slajd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pPr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416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1654514" y="1172192"/>
            <a:ext cx="9699285" cy="451823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latin typeface="+mn-lt"/>
              </a:rPr>
              <a:t>WSKAŹNIKI</a:t>
            </a:r>
            <a:endParaRPr lang="pl-PL" sz="2400" b="1" dirty="0">
              <a:latin typeface="+mn-lt"/>
            </a:endParaRPr>
          </a:p>
        </p:txBody>
      </p:sp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1654514" y="1836994"/>
            <a:ext cx="9699286" cy="4445273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l-PL" sz="2000" dirty="0" smtClean="0"/>
              <a:t>Liczba </a:t>
            </a:r>
            <a:r>
              <a:rPr lang="pl-PL" sz="2000" dirty="0"/>
              <a:t>osób </a:t>
            </a:r>
            <a:r>
              <a:rPr lang="pl-PL" sz="2000" dirty="0" smtClean="0"/>
              <a:t>objętych wsparciem w zakresie zwalczania lub przeciwdziałania skutkom pandemii COVID-19[osoby]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dirty="0" smtClean="0"/>
              <a:t>Wartość wydatków kwalifikowalnych przeznaczonych na działania związane z pandemią COVID-19 [kwota]</a:t>
            </a:r>
            <a:endParaRPr lang="pl-PL" sz="20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dirty="0"/>
              <a:t>Liczba osób poniżej 30 lat z niepełnosprawnościami objętych wsparciem </a:t>
            </a:r>
            <a:r>
              <a:rPr lang="pl-PL" sz="2000" dirty="0" smtClean="0"/>
              <a:t>w </a:t>
            </a:r>
            <a:r>
              <a:rPr lang="pl-PL" sz="2000" dirty="0"/>
              <a:t>programie [osoby</a:t>
            </a:r>
            <a:r>
              <a:rPr lang="pl-PL" sz="2000" dirty="0" smtClean="0"/>
              <a:t>]</a:t>
            </a:r>
          </a:p>
          <a:p>
            <a:pPr algn="just"/>
            <a:endParaRPr lang="pl-PL" sz="2000" baseline="30000" dirty="0"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2000" b="1" dirty="0">
                <a:cs typeface="Arial" panose="020B0604020202020204" pitchFamily="34" charset="0"/>
              </a:rPr>
              <a:t>Wskaźniki rezultatu: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2000" dirty="0"/>
              <a:t>Liczba osób poniżej 30 lat, które uzyskały kwalifikacje lub nabyły kompetencje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po </a:t>
            </a:r>
            <a:r>
              <a:rPr lang="pl-PL" sz="2000" dirty="0"/>
              <a:t>opuszczeniu programu [osoby]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2000" dirty="0"/>
              <a:t>Liczba osób pracujących po opuszczeniu programu (łącznie z pracującymi na własny rachunek) [osoby]</a:t>
            </a:r>
          </a:p>
          <a:p>
            <a:pPr marL="0" indent="0">
              <a:buNone/>
            </a:pPr>
            <a:endParaRPr lang="pl-PL" sz="2000" dirty="0"/>
          </a:p>
        </p:txBody>
      </p:sp>
      <p:sp>
        <p:nvSpPr>
          <p:cNvPr id="14" name="Symbol zastępczy numeru slajd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pPr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662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1654514" y="1033765"/>
            <a:ext cx="9699285" cy="656923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latin typeface="+mn-lt"/>
              </a:rPr>
              <a:t>WSKAŹNIKI</a:t>
            </a:r>
            <a:endParaRPr lang="pl-PL" sz="2400" b="1" dirty="0">
              <a:latin typeface="+mn-lt"/>
            </a:endParaRPr>
          </a:p>
        </p:txBody>
      </p:sp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1654514" y="2015067"/>
            <a:ext cx="9699286" cy="42164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000" b="1" dirty="0"/>
              <a:t>Wszystkie wskaźniki horyzontalne </a:t>
            </a:r>
            <a:r>
              <a:rPr lang="pl-PL" sz="2000" dirty="0"/>
              <a:t>należy wybrać już na etapie sporządzania wniosku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o </a:t>
            </a:r>
            <a:r>
              <a:rPr lang="pl-PL" sz="2000" dirty="0"/>
              <a:t>dofinansowanie, nawet gdy w chwili opracowania wniosku nie planują Państwo osiągnięcia wartości wskaźnika większej od zera. </a:t>
            </a:r>
            <a:r>
              <a:rPr lang="pl-PL" sz="2000" b="1" dirty="0"/>
              <a:t>Na etapie wniosku o dofinansowanie nie muszą Państwo określać dla wskaźnika wartości docelowej</a:t>
            </a:r>
            <a:r>
              <a:rPr lang="pl-PL" sz="2000" dirty="0" smtClean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dirty="0">
                <a:cs typeface="Arial" panose="020B0604020202020204" pitchFamily="34" charset="0"/>
              </a:rPr>
              <a:t>Liczba projektów, w których sfinansowano koszty racjonalnych usprawnień dla osób </a:t>
            </a:r>
            <a:r>
              <a:rPr lang="pl-PL" sz="2000" dirty="0" smtClean="0">
                <a:cs typeface="Arial" panose="020B0604020202020204" pitchFamily="34" charset="0"/>
              </a:rPr>
              <a:t/>
            </a:r>
            <a:br>
              <a:rPr lang="pl-PL" sz="2000" dirty="0" smtClean="0">
                <a:cs typeface="Arial" panose="020B0604020202020204" pitchFamily="34" charset="0"/>
              </a:rPr>
            </a:br>
            <a:r>
              <a:rPr lang="pl-PL" sz="2000" dirty="0" smtClean="0">
                <a:cs typeface="Arial" panose="020B0604020202020204" pitchFamily="34" charset="0"/>
              </a:rPr>
              <a:t>z </a:t>
            </a:r>
            <a:r>
              <a:rPr lang="pl-PL" sz="2000" dirty="0">
                <a:cs typeface="Arial" panose="020B0604020202020204" pitchFamily="34" charset="0"/>
              </a:rPr>
              <a:t>niepełnosprawnościami [szt.]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dirty="0">
                <a:cs typeface="Arial" panose="020B0604020202020204" pitchFamily="34" charset="0"/>
              </a:rPr>
              <a:t>Liczba obiektów dostosowanych do potrzeb osób z niepełnosprawnościami [szt.]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dirty="0">
                <a:cs typeface="Arial" panose="020B0604020202020204" pitchFamily="34" charset="0"/>
              </a:rPr>
              <a:t>Liczba osób objętych szkoleniami/doradztwem w zakresie kompetencji cyfrowych [osoby]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dirty="0">
                <a:cs typeface="Arial" panose="020B0604020202020204" pitchFamily="34" charset="0"/>
              </a:rPr>
              <a:t>Liczba podmiotów wykorzystujących technologie </a:t>
            </a:r>
            <a:r>
              <a:rPr lang="pl-PL" sz="2000" dirty="0" err="1">
                <a:cs typeface="Arial" panose="020B0604020202020204" pitchFamily="34" charset="0"/>
              </a:rPr>
              <a:t>informacyjno</a:t>
            </a:r>
            <a:r>
              <a:rPr lang="pl-PL" sz="2000" dirty="0">
                <a:cs typeface="Arial" panose="020B0604020202020204" pitchFamily="34" charset="0"/>
              </a:rPr>
              <a:t>–komunikacyjne (TIK) [szt.]</a:t>
            </a:r>
          </a:p>
          <a:p>
            <a:pPr marL="0" indent="0">
              <a:buNone/>
            </a:pPr>
            <a:endParaRPr lang="pl-PL" sz="2400" dirty="0"/>
          </a:p>
          <a:p>
            <a:endParaRPr lang="pl-PL" sz="2000" dirty="0"/>
          </a:p>
        </p:txBody>
      </p:sp>
      <p:sp>
        <p:nvSpPr>
          <p:cNvPr id="14" name="Symbol zastępczy numeru slajd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pPr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76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1654514" y="1033765"/>
            <a:ext cx="9699285" cy="656923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latin typeface="+mn-lt"/>
              </a:rPr>
              <a:t>WSKAŹNIKI DODATKOWE</a:t>
            </a:r>
            <a:endParaRPr lang="pl-PL" sz="2400" b="1" dirty="0">
              <a:latin typeface="+mn-lt"/>
            </a:endParaRPr>
          </a:p>
        </p:txBody>
      </p:sp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1654514" y="2015067"/>
            <a:ext cx="9699286" cy="421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 smtClean="0">
                <a:cs typeface="Arial" panose="020B0604020202020204" pitchFamily="34" charset="0"/>
              </a:rPr>
              <a:t>W</a:t>
            </a:r>
            <a:r>
              <a:rPr lang="pl-PL" sz="2000" dirty="0" smtClean="0"/>
              <a:t>skaźnik </a:t>
            </a:r>
            <a:r>
              <a:rPr lang="pl-PL" sz="2000" dirty="0"/>
              <a:t>rozliczający stawkę </a:t>
            </a:r>
            <a:r>
              <a:rPr lang="pl-PL" sz="2000" dirty="0" smtClean="0"/>
              <a:t>jednostkową: </a:t>
            </a:r>
            <a:endParaRPr lang="pl-PL" sz="20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b="1" dirty="0" smtClean="0"/>
              <a:t>Liczba </a:t>
            </a:r>
            <a:r>
              <a:rPr lang="pl-PL" sz="2000" b="1" dirty="0"/>
              <a:t>osób, które podjęły działalność </a:t>
            </a:r>
            <a:r>
              <a:rPr lang="pl-PL" sz="2000" b="1" dirty="0" smtClean="0"/>
              <a:t>gospodarczą</a:t>
            </a:r>
            <a:endParaRPr lang="pl-PL" sz="2000" dirty="0"/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Wskaźnik, </a:t>
            </a:r>
            <a:r>
              <a:rPr lang="pl-PL" sz="2000" dirty="0"/>
              <a:t>gdy w projekcie założono spełnianie kryterium </a:t>
            </a:r>
            <a:r>
              <a:rPr lang="pl-PL" sz="2000" dirty="0" smtClean="0"/>
              <a:t>premiującego: </a:t>
            </a:r>
            <a:endParaRPr lang="pl-PL" sz="20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b="1" dirty="0"/>
              <a:t>Liczba osób zamieszkujących miasta średnie lub miasta tracące funkcje społeczno-gospodarcze [osoby</a:t>
            </a:r>
            <a:r>
              <a:rPr lang="pl-PL" sz="2000" b="1" dirty="0" smtClean="0"/>
              <a:t>]</a:t>
            </a:r>
            <a:endParaRPr lang="pl-PL" sz="2000" dirty="0"/>
          </a:p>
        </p:txBody>
      </p:sp>
      <p:sp>
        <p:nvSpPr>
          <p:cNvPr id="14" name="Symbol zastępczy numeru slajd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pPr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219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1932038" y="1238865"/>
            <a:ext cx="9421761" cy="451823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latin typeface="+mn-lt"/>
              </a:rPr>
              <a:t>NABÓR WNIOSKÓW</a:t>
            </a:r>
            <a:endParaRPr lang="pl-PL" sz="2400" b="1" dirty="0">
              <a:latin typeface="+mn-lt"/>
            </a:endParaRPr>
          </a:p>
        </p:txBody>
      </p:sp>
      <p:sp>
        <p:nvSpPr>
          <p:cNvPr id="14" name="Symbol zastępczy zawartości 13"/>
          <p:cNvSpPr>
            <a:spLocks noGrp="1"/>
          </p:cNvSpPr>
          <p:nvPr>
            <p:ph idx="1"/>
          </p:nvPr>
        </p:nvSpPr>
        <p:spPr>
          <a:xfrm>
            <a:off x="1621990" y="1690689"/>
            <a:ext cx="9638677" cy="4354511"/>
          </a:xfrm>
        </p:spPr>
        <p:txBody>
          <a:bodyPr>
            <a:normAutofit/>
          </a:bodyPr>
          <a:lstStyle/>
          <a:p>
            <a:pPr marL="414900" lvl="1" indent="-342900" algn="just">
              <a:lnSpc>
                <a:spcPct val="110000"/>
              </a:lnSpc>
              <a:spcBef>
                <a:spcPts val="24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sz="2000" dirty="0"/>
              <a:t>Wnioski składane są na obowiązującym formularzu zgodnym z </a:t>
            </a:r>
            <a:r>
              <a:rPr lang="pl-PL" sz="2000" b="1" dirty="0"/>
              <a:t>załącznikiem </a:t>
            </a: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 smtClean="0"/>
              <a:t>nr 1</a:t>
            </a:r>
            <a:r>
              <a:rPr lang="pl-PL" sz="2000" dirty="0" smtClean="0"/>
              <a:t> </a:t>
            </a:r>
            <a:r>
              <a:rPr lang="pl-PL" sz="2000" dirty="0"/>
              <a:t>do </a:t>
            </a:r>
            <a:r>
              <a:rPr lang="pl-PL" sz="2000" i="1" dirty="0"/>
              <a:t>Regulaminu konkursu</a:t>
            </a:r>
            <a:r>
              <a:rPr lang="pl-PL" sz="2000" dirty="0"/>
              <a:t> wyłącznie </a:t>
            </a:r>
            <a:r>
              <a:rPr lang="pl-PL" sz="2000" b="1" dirty="0"/>
              <a:t>w formie dokumentu elektronicznego </a:t>
            </a: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dirty="0" smtClean="0"/>
              <a:t>za </a:t>
            </a:r>
            <a:r>
              <a:rPr lang="pl-PL" sz="2000" dirty="0"/>
              <a:t>pośrednictwem systemu obsługi wniosków aplikacyjnych SOWA </a:t>
            </a:r>
            <a:r>
              <a:rPr lang="pl-PL" sz="2000" dirty="0" smtClean="0"/>
              <a:t>PO WER. </a:t>
            </a:r>
            <a:endParaRPr lang="pl-PL" sz="2000" dirty="0"/>
          </a:p>
          <a:p>
            <a:pPr marL="414900" lvl="1" indent="-342900" algn="just">
              <a:lnSpc>
                <a:spcPct val="110000"/>
              </a:lnSpc>
              <a:spcBef>
                <a:spcPts val="24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sz="2000" spc="30" dirty="0">
                <a:cs typeface="Arial" panose="020B0604020202020204" pitchFamily="34" charset="0"/>
              </a:rPr>
              <a:t>Za datę wpływu wniosku o dofinansowanie do IOK uznaje się datę złożenia wersji elektronicznej wniosku w systemie obsługi wniosków aplikacyjnych </a:t>
            </a:r>
            <a:r>
              <a:rPr lang="pl-PL" sz="2000" spc="30" dirty="0" smtClean="0">
                <a:cs typeface="Arial" panose="020B0604020202020204" pitchFamily="34" charset="0"/>
              </a:rPr>
              <a:t>SOWA</a:t>
            </a:r>
            <a:r>
              <a:rPr lang="pl-PL" sz="2000" spc="30" dirty="0">
                <a:cs typeface="Arial" panose="020B0604020202020204" pitchFamily="34" charset="0"/>
              </a:rPr>
              <a:t> </a:t>
            </a:r>
            <a:r>
              <a:rPr lang="pl-PL" sz="2000" spc="30" dirty="0" smtClean="0">
                <a:cs typeface="Arial" panose="020B0604020202020204" pitchFamily="34" charset="0"/>
              </a:rPr>
              <a:t>  </a:t>
            </a:r>
            <a:r>
              <a:rPr lang="pl-PL" sz="2000" b="1" spc="30" dirty="0" smtClean="0">
                <a:cs typeface="Arial" panose="020B0604020202020204" pitchFamily="34" charset="0"/>
              </a:rPr>
              <a:t>(decyduje </a:t>
            </a:r>
            <a:r>
              <a:rPr lang="pl-PL" sz="2000" b="1" spc="30" dirty="0">
                <a:cs typeface="Arial" panose="020B0604020202020204" pitchFamily="34" charset="0"/>
              </a:rPr>
              <a:t>data zegara </a:t>
            </a:r>
            <a:r>
              <a:rPr lang="pl-PL" sz="2000" b="1" spc="30" dirty="0" smtClean="0">
                <a:cs typeface="Arial" panose="020B0604020202020204" pitchFamily="34" charset="0"/>
              </a:rPr>
              <a:t>systemowego)</a:t>
            </a:r>
            <a:endParaRPr lang="pl-PL" sz="2000" b="1" spc="30" dirty="0">
              <a:cs typeface="Arial" panose="020B0604020202020204" pitchFamily="34" charset="0"/>
            </a:endParaRPr>
          </a:p>
          <a:p>
            <a:pPr marL="414900" lvl="1" indent="-342900" algn="just">
              <a:lnSpc>
                <a:spcPct val="11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sz="2000" spc="30" dirty="0">
                <a:cs typeface="Arial" panose="020B0604020202020204" pitchFamily="34" charset="0"/>
              </a:rPr>
              <a:t>IOK nie wymaga złożenia wersji papierowej wniosku o dofinansowanie</a:t>
            </a:r>
          </a:p>
          <a:p>
            <a:pPr marL="414900" lvl="1" indent="-342900" algn="just">
              <a:lnSpc>
                <a:spcPct val="11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sz="2000" spc="30" dirty="0">
                <a:cs typeface="Arial" panose="020B0604020202020204" pitchFamily="34" charset="0"/>
              </a:rPr>
              <a:t>W systemie SOWA w zakładce Pomoc dostępna jest aktualna instrukcja wypełniania </a:t>
            </a:r>
            <a:r>
              <a:rPr lang="pl-PL" sz="2000" spc="30" dirty="0" smtClean="0">
                <a:cs typeface="Arial" panose="020B0604020202020204" pitchFamily="34" charset="0"/>
              </a:rPr>
              <a:t>wniosku</a:t>
            </a:r>
          </a:p>
          <a:p>
            <a:pPr marL="414900" lvl="1" indent="-342900" algn="just">
              <a:lnSpc>
                <a:spcPct val="11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sz="2000" spc="30" dirty="0" smtClean="0">
                <a:cs typeface="Arial" panose="020B0604020202020204" pitchFamily="34" charset="0"/>
              </a:rPr>
              <a:t>Orientacyjny termin rozstrzygnięcia konkursu – styczeń 2021 r. </a:t>
            </a:r>
            <a:endParaRPr lang="pl-PL" sz="2000" spc="3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pPr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625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1621990" y="1083044"/>
            <a:ext cx="9731809" cy="607644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latin typeface="+mn-lt"/>
                <a:cs typeface="Arial" panose="020B0604020202020204" pitchFamily="34" charset="0"/>
              </a:rPr>
              <a:t>PRZEDMIOT KONKURSU</a:t>
            </a:r>
            <a:endParaRPr lang="pl-PL" sz="2400" b="1" dirty="0">
              <a:latin typeface="+mn-lt"/>
            </a:endParaRPr>
          </a:p>
        </p:txBody>
      </p:sp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1654514" y="1814519"/>
            <a:ext cx="9699285" cy="436244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sz="2000" dirty="0"/>
              <a:t>W</a:t>
            </a:r>
            <a:r>
              <a:rPr lang="pl-PL" sz="2000" dirty="0" smtClean="0"/>
              <a:t>sparcie </a:t>
            </a:r>
            <a:r>
              <a:rPr lang="pl-PL" sz="2000" dirty="0"/>
              <a:t>osób młodych w zakładaniu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i </a:t>
            </a:r>
            <a:r>
              <a:rPr lang="pl-PL" sz="2000" dirty="0"/>
              <a:t>prowadzeniu własnej działalności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gospodarczej </a:t>
            </a:r>
            <a:r>
              <a:rPr lang="pl-PL" sz="2000" dirty="0"/>
              <a:t>poprzez udzielenie </a:t>
            </a:r>
            <a:r>
              <a:rPr lang="pl-PL" sz="2000" dirty="0" smtClean="0"/>
              <a:t>pomocy</a:t>
            </a:r>
            <a:br>
              <a:rPr lang="pl-PL" sz="2000" dirty="0" smtClean="0"/>
            </a:br>
            <a:r>
              <a:rPr lang="pl-PL" sz="2000" dirty="0" smtClean="0"/>
              <a:t> </a:t>
            </a:r>
            <a:r>
              <a:rPr lang="pl-PL" sz="2000" dirty="0"/>
              <a:t>bezzwrotnej (dotacji) na utworzenie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przedsiębiorstwa </a:t>
            </a:r>
            <a:r>
              <a:rPr lang="pl-PL" sz="2000" dirty="0"/>
              <a:t>oraz szkolenia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umożliwiające </a:t>
            </a:r>
            <a:r>
              <a:rPr lang="pl-PL" sz="2000" dirty="0"/>
              <a:t>uzyskanie wiedzy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i </a:t>
            </a:r>
            <a:r>
              <a:rPr lang="pl-PL" sz="2000" dirty="0"/>
              <a:t>umiejętności niezbędnych do podjęcia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i</a:t>
            </a:r>
            <a:r>
              <a:rPr lang="pl-PL" sz="2000" dirty="0"/>
              <a:t> prowadzenia działalności gospodarczej,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a </a:t>
            </a:r>
            <a:r>
              <a:rPr lang="pl-PL" sz="2000" dirty="0"/>
              <a:t>także wsparcie pomostowe.</a:t>
            </a:r>
          </a:p>
          <a:p>
            <a:pPr marL="0" indent="0">
              <a:buNone/>
            </a:pPr>
            <a:r>
              <a:rPr lang="pl-PL" sz="2000" b="1" dirty="0" smtClean="0"/>
              <a:t>Wsparcie </a:t>
            </a:r>
            <a:r>
              <a:rPr lang="pl-PL" sz="2000" b="1" dirty="0"/>
              <a:t>bezzwrotne na rozpoczęcie </a:t>
            </a: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 smtClean="0"/>
              <a:t>działalności </a:t>
            </a:r>
            <a:r>
              <a:rPr lang="pl-PL" sz="2000" b="1" dirty="0"/>
              <a:t>gospodarczej jest </a:t>
            </a: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 smtClean="0"/>
              <a:t>przyznawane </a:t>
            </a:r>
            <a:r>
              <a:rPr lang="pl-PL" sz="2000" b="1" dirty="0"/>
              <a:t>wyłącznie w formie </a:t>
            </a: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 smtClean="0"/>
              <a:t>stawki jednostkowej w wysokości </a:t>
            </a:r>
            <a:br>
              <a:rPr lang="pl-PL" sz="2000" b="1" dirty="0" smtClean="0"/>
            </a:br>
            <a:r>
              <a:rPr lang="pl-PL" b="1" dirty="0" smtClean="0"/>
              <a:t>23 050 PLN</a:t>
            </a:r>
            <a:r>
              <a:rPr lang="pl-PL" sz="2000" dirty="0" smtClean="0"/>
              <a:t>.</a:t>
            </a:r>
            <a:endParaRPr lang="pl-PL" sz="2000" dirty="0"/>
          </a:p>
        </p:txBody>
      </p:sp>
      <p:sp>
        <p:nvSpPr>
          <p:cNvPr id="14" name="Symbol zastępczy numeru slajd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pPr/>
              <a:t>4</a:t>
            </a:fld>
            <a:endParaRPr lang="pl-PL"/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6145" y="1637067"/>
            <a:ext cx="5337654" cy="3174867"/>
          </a:xfrm>
          <a:prstGeom prst="rect">
            <a:avLst/>
          </a:prstGeom>
          <a:effectLst>
            <a:softEdge rad="355600"/>
          </a:effectLst>
        </p:spPr>
      </p:pic>
    </p:spTree>
    <p:extLst>
      <p:ext uri="{BB962C8B-B14F-4D97-AF65-F5344CB8AC3E}">
        <p14:creationId xmlns:p14="http://schemas.microsoft.com/office/powerpoint/2010/main" val="179509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1932038" y="1238865"/>
            <a:ext cx="9421761" cy="451823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latin typeface="+mn-lt"/>
              </a:rPr>
              <a:t>Pytania i odpowiedzi</a:t>
            </a:r>
            <a:endParaRPr lang="pl-PL" sz="2400" b="1" dirty="0">
              <a:latin typeface="+mn-lt"/>
            </a:endParaRPr>
          </a:p>
        </p:txBody>
      </p:sp>
      <p:sp>
        <p:nvSpPr>
          <p:cNvPr id="14" name="Symbol zastępczy zawartości 13"/>
          <p:cNvSpPr>
            <a:spLocks noGrp="1"/>
          </p:cNvSpPr>
          <p:nvPr>
            <p:ph idx="1"/>
          </p:nvPr>
        </p:nvSpPr>
        <p:spPr>
          <a:xfrm>
            <a:off x="1621990" y="1858297"/>
            <a:ext cx="9731809" cy="431866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l-PL" sz="2000" dirty="0"/>
              <a:t>Wyjaśnienia o charakterze ogólnym publikowane są na stronie internetowej IOK: </a:t>
            </a:r>
            <a:endParaRPr lang="pl-PL" sz="20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dirty="0" smtClean="0"/>
              <a:t>Pytania </a:t>
            </a:r>
            <a:r>
              <a:rPr lang="pl-PL" sz="2000" dirty="0"/>
              <a:t>indywidualne można kierować na adres: </a:t>
            </a:r>
            <a:r>
              <a:rPr lang="pl-PL" sz="2000" u="sng" dirty="0">
                <a:hlinkClick r:id="rId8"/>
              </a:rPr>
              <a:t>promocja@dwup.pl</a:t>
            </a:r>
            <a:r>
              <a:rPr lang="pl-PL" sz="2000" dirty="0"/>
              <a:t> </a:t>
            </a:r>
            <a:r>
              <a:rPr lang="pl-PL" sz="2000" dirty="0" smtClean="0"/>
              <a:t>lub telefonicznie</a:t>
            </a:r>
            <a:r>
              <a:rPr lang="pl-PL" sz="2000" dirty="0"/>
              <a:t>: </a:t>
            </a:r>
            <a:endParaRPr lang="pl-PL" sz="2000" dirty="0" smtClean="0"/>
          </a:p>
          <a:p>
            <a:pPr marL="0" indent="0" algn="just">
              <a:buNone/>
            </a:pPr>
            <a:r>
              <a:rPr lang="pl-PL" sz="2000" dirty="0" smtClean="0"/>
              <a:t>71 </a:t>
            </a:r>
            <a:r>
              <a:rPr lang="pl-PL" sz="2000" dirty="0"/>
              <a:t>39 74 110 lub 71 39 74 111 lub nr infolinii 0 800 300 376</a:t>
            </a:r>
          </a:p>
          <a:p>
            <a:pPr marL="0" indent="0">
              <a:buNone/>
            </a:pPr>
            <a:endParaRPr lang="pl-PL" sz="2400" dirty="0"/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pPr/>
              <a:t>40</a:t>
            </a:fld>
            <a:endParaRPr lang="pl-PL"/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9">
            <a:lum bright="-11000" contrast="33000"/>
          </a:blip>
          <a:stretch>
            <a:fillRect/>
          </a:stretch>
        </p:blipFill>
        <p:spPr>
          <a:xfrm>
            <a:off x="1776012" y="3551275"/>
            <a:ext cx="9423764" cy="2793297"/>
          </a:xfrm>
          <a:prstGeom prst="rect">
            <a:avLst/>
          </a:prstGeom>
          <a:effectLst>
            <a:outerShdw blurRad="50800" sx="10000" sy="10000" algn="ctr" rotWithShape="0">
              <a:srgbClr val="000000"/>
            </a:out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47641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1777013" y="1557867"/>
            <a:ext cx="9421761" cy="4377266"/>
          </a:xfrm>
        </p:spPr>
        <p:txBody>
          <a:bodyPr>
            <a:normAutofit/>
          </a:bodyPr>
          <a:lstStyle/>
          <a:p>
            <a:r>
              <a:rPr lang="pl-PL" b="1" dirty="0" smtClean="0">
                <a:latin typeface="+mn-lt"/>
              </a:rPr>
              <a:t/>
            </a:r>
            <a:br>
              <a:rPr lang="pl-PL" b="1" dirty="0" smtClean="0">
                <a:latin typeface="+mn-lt"/>
              </a:rPr>
            </a:b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Dziękujemy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za uwagę!</a:t>
            </a:r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pPr/>
              <a:t>41</a:t>
            </a:fld>
            <a:endParaRPr lang="pl-PL"/>
          </a:p>
        </p:txBody>
      </p:sp>
      <p:pic>
        <p:nvPicPr>
          <p:cNvPr id="14" name="Symbol zastępczy zawartości 13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4997303" y="1953321"/>
            <a:ext cx="5223276" cy="3586357"/>
          </a:xfrm>
          <a:prstGeom prst="rect">
            <a:avLst/>
          </a:prstGeom>
          <a:effectLst>
            <a:outerShdw blurRad="50800" dist="673100" dir="1740000" sx="118000" sy="118000" algn="ctr" rotWithShape="0">
              <a:srgbClr val="000000">
                <a:alpha val="13000"/>
              </a:srgbClr>
            </a:outerShdw>
            <a:reflection stA="45000" endPos="0" dir="5400000" sy="-100000" algn="bl" rotWithShape="0"/>
            <a:softEdge rad="0"/>
          </a:effectLst>
          <a:scene3d>
            <a:camera prst="orthographicFront"/>
            <a:lightRig rig="brightRoom" dir="t"/>
          </a:scene3d>
          <a:sp3d>
            <a:bevelT prst="relaxedInset"/>
            <a:bevelB prst="slope"/>
          </a:sp3d>
        </p:spPr>
      </p:pic>
    </p:spTree>
    <p:extLst>
      <p:ext uri="{BB962C8B-B14F-4D97-AF65-F5344CB8AC3E}">
        <p14:creationId xmlns:p14="http://schemas.microsoft.com/office/powerpoint/2010/main" val="259220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1621990" y="1083043"/>
            <a:ext cx="9731809" cy="731475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latin typeface="+mn-lt"/>
                <a:cs typeface="Arial" panose="020B0604020202020204" pitchFamily="34" charset="0"/>
              </a:rPr>
              <a:t>PRZEDMIOT KONKURSU</a:t>
            </a:r>
            <a:endParaRPr lang="pl-PL" sz="2400" dirty="0">
              <a:latin typeface="+mn-lt"/>
            </a:endParaRPr>
          </a:p>
        </p:txBody>
      </p:sp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1654514" y="1814518"/>
            <a:ext cx="9699285" cy="40121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P</a:t>
            </a:r>
            <a:r>
              <a:rPr lang="pl-PL" sz="2000" dirty="0" smtClean="0"/>
              <a:t>rojekt </a:t>
            </a:r>
            <a:r>
              <a:rPr lang="pl-PL" sz="2000" dirty="0"/>
              <a:t>musi zakładać realizację kompleksowego </a:t>
            </a:r>
            <a:r>
              <a:rPr lang="pl-PL" sz="2000" dirty="0" smtClean="0"/>
              <a:t>wsparcia </a:t>
            </a:r>
            <a:br>
              <a:rPr lang="pl-PL" sz="2000" dirty="0" smtClean="0"/>
            </a:br>
            <a:r>
              <a:rPr lang="pl-PL" sz="2000" dirty="0" smtClean="0"/>
              <a:t>w </a:t>
            </a:r>
            <a:r>
              <a:rPr lang="pl-PL" sz="2000" dirty="0"/>
              <a:t>zakresie zakładania </a:t>
            </a:r>
            <a:r>
              <a:rPr lang="pl-PL" sz="2000" dirty="0" smtClean="0"/>
              <a:t>i </a:t>
            </a:r>
            <a:r>
              <a:rPr lang="pl-PL" sz="2000" dirty="0"/>
              <a:t>prowadzenia własnej działalności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gospodarczej </a:t>
            </a:r>
            <a:r>
              <a:rPr lang="pl-PL" sz="2000" dirty="0"/>
              <a:t>obejmującego wyłącznie następujące elementy: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l-PL" sz="2000" dirty="0"/>
              <a:t>szkolenia umożliwiające uzyskanie wiedzy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i </a:t>
            </a:r>
            <a:r>
              <a:rPr lang="pl-PL" sz="2000" dirty="0"/>
              <a:t>umiejętności niezbędnych do podjęcia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i </a:t>
            </a:r>
            <a:r>
              <a:rPr lang="pl-PL" sz="2000" dirty="0"/>
              <a:t>prowadzenia działalności gospodarczej,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l-PL" sz="2000" dirty="0"/>
              <a:t>udzielenie pomocy bezzwrotnej (dotacji)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na </a:t>
            </a:r>
            <a:r>
              <a:rPr lang="pl-PL" sz="2000" dirty="0"/>
              <a:t>utworzenie przedsiębiorstwa,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l-PL" sz="2000" dirty="0"/>
              <a:t>finansowanie wsparcia pomostowego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wypłacane </a:t>
            </a:r>
            <a:r>
              <a:rPr lang="pl-PL" sz="2000" dirty="0"/>
              <a:t>przez okres </a:t>
            </a:r>
            <a:r>
              <a:rPr lang="pl-PL" sz="2000" dirty="0" smtClean="0"/>
              <a:t>do 6 </a:t>
            </a:r>
            <a:r>
              <a:rPr lang="pl-PL" sz="2000" dirty="0"/>
              <a:t>miesięcy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od </a:t>
            </a:r>
            <a:r>
              <a:rPr lang="pl-PL" sz="2000" dirty="0"/>
              <a:t>dnia rozpoczęcia prowadzenia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działalności </a:t>
            </a:r>
            <a:r>
              <a:rPr lang="pl-PL" sz="2000" dirty="0"/>
              <a:t>gospodarczej.</a:t>
            </a:r>
          </a:p>
          <a:p>
            <a:endParaRPr lang="pl-PL" dirty="0"/>
          </a:p>
        </p:txBody>
      </p:sp>
      <p:sp>
        <p:nvSpPr>
          <p:cNvPr id="14" name="Symbol zastępczy numeru slajd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pPr/>
              <a:t>5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7820699" y="1814512"/>
            <a:ext cx="2270919" cy="2270919"/>
            <a:chOff x="3986370" y="0"/>
            <a:chExt cx="2270919" cy="2270919"/>
          </a:xfrm>
        </p:grpSpPr>
        <p:sp>
          <p:nvSpPr>
            <p:cNvPr id="26" name="Trójkąt równoramienny 25"/>
            <p:cNvSpPr/>
            <p:nvPr/>
          </p:nvSpPr>
          <p:spPr>
            <a:xfrm>
              <a:off x="3986370" y="0"/>
              <a:ext cx="2270919" cy="2270919"/>
            </a:xfrm>
            <a:prstGeom prst="triangl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Trójkąt równoramienny 4"/>
            <p:cNvSpPr txBox="1"/>
            <p:nvPr/>
          </p:nvSpPr>
          <p:spPr>
            <a:xfrm>
              <a:off x="4299578" y="1135460"/>
              <a:ext cx="1644502" cy="11354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kern="1200" dirty="0" smtClean="0"/>
                <a:t>Dotacje</a:t>
              </a:r>
              <a:endParaRPr lang="pl-PL" kern="1200" dirty="0"/>
            </a:p>
          </p:txBody>
        </p:sp>
      </p:grpSp>
      <p:grpSp>
        <p:nvGrpSpPr>
          <p:cNvPr id="17" name="Grupa 16"/>
          <p:cNvGrpSpPr/>
          <p:nvPr/>
        </p:nvGrpSpPr>
        <p:grpSpPr>
          <a:xfrm>
            <a:off x="6685239" y="4085431"/>
            <a:ext cx="2270919" cy="2270919"/>
            <a:chOff x="2850910" y="2270919"/>
            <a:chExt cx="2270919" cy="2270919"/>
          </a:xfrm>
        </p:grpSpPr>
        <p:sp>
          <p:nvSpPr>
            <p:cNvPr id="24" name="Trójkąt równoramienny 23"/>
            <p:cNvSpPr/>
            <p:nvPr/>
          </p:nvSpPr>
          <p:spPr>
            <a:xfrm>
              <a:off x="2850910" y="2270919"/>
              <a:ext cx="2270919" cy="2270919"/>
            </a:xfrm>
            <a:prstGeom prst="triangl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167129"/>
                <a:satOff val="4478"/>
                <a:lumOff val="19726"/>
                <a:alphaOff val="0"/>
              </a:schemeClr>
            </a:fillRef>
            <a:effectRef idx="0">
              <a:schemeClr val="accent1">
                <a:shade val="50000"/>
                <a:hueOff val="167129"/>
                <a:satOff val="4478"/>
                <a:lumOff val="1972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Trójkąt równoramienny 6"/>
            <p:cNvSpPr txBox="1"/>
            <p:nvPr/>
          </p:nvSpPr>
          <p:spPr>
            <a:xfrm>
              <a:off x="3196470" y="3406379"/>
              <a:ext cx="1357630" cy="11354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kern="1200" dirty="0" smtClean="0"/>
                <a:t>Wsparcie pomostowe</a:t>
              </a:r>
              <a:endParaRPr lang="pl-PL" kern="1200" dirty="0"/>
            </a:p>
          </p:txBody>
        </p:sp>
      </p:grpSp>
      <p:grpSp>
        <p:nvGrpSpPr>
          <p:cNvPr id="18" name="Grupa 17"/>
          <p:cNvGrpSpPr/>
          <p:nvPr/>
        </p:nvGrpSpPr>
        <p:grpSpPr>
          <a:xfrm>
            <a:off x="7820699" y="4085431"/>
            <a:ext cx="2270919" cy="2270919"/>
            <a:chOff x="3986370" y="2270919"/>
            <a:chExt cx="2270919" cy="2270919"/>
          </a:xfrm>
        </p:grpSpPr>
        <p:sp>
          <p:nvSpPr>
            <p:cNvPr id="22" name="Trójkąt równoramienny 21"/>
            <p:cNvSpPr/>
            <p:nvPr/>
          </p:nvSpPr>
          <p:spPr>
            <a:xfrm rot="10800000">
              <a:off x="3986370" y="2270919"/>
              <a:ext cx="2270919" cy="2270919"/>
            </a:xfrm>
            <a:prstGeom prst="triangl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334258"/>
                <a:satOff val="8955"/>
                <a:lumOff val="39453"/>
                <a:alphaOff val="0"/>
              </a:schemeClr>
            </a:fillRef>
            <a:effectRef idx="0">
              <a:schemeClr val="accent1">
                <a:shade val="50000"/>
                <a:hueOff val="334258"/>
                <a:satOff val="8955"/>
                <a:lumOff val="394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Trójkąt równoramienny 8"/>
            <p:cNvSpPr txBox="1"/>
            <p:nvPr/>
          </p:nvSpPr>
          <p:spPr>
            <a:xfrm>
              <a:off x="4299578" y="2270919"/>
              <a:ext cx="1690577" cy="13742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kern="1200" dirty="0" smtClean="0"/>
                <a:t>Kompleksowe wsparcie</a:t>
              </a:r>
              <a:endParaRPr lang="pl-PL" kern="1200" dirty="0"/>
            </a:p>
          </p:txBody>
        </p:sp>
      </p:grpSp>
      <p:grpSp>
        <p:nvGrpSpPr>
          <p:cNvPr id="19" name="Grupa 18"/>
          <p:cNvGrpSpPr/>
          <p:nvPr/>
        </p:nvGrpSpPr>
        <p:grpSpPr>
          <a:xfrm>
            <a:off x="8956158" y="4085431"/>
            <a:ext cx="2270919" cy="2292438"/>
            <a:chOff x="5121829" y="2270919"/>
            <a:chExt cx="2270919" cy="2292438"/>
          </a:xfrm>
        </p:grpSpPr>
        <p:sp>
          <p:nvSpPr>
            <p:cNvPr id="20" name="Trójkąt równoramienny 19"/>
            <p:cNvSpPr/>
            <p:nvPr/>
          </p:nvSpPr>
          <p:spPr>
            <a:xfrm>
              <a:off x="5121829" y="2270919"/>
              <a:ext cx="2270919" cy="2270919"/>
            </a:xfrm>
            <a:prstGeom prst="triangl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167129"/>
                <a:satOff val="4478"/>
                <a:lumOff val="19726"/>
                <a:alphaOff val="0"/>
              </a:schemeClr>
            </a:fillRef>
            <a:effectRef idx="0">
              <a:schemeClr val="accent1">
                <a:shade val="50000"/>
                <a:hueOff val="167129"/>
                <a:satOff val="4478"/>
                <a:lumOff val="1972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Trójkąt równoramienny 10"/>
            <p:cNvSpPr txBox="1"/>
            <p:nvPr/>
          </p:nvSpPr>
          <p:spPr>
            <a:xfrm>
              <a:off x="5640601" y="3427898"/>
              <a:ext cx="1406589" cy="11354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kern="1200" dirty="0" smtClean="0"/>
                <a:t>Szkolenia</a:t>
              </a:r>
              <a:r>
                <a:rPr lang="pl-PL" sz="1400" kern="1200" dirty="0" smtClean="0"/>
                <a:t> </a:t>
              </a:r>
              <a:endParaRPr lang="pl-PL" sz="1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0426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1654514" y="1277655"/>
            <a:ext cx="9723294" cy="466308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>
                <a:latin typeface="+mn-lt"/>
              </a:rPr>
              <a:t/>
            </a:r>
            <a:br>
              <a:rPr lang="pl-PL" sz="3600" b="1" dirty="0" smtClean="0">
                <a:latin typeface="+mn-lt"/>
              </a:rPr>
            </a:br>
            <a:r>
              <a:rPr lang="pl-PL" sz="2700" b="1" dirty="0" smtClean="0">
                <a:latin typeface="+mn-lt"/>
              </a:rPr>
              <a:t>Kto może składać wnioski?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1654514" y="1743963"/>
            <a:ext cx="9699286" cy="481906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sz="2400" b="1" dirty="0" smtClean="0"/>
              <a:t>Wnioskodawcą (Liderem projektu) mogą być Instytucje </a:t>
            </a:r>
            <a:r>
              <a:rPr lang="pl-PL" sz="2400" b="1" dirty="0"/>
              <a:t>Otoczenia </a:t>
            </a:r>
            <a:r>
              <a:rPr lang="pl-PL" sz="2400" b="1" dirty="0" smtClean="0"/>
              <a:t>Biznesu </a:t>
            </a:r>
            <a:endParaRPr lang="pl-PL" sz="2400" b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dirty="0" smtClean="0"/>
              <a:t>prowadzące </a:t>
            </a:r>
            <a:r>
              <a:rPr lang="pl-PL" sz="2000" dirty="0"/>
              <a:t>działalność na rzecz rozwoju przedsiębiorczości, niedziałające dla zysku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lub </a:t>
            </a:r>
            <a:r>
              <a:rPr lang="pl-PL" sz="2000" dirty="0"/>
              <a:t>przeznaczające zysk na cele statutowe zgodnie z zapisami </a:t>
            </a:r>
            <a:r>
              <a:rPr lang="pl-PL" sz="2000" dirty="0" smtClean="0"/>
              <a:t>w </a:t>
            </a:r>
            <a:r>
              <a:rPr lang="pl-PL" sz="2000" dirty="0"/>
              <a:t>statucie lub innym równoważnym dokumencie założycielskim, posiadające bazę materialną, techniczną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i </a:t>
            </a:r>
            <a:r>
              <a:rPr lang="pl-PL" sz="2000" dirty="0"/>
              <a:t>zasoby ludzkie oraz kompetencyjne niezbędne do świadczenia usług na rzecz sektora </a:t>
            </a:r>
            <a:r>
              <a:rPr lang="pl-PL" sz="2000" dirty="0" smtClean="0"/>
              <a:t>MŚP oraz</a:t>
            </a:r>
            <a:r>
              <a:rPr lang="pl-PL" sz="2000" dirty="0"/>
              <a:t> 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dirty="0" smtClean="0"/>
              <a:t> posiadające </a:t>
            </a:r>
            <a:r>
              <a:rPr lang="pl-PL" sz="2000" dirty="0"/>
              <a:t>co najmniej 3 letnie doświadczenie w zakresie udzielania dotacji, pożyczek lub poręczeń na utworzenie lub rozwój przedsiębiorstw </a:t>
            </a:r>
            <a:r>
              <a:rPr lang="pl-PL" sz="2000" dirty="0" smtClean="0"/>
              <a:t>w </a:t>
            </a:r>
            <a:r>
              <a:rPr lang="pl-PL" sz="2000" dirty="0"/>
              <a:t>okresie ostatnich 6 lat od dnia złożenia wniosku o </a:t>
            </a:r>
            <a:r>
              <a:rPr lang="pl-PL" sz="2000" dirty="0" smtClean="0"/>
              <a:t>dofinansowanie </a:t>
            </a:r>
            <a:r>
              <a:rPr lang="pl-PL" sz="2000" dirty="0"/>
              <a:t>oraz </a:t>
            </a:r>
            <a:endParaRPr lang="pl-PL" sz="20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dirty="0" smtClean="0"/>
              <a:t>posiadające </a:t>
            </a:r>
            <a:r>
              <a:rPr lang="pl-PL" sz="2000" dirty="0"/>
              <a:t>siedzibę na terenie województwa dolnośląskiego, w którym będzie realizowany projekt</a:t>
            </a:r>
            <a:r>
              <a:rPr lang="pl-PL" sz="2000" dirty="0" smtClean="0"/>
              <a:t>.</a:t>
            </a:r>
            <a:r>
              <a:rPr lang="pl-PL" sz="2000" dirty="0"/>
              <a:t> </a:t>
            </a:r>
          </a:p>
          <a:p>
            <a:pPr marL="0" indent="0">
              <a:buNone/>
            </a:pPr>
            <a:r>
              <a:rPr lang="pl-PL" b="1" dirty="0" smtClean="0"/>
              <a:t>Uwaga!</a:t>
            </a:r>
          </a:p>
          <a:p>
            <a:pPr marL="0" indent="0">
              <a:buNone/>
            </a:pPr>
            <a:r>
              <a:rPr lang="pl-PL" sz="2000" dirty="0"/>
              <a:t>S</a:t>
            </a:r>
            <a:r>
              <a:rPr lang="pl-PL" sz="2000" dirty="0" smtClean="0"/>
              <a:t>iedzibę </a:t>
            </a:r>
            <a:r>
              <a:rPr lang="pl-PL" sz="2000" dirty="0"/>
              <a:t>rozumiemy wprost - nie </a:t>
            </a:r>
            <a:r>
              <a:rPr lang="pl-PL" sz="2000" dirty="0" smtClean="0"/>
              <a:t>może </a:t>
            </a:r>
            <a:r>
              <a:rPr lang="pl-PL" sz="2000" dirty="0"/>
              <a:t>nią być oddział lub filia.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14" name="Symbol zastępczy numeru slajd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986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1866378" y="1265129"/>
            <a:ext cx="9487422" cy="425559"/>
          </a:xfrm>
        </p:spPr>
        <p:txBody>
          <a:bodyPr>
            <a:noAutofit/>
          </a:bodyPr>
          <a:lstStyle/>
          <a:p>
            <a:r>
              <a:rPr lang="pl-PL" sz="2400" b="1" dirty="0" smtClean="0">
                <a:latin typeface="+mn-lt"/>
              </a:rPr>
              <a:t>GRUPA DOCELOWA</a:t>
            </a:r>
            <a:endParaRPr lang="pl-PL" sz="2400" dirty="0">
              <a:latin typeface="+mn-lt"/>
            </a:endParaRPr>
          </a:p>
        </p:txBody>
      </p:sp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1778696" y="1803748"/>
            <a:ext cx="9575104" cy="43732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000" dirty="0"/>
              <a:t>W</a:t>
            </a:r>
            <a:r>
              <a:rPr lang="pl-PL" sz="2000" dirty="0" smtClean="0"/>
              <a:t>yłącznie osoby bierne </a:t>
            </a:r>
            <a:r>
              <a:rPr lang="pl-PL" sz="2000" dirty="0"/>
              <a:t>zawodowo lub </a:t>
            </a:r>
            <a:r>
              <a:rPr lang="pl-PL" sz="2000" dirty="0" smtClean="0"/>
              <a:t>bezrobotne niezarejestrowane </a:t>
            </a:r>
            <a:r>
              <a:rPr lang="pl-PL" sz="2000" dirty="0"/>
              <a:t>w urzędzie </a:t>
            </a:r>
            <a:r>
              <a:rPr lang="pl-PL" sz="2000" dirty="0" smtClean="0"/>
              <a:t>pracy </a:t>
            </a:r>
            <a:br>
              <a:rPr lang="pl-PL" sz="2000" dirty="0" smtClean="0"/>
            </a:br>
            <a:r>
              <a:rPr lang="pl-PL" sz="2000" dirty="0" smtClean="0"/>
              <a:t>w </a:t>
            </a:r>
            <a:r>
              <a:rPr lang="pl-PL" sz="2000" dirty="0"/>
              <a:t>wieku 18-29 </a:t>
            </a:r>
            <a:r>
              <a:rPr lang="pl-PL" sz="2000" dirty="0" smtClean="0"/>
              <a:t>lat z </a:t>
            </a:r>
            <a:r>
              <a:rPr lang="pl-PL" sz="2000" dirty="0"/>
              <a:t>województwa dolnośląskiego </a:t>
            </a:r>
            <a:r>
              <a:rPr lang="pl-PL" sz="2000" dirty="0" smtClean="0"/>
              <a:t> (</a:t>
            </a:r>
            <a:r>
              <a:rPr lang="pl-PL" sz="2000" dirty="0"/>
              <a:t>osoby fizyczne, które zamieszkują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lub </a:t>
            </a:r>
            <a:r>
              <a:rPr lang="pl-PL" sz="2000" dirty="0"/>
              <a:t>uczą się na obszarze województwa dolnośląskiego w </a:t>
            </a:r>
            <a:r>
              <a:rPr lang="pl-PL" sz="2000" dirty="0" smtClean="0"/>
              <a:t>rozumieniu </a:t>
            </a:r>
            <a:r>
              <a:rPr lang="pl-PL" sz="2000" dirty="0"/>
              <a:t>Kodeksu </a:t>
            </a:r>
            <a:r>
              <a:rPr lang="pl-PL" sz="2000" dirty="0" smtClean="0"/>
              <a:t>cywilnego). </a:t>
            </a:r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Z uwagi na wyjątkowy charakter zaistniałych okoliczności spowodowanych pandemią COVID-19 oraz konieczność przeciwdziałania kryzysowi społeczno-gospodarczemu wywołanemu epidemią COVID-19 </a:t>
            </a:r>
            <a:r>
              <a:rPr lang="pl-PL" sz="2000" b="1" dirty="0" smtClean="0"/>
              <a:t>wsparcie w ramach konkursu skierowane jest tylko </a:t>
            </a: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 smtClean="0"/>
              <a:t>do </a:t>
            </a:r>
            <a:r>
              <a:rPr lang="pl-PL" sz="2000" b="1" dirty="0" smtClean="0"/>
              <a:t>osób, które po 1 marca 2020 r. straciły zatrudnienie i do dnia rozpoczęcia udziału </a:t>
            </a: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 smtClean="0"/>
              <a:t>w </a:t>
            </a:r>
            <a:r>
              <a:rPr lang="pl-PL" sz="2000" b="1" dirty="0" smtClean="0"/>
              <a:t>projekcie pozostawały poza rynkiem pracy.</a:t>
            </a:r>
            <a:r>
              <a:rPr lang="pl-PL" sz="2000" dirty="0" smtClean="0"/>
              <a:t>   </a:t>
            </a:r>
          </a:p>
          <a:p>
            <a:pPr marL="0" indent="0">
              <a:buNone/>
            </a:pPr>
            <a:r>
              <a:rPr lang="pl-PL" sz="1700" b="1" dirty="0" smtClean="0"/>
              <a:t>Osoba, która utraciła zatrudnienie po 1 marca 2020 r. to:  </a:t>
            </a:r>
            <a:endParaRPr lang="pl-PL" sz="1700" dirty="0" smtClean="0"/>
          </a:p>
          <a:p>
            <a:pPr lvl="0"/>
            <a:r>
              <a:rPr lang="pl-PL" sz="1700" b="1" dirty="0" smtClean="0"/>
              <a:t>osoba, która była zatrudniona w ramach stosunku pracy lub umowy cywilno-prawnej i straciła zatrudnienie po 1 marca 2020 r.,</a:t>
            </a:r>
            <a:endParaRPr lang="pl-PL" sz="1700" dirty="0" smtClean="0"/>
          </a:p>
          <a:p>
            <a:pPr lvl="0"/>
            <a:r>
              <a:rPr lang="pl-PL" sz="1700" b="1" dirty="0" smtClean="0"/>
              <a:t>osoba, która prowadziła działalność gospodarczą i zamknęła ją po 1 marca 2020 r.,</a:t>
            </a:r>
            <a:endParaRPr lang="pl-PL" sz="1700" dirty="0" smtClean="0"/>
          </a:p>
          <a:p>
            <a:pPr marL="0" indent="0">
              <a:buNone/>
            </a:pPr>
            <a:r>
              <a:rPr lang="pl-PL" sz="1700" b="1" dirty="0" smtClean="0"/>
              <a:t>oraz do dnia przystąpienia do projektu pozostawała poza rynkiem pracy.  </a:t>
            </a:r>
            <a:endParaRPr lang="pl-PL" sz="1700" dirty="0" smtClean="0"/>
          </a:p>
          <a:p>
            <a:pPr marL="0" indent="0">
              <a:buNone/>
            </a:pPr>
            <a:endParaRPr lang="pl-PL" sz="2000" dirty="0"/>
          </a:p>
        </p:txBody>
      </p:sp>
      <p:sp>
        <p:nvSpPr>
          <p:cNvPr id="14" name="Symbol zastępczy numeru slajd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630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1878904" y="977177"/>
            <a:ext cx="9474896" cy="713511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2700" b="1" dirty="0" smtClean="0">
                <a:latin typeface="+mn-lt"/>
              </a:rPr>
              <a:t>WYMAGANY WKŁAD WŁASNY BENEFICJENTA</a:t>
            </a: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1654515" y="1717023"/>
            <a:ext cx="9474896" cy="4468311"/>
          </a:xfrm>
        </p:spPr>
        <p:txBody>
          <a:bodyPr/>
          <a:lstStyle/>
          <a:p>
            <a:endParaRPr lang="pl-PL" dirty="0" smtClean="0"/>
          </a:p>
          <a:p>
            <a:pPr marL="0" indent="0" algn="just">
              <a:buNone/>
            </a:pPr>
            <a:r>
              <a:rPr lang="pl-PL" sz="2000" dirty="0" smtClean="0"/>
              <a:t>Minimalny udział wkładu własnego w finansowaniu wydatków kwalifikowalnych projektu wynosi </a:t>
            </a:r>
            <a:r>
              <a:rPr lang="pl-PL" sz="2000" b="1" dirty="0" smtClean="0">
                <a:solidFill>
                  <a:srgbClr val="FF0000"/>
                </a:solidFill>
              </a:rPr>
              <a:t>nie mniej niż 5% </a:t>
            </a:r>
            <a:r>
              <a:rPr lang="pl-PL" sz="2000" dirty="0" smtClean="0"/>
              <a:t>kwalifikowalnych wydatków projektu </a:t>
            </a:r>
            <a:r>
              <a:rPr lang="pl-PL" sz="2000" u="sng" dirty="0" smtClean="0"/>
              <a:t>pomniejszonych</a:t>
            </a:r>
            <a:r>
              <a:rPr lang="pl-PL" sz="2000" dirty="0" smtClean="0"/>
              <a:t> o wartość środków przeznaczonych na wypłatę dotacji na rozpoczęcie działalności gospodarczej </a:t>
            </a:r>
            <a:br>
              <a:rPr lang="pl-PL" sz="2000" dirty="0" smtClean="0"/>
            </a:br>
            <a:r>
              <a:rPr lang="pl-PL" sz="2000" dirty="0" smtClean="0"/>
              <a:t>i wsparcia pomostowego.</a:t>
            </a:r>
            <a:endParaRPr lang="pl-PL" sz="2000" dirty="0"/>
          </a:p>
        </p:txBody>
      </p:sp>
      <p:sp>
        <p:nvSpPr>
          <p:cNvPr id="14" name="Symbol zastępczy numeru slajd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pPr/>
              <a:t>8</a:t>
            </a:fld>
            <a:endParaRPr lang="pl-PL"/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8">
            <a:lum bright="21000" contrast="6000"/>
          </a:blip>
          <a:stretch>
            <a:fillRect/>
          </a:stretch>
        </p:blipFill>
        <p:spPr>
          <a:xfrm>
            <a:off x="5598334" y="3168502"/>
            <a:ext cx="5629649" cy="3187848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378829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/>
        </p:nvPicPr>
        <p:blipFill>
          <a:blip r:embed="rId3">
            <a:lum bright="-15000"/>
          </a:blip>
          <a:stretch>
            <a:fillRect/>
          </a:stretch>
        </p:blipFill>
        <p:spPr>
          <a:xfrm>
            <a:off x="9254067" y="4713307"/>
            <a:ext cx="1718733" cy="1643359"/>
          </a:xfrm>
          <a:prstGeom prst="rect">
            <a:avLst/>
          </a:prstGeom>
          <a:effectLst>
            <a:softEdge rad="101600"/>
          </a:effectLst>
        </p:spPr>
      </p:pic>
      <p:grpSp>
        <p:nvGrpSpPr>
          <p:cNvPr id="2" name="Grupa 1"/>
          <p:cNvGrpSpPr/>
          <p:nvPr/>
        </p:nvGrpSpPr>
        <p:grpSpPr>
          <a:xfrm>
            <a:off x="540806" y="418399"/>
            <a:ext cx="4589193" cy="540814"/>
            <a:chOff x="361954" y="5657850"/>
            <a:chExt cx="5657846" cy="666750"/>
          </a:xfrm>
        </p:grpSpPr>
        <p:sp>
          <p:nvSpPr>
            <p:cNvPr id="3" name="Prostokąt 2"/>
            <p:cNvSpPr/>
            <p:nvPr/>
          </p:nvSpPr>
          <p:spPr>
            <a:xfrm>
              <a:off x="381000" y="5657850"/>
              <a:ext cx="5638800" cy="666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" name="Grupa 3"/>
            <p:cNvGrpSpPr>
              <a:grpSpLocks noChangeAspect="1"/>
            </p:cNvGrpSpPr>
            <p:nvPr/>
          </p:nvGrpSpPr>
          <p:grpSpPr>
            <a:xfrm>
              <a:off x="361954" y="5682932"/>
              <a:ext cx="5635988" cy="612000"/>
              <a:chOff x="0" y="0"/>
              <a:chExt cx="8836025" cy="959485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89785" cy="959485"/>
              </a:xfrm>
              <a:prstGeom prst="rect">
                <a:avLst/>
              </a:prstGeom>
            </p:spPr>
          </p:pic>
          <p:pic>
            <p:nvPicPr>
              <p:cNvPr id="6" name="Obraz 5" descr="znak_barw_rp_poziom_szara_ramka_rgb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104775"/>
                <a:ext cx="2379345" cy="79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Obraz 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95250"/>
                <a:ext cx="2663825" cy="795020"/>
              </a:xfrm>
              <a:prstGeom prst="rect">
                <a:avLst/>
              </a:prstGeom>
            </p:spPr>
          </p:pic>
          <p:pic>
            <p:nvPicPr>
              <p:cNvPr id="8" name="Obraz 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200025"/>
                <a:ext cx="1569085" cy="572135"/>
              </a:xfrm>
              <a:prstGeom prst="rect">
                <a:avLst/>
              </a:prstGeom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739774" y="5452477"/>
            <a:ext cx="538107" cy="716996"/>
            <a:chOff x="4739344" y="545740"/>
            <a:chExt cx="538107" cy="716996"/>
          </a:xfrm>
        </p:grpSpPr>
        <p:sp>
          <p:nvSpPr>
            <p:cNvPr id="10" name="Prostokąt 9"/>
            <p:cNvSpPr/>
            <p:nvPr/>
          </p:nvSpPr>
          <p:spPr>
            <a:xfrm>
              <a:off x="4739344" y="552984"/>
              <a:ext cx="531265" cy="7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545740"/>
              <a:ext cx="534001" cy="715326"/>
            </a:xfrm>
            <a:prstGeom prst="rect">
              <a:avLst/>
            </a:prstGeom>
          </p:spPr>
        </p:pic>
      </p:grp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1878904" y="977177"/>
            <a:ext cx="9474896" cy="713511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2700" b="1" dirty="0">
                <a:latin typeface="+mn-lt"/>
              </a:rPr>
              <a:t>OKRES REALIZACJI PROJEKTU</a:t>
            </a:r>
            <a:r>
              <a:rPr lang="pl-PL" sz="3100" b="1" dirty="0"/>
              <a:t/>
            </a:r>
            <a:br>
              <a:rPr lang="pl-PL" sz="3100" b="1" dirty="0"/>
            </a:br>
            <a:r>
              <a:rPr lang="pl-PL" sz="3100" b="1" dirty="0"/>
              <a:t/>
            </a:r>
            <a:br>
              <a:rPr lang="pl-PL" sz="3100" b="1" dirty="0"/>
            </a:br>
            <a:endParaRPr lang="pl-PL" sz="3100" b="1" dirty="0"/>
          </a:p>
        </p:txBody>
      </p:sp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1621991" y="1903797"/>
            <a:ext cx="9474896" cy="4156434"/>
          </a:xfrm>
        </p:spPr>
        <p:txBody>
          <a:bodyPr>
            <a:normAutofit/>
          </a:bodyPr>
          <a:lstStyle/>
          <a:p>
            <a:pPr algn="just" hangingPunct="0">
              <a:buFont typeface="Wingdings" panose="05000000000000000000" pitchFamily="2" charset="2"/>
              <a:buChar char="Ø"/>
            </a:pPr>
            <a:r>
              <a:rPr lang="pl-PL" sz="2000" dirty="0"/>
              <a:t>IOK nie </a:t>
            </a:r>
            <a:r>
              <a:rPr lang="pl-PL" sz="2000" dirty="0" smtClean="0"/>
              <a:t>określa obligatoryjnego </a:t>
            </a:r>
            <a:r>
              <a:rPr lang="pl-PL" sz="2000" dirty="0"/>
              <a:t>terminu, w którym musi rozpocząć się realizacja </a:t>
            </a:r>
            <a:r>
              <a:rPr lang="pl-PL" sz="2000" dirty="0" smtClean="0"/>
              <a:t>projektu.</a:t>
            </a:r>
          </a:p>
          <a:p>
            <a:pPr algn="just" hangingPunct="0">
              <a:buFont typeface="Wingdings" panose="05000000000000000000" pitchFamily="2" charset="2"/>
              <a:buChar char="Ø"/>
            </a:pPr>
            <a:r>
              <a:rPr lang="pl-PL" sz="2000" dirty="0" smtClean="0"/>
              <a:t>Projekt, nie </a:t>
            </a:r>
            <a:r>
              <a:rPr lang="pl-PL" sz="2000" dirty="0"/>
              <a:t>może trwać </a:t>
            </a:r>
            <a:r>
              <a:rPr lang="pl-PL" sz="2000" dirty="0" smtClean="0"/>
              <a:t>dłużej </a:t>
            </a:r>
            <a:r>
              <a:rPr lang="pl-PL" sz="2000" dirty="0"/>
              <a:t>niż do 30.06.2023 r. </a:t>
            </a:r>
            <a:endParaRPr lang="pl-PL" sz="2000" dirty="0" smtClean="0"/>
          </a:p>
          <a:p>
            <a:pPr marL="0" indent="0" algn="just" hangingPunct="0">
              <a:buNone/>
            </a:pPr>
            <a:endParaRPr lang="pl-PL" sz="2000" dirty="0" smtClean="0"/>
          </a:p>
          <a:p>
            <a:pPr marL="0" indent="0" algn="just" hangingPunct="0">
              <a:buNone/>
            </a:pPr>
            <a:r>
              <a:rPr lang="pl-PL" sz="2000" dirty="0" smtClean="0"/>
              <a:t>Mając </a:t>
            </a:r>
            <a:r>
              <a:rPr lang="pl-PL" sz="2000" dirty="0"/>
              <a:t>na uwadze sprawną realizację zalecamy, aby realizacja projektu rozpoczynała się nie wcześniej niż w </a:t>
            </a:r>
            <a:r>
              <a:rPr lang="pl-PL" sz="2000" dirty="0" smtClean="0"/>
              <a:t>I</a:t>
            </a:r>
            <a:r>
              <a:rPr lang="pl-PL" sz="2000" dirty="0"/>
              <a:t> </a:t>
            </a:r>
            <a:r>
              <a:rPr lang="pl-PL" sz="2000" dirty="0" smtClean="0"/>
              <a:t>kwartale 2021 </a:t>
            </a:r>
            <a:r>
              <a:rPr lang="pl-PL" sz="2000" dirty="0"/>
              <a:t>r. Końcowy wniosek o płatność należy złożyć w terminie do 30 dni od daty zakończenia realizacji projektu, wskazanej w umowie o dofinansowanie projektu. Końcem okresu kwalifikowalności wydatków w ramach okresu programowania 2014-2020 jest 31.12.2023 r.    </a:t>
            </a:r>
            <a:endParaRPr lang="pl-PL" sz="2000" dirty="0" smtClean="0"/>
          </a:p>
        </p:txBody>
      </p:sp>
      <p:sp>
        <p:nvSpPr>
          <p:cNvPr id="14" name="Symbol zastępczy numeru slajd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C5C5-5170-4A1C-9064-9DCDFB32235A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6977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2745</TotalTime>
  <Words>3953</Words>
  <Application>Microsoft Office PowerPoint</Application>
  <PresentationFormat>Panoramiczny</PresentationFormat>
  <Paragraphs>247</Paragraphs>
  <Slides>41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Wingdings</vt:lpstr>
      <vt:lpstr>Motyw pakietu Office</vt:lpstr>
      <vt:lpstr>  Rynek pracy otwarty dla wszystkich  Program Operacyjny Wiedza Edukacja Rozwój  2014-2020        Wrocław, 9 lipca 2020 r.         </vt:lpstr>
      <vt:lpstr>Konkurs nr POWR.01.02.01-IP.10-02-002/20  Przeprowadzany w ramach Regionalnego Programu Operacyjnego Wiedza Edukacja Rozwój Oś priorytetowa I Rynek pracy otwarty dla wszystkich Działanie 1.2  Wsparcie osób młodych na regionalnym rynku pracy Poddziałanie 1.2.1 Wsparcie udzielane z Europejskiego Funduszu Społecznego  Nabór wniosków będzie prowadzony za pośrednictwem systemu  SOWA PO WER  rozpocznie się:     27.07.2020 r. o godz. 00:01   zakończy się: 10.08.2020 r. o godz. 14:00  </vt:lpstr>
      <vt:lpstr>Kwota przeznaczona na dofinansowanie  projektów w ramach konkursu (alokacja): 51 732 320,84 PLN Kwota środków europejskich: 43 600 000,00 PLN.  </vt:lpstr>
      <vt:lpstr>PRZEDMIOT KONKURSU</vt:lpstr>
      <vt:lpstr>PRZEDMIOT KONKURSU</vt:lpstr>
      <vt:lpstr> Kto może składać wnioski? </vt:lpstr>
      <vt:lpstr>GRUPA DOCELOWA</vt:lpstr>
      <vt:lpstr>  WYMAGANY WKŁAD WŁASNY BENEFICJENTA </vt:lpstr>
      <vt:lpstr>  OKRES REALIZACJI PROJEKTU  </vt:lpstr>
      <vt:lpstr>Zestaw  kryteriów oceny</vt:lpstr>
      <vt:lpstr>KRYTERIA MERYTORYCZNE OCENIANE 0-1</vt:lpstr>
      <vt:lpstr>KRYTERIA MERYTORYCZNE OCENIANE 0-1</vt:lpstr>
      <vt:lpstr>KRYTERIA MERYTORYCZNE OCENIANE 0-1</vt:lpstr>
      <vt:lpstr>KRYTERIA MERYTORYCZNE OCENIANE 0-1</vt:lpstr>
      <vt:lpstr>KRYTERIA DOSTĘPU</vt:lpstr>
      <vt:lpstr>KRYTERIA DOSTĘPU</vt:lpstr>
      <vt:lpstr>KRYTERIA DOSTĘPU</vt:lpstr>
      <vt:lpstr>KRYTERIA DOSTĘPU</vt:lpstr>
      <vt:lpstr>KRYTERIA DOSTĘPU</vt:lpstr>
      <vt:lpstr>KRYTERIA HORYZONTALNE</vt:lpstr>
      <vt:lpstr>KRYTERIA HORYZONTALNE</vt:lpstr>
      <vt:lpstr>Zasada równości szans kobiet i mężczyzn</vt:lpstr>
      <vt:lpstr>Zasada równości szans kobiet i mężczyzn</vt:lpstr>
      <vt:lpstr>Zasada równości szans i niedyskryminacji, w tym dostępności dla osób  z niepełnosprawnościami</vt:lpstr>
      <vt:lpstr>Zasada równości szans i niedyskryminacji, w tym dostępności dla osób  z niepełnosprawnościami</vt:lpstr>
      <vt:lpstr>Zasada zrównoważonego rozwoju</vt:lpstr>
      <vt:lpstr>Koncepcja „uniwersalnego projektowania”</vt:lpstr>
      <vt:lpstr>Koncepcja „uniwersalnego projektowania”</vt:lpstr>
      <vt:lpstr>Mechanizm racjonalnych usprawnień</vt:lpstr>
      <vt:lpstr>KRYTERIA MERYTORYCZNE</vt:lpstr>
      <vt:lpstr>KRYTERIA MERYTORYCZNE</vt:lpstr>
      <vt:lpstr>KRYTERIA PREMIUJĄCE</vt:lpstr>
      <vt:lpstr>KRYTERIA PREMIUJĄCE</vt:lpstr>
      <vt:lpstr> KRYTERIA ETAPU NEGOCJACJI </vt:lpstr>
      <vt:lpstr>WSKAŹNIKI</vt:lpstr>
      <vt:lpstr>WSKAŹNIKI</vt:lpstr>
      <vt:lpstr>WSKAŹNIKI</vt:lpstr>
      <vt:lpstr>WSKAŹNIKI DODATKOWE</vt:lpstr>
      <vt:lpstr>NABÓR WNIOSKÓW</vt:lpstr>
      <vt:lpstr>Pytania i odpowiedzi</vt:lpstr>
      <vt:lpstr> Dziękujemy  za uwagę!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Zbigniew Ratajczak</dc:creator>
  <cp:lastModifiedBy>Karina Korusiewicz</cp:lastModifiedBy>
  <cp:revision>171</cp:revision>
  <dcterms:created xsi:type="dcterms:W3CDTF">2020-02-06T08:44:42Z</dcterms:created>
  <dcterms:modified xsi:type="dcterms:W3CDTF">2020-07-03T12:13:04Z</dcterms:modified>
</cp:coreProperties>
</file>